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9.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99" autoAdjust="0"/>
  </p:normalViewPr>
  <p:slideViewPr>
    <p:cSldViewPr>
      <p:cViewPr varScale="1">
        <p:scale>
          <a:sx n="60" d="100"/>
          <a:sy n="60" d="100"/>
        </p:scale>
        <p:origin x="-1656"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65239-CF98-4A5A-AAC3-13741814991D}" type="datetimeFigureOut">
              <a:rPr lang="en-US" smtClean="0"/>
              <a:t>7/21/2014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03762-925B-4289-9D5E-4CFA91971B6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World’s advice: Follow your heart.  What’s wrong?  Shouldn’t use the heart symbol on Valentine’s Day.  Ugly old thing!  Should use a cross!</a:t>
            </a:r>
          </a:p>
          <a:p>
            <a:pPr marL="0" lvl="0" indent="0" rtl="0">
              <a:lnSpc>
                <a:spcPct val="115000"/>
              </a:lnSpc>
              <a:spcBef>
                <a:spcPts val="0"/>
              </a:spcBef>
              <a:buClr>
                <a:schemeClr val="dk1"/>
              </a:buClr>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Explain the word “All.”  Why </a:t>
            </a:r>
            <a:r>
              <a:rPr lang="en" u="sng">
                <a:solidFill>
                  <a:schemeClr val="dk1"/>
                </a:solidFill>
              </a:rPr>
              <a:t>all</a:t>
            </a:r>
            <a:r>
              <a:rPr lang="en">
                <a:solidFill>
                  <a:schemeClr val="dk1"/>
                </a:solidFill>
              </a:rPr>
              <a:t>? (Click)</a:t>
            </a:r>
          </a:p>
          <a:p>
            <a:pPr marL="0" lvl="0" indent="0" rtl="0">
              <a:lnSpc>
                <a:spcPct val="115000"/>
              </a:lnSpc>
              <a:spcBef>
                <a:spcPts val="0"/>
              </a:spcBef>
              <a:buClr>
                <a:schemeClr val="dk1"/>
              </a:buClr>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Explain the word “All.”  Why </a:t>
            </a:r>
            <a:r>
              <a:rPr lang="en" u="sng">
                <a:solidFill>
                  <a:schemeClr val="dk1"/>
                </a:solidFill>
              </a:rPr>
              <a:t>all</a:t>
            </a:r>
            <a:r>
              <a:rPr lang="en">
                <a:solidFill>
                  <a:schemeClr val="dk1"/>
                </a:solidFill>
              </a:rPr>
              <a:t>?</a:t>
            </a:r>
          </a:p>
          <a:p>
            <a:pPr marL="0" lvl="0" indent="0" rtl="0">
              <a:lnSpc>
                <a:spcPct val="115000"/>
              </a:lnSpc>
              <a:spcBef>
                <a:spcPts val="0"/>
              </a:spcBef>
              <a:buClr>
                <a:schemeClr val="dk1"/>
              </a:buClr>
              <a:buSzPct val="100000"/>
              <a:buFont typeface="Arial"/>
              <a:buNone/>
            </a:pPr>
            <a:r>
              <a:rPr lang="en">
                <a:solidFill>
                  <a:schemeClr val="dk1"/>
                </a:solidFill>
              </a:rPr>
              <a:t>Because sin is ALWAYS with us.  When I want to do good, evil is right there with me. Romans 7:21</a:t>
            </a:r>
          </a:p>
          <a:p>
            <a:pPr marL="0" lvl="0" indent="0" rtl="0">
              <a:lnSpc>
                <a:spcPct val="115000"/>
              </a:lnSpc>
              <a:spcBef>
                <a:spcPts val="0"/>
              </a:spcBef>
              <a:buClr>
                <a:schemeClr val="dk1"/>
              </a:buClr>
              <a:buSzPct val="100000"/>
              <a:buFont typeface="Arial"/>
              <a:buNone/>
            </a:pPr>
            <a:r>
              <a:rPr lang="en">
                <a:solidFill>
                  <a:schemeClr val="dk1"/>
                </a:solidFill>
              </a:rPr>
              <a:t>Because sin is all-pervasive.  Not one part of you remains untouched by sin.  “Nothing good lives in me, that is in my sinful nature.” (Romans 7:18)</a:t>
            </a:r>
          </a:p>
          <a:p>
            <a:pPr marL="0" lvl="0" indent="0" rtl="0">
              <a:lnSpc>
                <a:spcPct val="115000"/>
              </a:lnSpc>
              <a:spcBef>
                <a:spcPts val="0"/>
              </a:spcBef>
              <a:buClr>
                <a:schemeClr val="dk1"/>
              </a:buClr>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What do you like about this plea for help?  Good to ask for forgiveness.</a:t>
            </a:r>
          </a:p>
          <a:p>
            <a:pPr rtl="0">
              <a:spcBef>
                <a:spcPts val="0"/>
              </a:spcBef>
              <a:buNone/>
            </a:pPr>
            <a:r>
              <a:rPr lang="en"/>
              <a:t>Based on scriptures we just read, what’s missing here?  Seems to suggest there were times we didn’t need forgiveness.  An open door for pharisaism.</a:t>
            </a:r>
          </a:p>
          <a:p>
            <a:pPr rtl="0">
              <a:spcBef>
                <a:spcPts val="0"/>
              </a:spcBef>
              <a:buNone/>
            </a:pPr>
            <a:endParaRP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True confession.  We are in desperate need of forgiveness and help every single moment.  What does this mean?  (click)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a:solidFill>
                  <a:schemeClr val="dk1"/>
                </a:solidFill>
              </a:rPr>
              <a:t>“Let one of us sit at your right and the other at your left in your glory” (Mark 10:37).</a:t>
            </a:r>
          </a:p>
          <a:p>
            <a:pPr marL="457200" lvl="0" indent="-317500" rtl="0">
              <a:spcBef>
                <a:spcPts val="0"/>
              </a:spcBef>
              <a:buClr>
                <a:schemeClr val="dk1"/>
              </a:buClr>
              <a:buSzPct val="127272"/>
              <a:buFont typeface="Arial"/>
              <a:buChar char="●"/>
            </a:pPr>
            <a:r>
              <a:rPr lang="en">
                <a:solidFill>
                  <a:schemeClr val="dk1"/>
                </a:solidFill>
              </a:rPr>
              <a:t>Large Catechism IV, 7: “We contend and fight for Baptism chiefly because the world is now so full of sects arguing that Baptism is an outward thing and that outward things are of no benefit.”  Explain?  my feelings, my thinking, my will.  Eastern mysticism.  Joel Osteen.  Makes sense!  If I want glory for myself, this is the only way to attempt it!</a:t>
            </a:r>
          </a:p>
          <a:p>
            <a:pPr marL="457200" lvl="0" indent="-317500" rtl="0">
              <a:spcBef>
                <a:spcPts val="0"/>
              </a:spcBef>
              <a:buClr>
                <a:schemeClr val="dk1"/>
              </a:buClr>
              <a:buSzPct val="127272"/>
              <a:buFont typeface="Arial"/>
              <a:buChar char="●"/>
            </a:pPr>
            <a:r>
              <a:rPr lang="en">
                <a:solidFill>
                  <a:schemeClr val="dk1"/>
                </a:solidFill>
              </a:rPr>
              <a:t>“Woe to you, teachers of the law and Pharisees, you hypocrites! You are like whitewashed tombs, which look beautiful on the outside but on the inside are full of dead men’s bones and everything unclean.” - Matthew 23:27</a:t>
            </a:r>
          </a:p>
          <a:p>
            <a:pPr marL="457200" lvl="0" indent="-317500" rtl="0">
              <a:spcBef>
                <a:spcPts val="0"/>
              </a:spcBef>
              <a:buClr>
                <a:schemeClr val="dk1"/>
              </a:buClr>
              <a:buSzPct val="127272"/>
              <a:buFont typeface="Arial"/>
              <a:buChar char="●"/>
            </a:pPr>
            <a:r>
              <a:rPr lang="en"/>
              <a:t>eternity: the wages of sin is death. Either we fall into despair, or we fill ouselves with arrogant, sinful pride. CWS  738, “now prodigal, now Pharisee, O God, be merciful to me.”  FEAR.  We separate ourselves from God.</a:t>
            </a:r>
          </a:p>
          <a:p>
            <a:pPr marL="457200" lvl="0" indent="-317500" rtl="0">
              <a:spcBef>
                <a:spcPts val="0"/>
              </a:spcBef>
              <a:buClr>
                <a:schemeClr val="dk1"/>
              </a:buClr>
              <a:buSzPct val="127272"/>
              <a:buFont typeface="Arial"/>
              <a:buChar char="●"/>
            </a:pPr>
            <a:r>
              <a:rPr lang="en"/>
              <a:t>We burden them with the illusion of our Pharisaical attitude.  In despair, we shift blame from ouselves to them.  </a:t>
            </a:r>
          </a:p>
          <a:p>
            <a:pPr rtl="0">
              <a:spcBef>
                <a:spcPts val="0"/>
              </a:spcBef>
              <a:buNone/>
            </a:pPr>
            <a:endParaRPr/>
          </a:p>
          <a:p>
            <a:pPr marL="0" lvl="0" indent="0" rtl="0">
              <a:lnSpc>
                <a:spcPct val="115000"/>
              </a:lnSpc>
              <a:spcBef>
                <a:spcPts val="0"/>
              </a:spcBef>
              <a:buClr>
                <a:schemeClr val="dk1"/>
              </a:buClr>
              <a:buSzPct val="100000"/>
              <a:buFont typeface="Arial"/>
              <a:buNone/>
            </a:pPr>
            <a:r>
              <a:rPr lang="en">
                <a:solidFill>
                  <a:schemeClr val="dk1"/>
                </a:solidFill>
              </a:rPr>
              <a:t>So the challenge in teaching the sacramental life is not in finding the perfect study guide.  </a:t>
            </a:r>
          </a:p>
          <a:p>
            <a:pPr marL="0" lvl="0" indent="0" rtl="0">
              <a:lnSpc>
                <a:spcPct val="115000"/>
              </a:lnSpc>
              <a:spcBef>
                <a:spcPts val="0"/>
              </a:spcBef>
              <a:buClr>
                <a:schemeClr val="dk1"/>
              </a:buClr>
              <a:buSzPct val="100000"/>
              <a:buFont typeface="Arial"/>
              <a:buNone/>
            </a:pPr>
            <a:r>
              <a:rPr lang="en">
                <a:solidFill>
                  <a:schemeClr val="dk1"/>
                </a:solidFill>
              </a:rPr>
              <a:t>Challenge is that we are sinners, and so is everyone else.</a:t>
            </a:r>
          </a:p>
          <a:p>
            <a:pPr lvl="0" rtl="0">
              <a:lnSpc>
                <a:spcPct val="115000"/>
              </a:lnSpc>
              <a:spcBef>
                <a:spcPts val="0"/>
              </a:spcBef>
              <a:buClr>
                <a:schemeClr val="dk1"/>
              </a:buClr>
              <a:buSzPct val="100000"/>
              <a:buFont typeface="Arial"/>
              <a:buNone/>
            </a:pPr>
            <a:r>
              <a:rPr lang="en">
                <a:solidFill>
                  <a:schemeClr val="dk1"/>
                </a:solidFill>
              </a:rPr>
              <a:t>We don’t have it “in us” to make our lives more truly Christian, more sacramentally focused.</a:t>
            </a:r>
          </a:p>
          <a:p>
            <a:pPr lvl="0" rtl="0">
              <a:lnSpc>
                <a:spcPct val="115000"/>
              </a:lnSpc>
              <a:spcBef>
                <a:spcPts val="0"/>
              </a:spcBef>
              <a:buClr>
                <a:schemeClr val="dk1"/>
              </a:buClr>
              <a:buSzPct val="100000"/>
              <a:buFont typeface="Arial"/>
              <a:buNone/>
            </a:pPr>
            <a:r>
              <a:rPr lang="en">
                <a:solidFill>
                  <a:schemeClr val="dk1"/>
                </a:solidFill>
              </a:rPr>
              <a:t>We don’t have it in us.  God has it </a:t>
            </a:r>
            <a:r>
              <a:rPr lang="en" i="1">
                <a:solidFill>
                  <a:schemeClr val="dk1"/>
                </a:solidFill>
              </a:rPr>
              <a:t>for us.</a:t>
            </a:r>
          </a:p>
          <a:p>
            <a:pPr lvl="0" rtl="0">
              <a:lnSpc>
                <a:spcPct val="115000"/>
              </a:lnSpc>
              <a:spcBef>
                <a:spcPts val="0"/>
              </a:spcBef>
              <a:buClr>
                <a:schemeClr val="dk1"/>
              </a:buClr>
              <a:buFont typeface="Arial"/>
              <a:buNone/>
            </a:pPr>
            <a:endParaRPr>
              <a:solidFill>
                <a:schemeClr val="dk1"/>
              </a:solidFill>
            </a:endParaRPr>
          </a:p>
          <a:p>
            <a:pPr lvl="0" rtl="0">
              <a:spcBef>
                <a:spcPts val="0"/>
              </a:spcBef>
              <a:buNone/>
            </a:pPr>
            <a:endParaRPr/>
          </a:p>
          <a:p>
            <a:pPr lvl="0">
              <a:spcBef>
                <a:spcPts val="0"/>
              </a:spcBef>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Note - help doesn’t come from  IN US, but is provided FOR US</a:t>
            </a:r>
          </a:p>
          <a:p>
            <a:pPr marL="0" lvl="0" indent="0" rtl="0">
              <a:lnSpc>
                <a:spcPct val="115000"/>
              </a:lnSpc>
              <a:spcBef>
                <a:spcPts val="0"/>
              </a:spcBef>
              <a:buClr>
                <a:schemeClr val="dk1"/>
              </a:buClr>
              <a:buSzPct val="100000"/>
              <a:buFont typeface="Arial"/>
              <a:buNone/>
            </a:pPr>
            <a:r>
              <a:rPr lang="en">
                <a:solidFill>
                  <a:schemeClr val="dk1"/>
                </a:solidFill>
              </a:rPr>
              <a:t>Who is doing the filling in this verse? (Passive verb.  God is understood subject).</a:t>
            </a:r>
          </a:p>
          <a:p>
            <a:pPr marL="0" lvl="0" indent="0" rtl="0">
              <a:lnSpc>
                <a:spcPct val="115000"/>
              </a:lnSpc>
              <a:spcBef>
                <a:spcPts val="0"/>
              </a:spcBef>
              <a:buClr>
                <a:schemeClr val="dk1"/>
              </a:buClr>
              <a:buSzPct val="100000"/>
              <a:buFont typeface="Arial"/>
              <a:buNone/>
            </a:pPr>
            <a:r>
              <a:rPr lang="en">
                <a:solidFill>
                  <a:schemeClr val="dk1"/>
                </a:solidFill>
              </a:rPr>
              <a:t>How does this filling happen?  (Click)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Rest = rest from a guilty conscience.  Forgiveness from sin.</a:t>
            </a:r>
          </a:p>
          <a:p>
            <a:pPr marL="0" lvl="0" indent="0" rtl="0">
              <a:lnSpc>
                <a:spcPct val="115000"/>
              </a:lnSpc>
              <a:spcBef>
                <a:spcPts val="0"/>
              </a:spcBef>
              <a:buClr>
                <a:schemeClr val="dk1"/>
              </a:buClr>
              <a:buSzPct val="100000"/>
              <a:buFont typeface="Arial"/>
              <a:buNone/>
            </a:pPr>
            <a:r>
              <a:rPr lang="en">
                <a:solidFill>
                  <a:schemeClr val="dk1"/>
                </a:solidFill>
              </a:rPr>
              <a:t>Where do we find Jesus? (Click)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Where do we find Jesus?</a:t>
            </a:r>
          </a:p>
          <a:p>
            <a:pPr marL="0" lvl="0" indent="0" rtl="0">
              <a:lnSpc>
                <a:spcPct val="115000"/>
              </a:lnSpc>
              <a:spcBef>
                <a:spcPts val="0"/>
              </a:spcBef>
              <a:buClr>
                <a:schemeClr val="dk1"/>
              </a:buClr>
              <a:buSzPct val="100000"/>
              <a:buFont typeface="Arial"/>
              <a:buNone/>
            </a:pPr>
            <a:r>
              <a:rPr lang="en">
                <a:solidFill>
                  <a:schemeClr val="dk1"/>
                </a:solidFill>
              </a:rPr>
              <a:t>Not from looking inside of ourselves (thoughts, feelings, not even by looking at our faith).</a:t>
            </a:r>
          </a:p>
          <a:p>
            <a:pPr marL="0" lvl="0" indent="0" rtl="0">
              <a:lnSpc>
                <a:spcPct val="115000"/>
              </a:lnSpc>
              <a:spcBef>
                <a:spcPts val="0"/>
              </a:spcBef>
              <a:buClr>
                <a:schemeClr val="dk1"/>
              </a:buClr>
              <a:buSzPct val="100000"/>
              <a:buFont typeface="Arial"/>
              <a:buNone/>
            </a:pPr>
            <a:r>
              <a:rPr lang="en">
                <a:solidFill>
                  <a:schemeClr val="dk1"/>
                </a:solidFill>
              </a:rPr>
              <a:t>But in our Baptism.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According to this verse, where do we find Jesus and his forgiveness?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solidFill>
                  <a:schemeClr val="dk1"/>
                </a:solidFill>
              </a:rPr>
              <a:t>Mother to her teenage son - “I don’t know what you were doing outside, but you’re covered in dirt, and you have to be at work in 20 minutes.  Take a shower!”</a:t>
            </a:r>
          </a:p>
          <a:p>
            <a:pPr rtl="0">
              <a:spcBef>
                <a:spcPts val="0"/>
              </a:spcBef>
              <a:buNone/>
            </a:pPr>
            <a:r>
              <a:rPr lang="en" dirty="0">
                <a:solidFill>
                  <a:schemeClr val="dk1"/>
                </a:solidFill>
              </a:rPr>
              <a:t>Two purposes of washing - makes you clean - readies you for work</a:t>
            </a:r>
          </a:p>
          <a:p>
            <a:pPr>
              <a:spcBef>
                <a:spcPts val="0"/>
              </a:spcBef>
              <a:buNone/>
            </a:pPr>
            <a:r>
              <a:rPr lang="en" dirty="0">
                <a:solidFill>
                  <a:schemeClr val="dk1"/>
                </a:solidFill>
              </a:rPr>
              <a:t>Baptism is our bath.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t>When confidence rests in self, there can be only two possible conclusions: “I’m amazing!” or “I stink!”  This is the path away from God.  Our confidence needs to come from something outside of ourselves.  Water, word, bread, wine = all come to us from outside ourselves.  All are connected to Christ.  They are given to us by God, and that makes them certain things, because God doesn’t lie.  </a:t>
            </a:r>
          </a:p>
          <a:p>
            <a:pPr marL="0" lvl="0" indent="0" rtl="0">
              <a:lnSpc>
                <a:spcPct val="115000"/>
              </a:lnSpc>
              <a:spcBef>
                <a:spcPts val="0"/>
              </a:spcBef>
              <a:buClr>
                <a:schemeClr val="dk1"/>
              </a:buClr>
              <a:buFont typeface="Arial"/>
              <a:buNone/>
            </a:pPr>
            <a:endParaRPr/>
          </a:p>
          <a:p>
            <a:pPr marL="0" lvl="0" indent="0" rtl="0">
              <a:lnSpc>
                <a:spcPct val="115000"/>
              </a:lnSpc>
              <a:spcBef>
                <a:spcPts val="0"/>
              </a:spcBef>
              <a:buClr>
                <a:schemeClr val="dk1"/>
              </a:buClr>
              <a:buSzPct val="100000"/>
              <a:buFont typeface="Arial"/>
              <a:buNone/>
            </a:pPr>
            <a:r>
              <a:rPr lang="en"/>
              <a:t>“</a:t>
            </a:r>
            <a:r>
              <a:rPr lang="en">
                <a:solidFill>
                  <a:schemeClr val="dk1"/>
                </a:solidFill>
                <a:latin typeface="Cambria"/>
                <a:ea typeface="Cambria"/>
                <a:cs typeface="Cambria"/>
                <a:sym typeface="Cambria"/>
              </a:rPr>
              <a:t>A wafer touches your tongue. A word strikes your ear: “the body of Christ, given for you.” This changes everything. Now you can work and pray and trust and forgive and rejoice. Are you feeling it? That doesn’t matter. God is saying it. God can’t lie.”</a:t>
            </a:r>
          </a:p>
          <a:p>
            <a:pPr marL="0" lvl="0" indent="0" rtl="0">
              <a:lnSpc>
                <a:spcPct val="115000"/>
              </a:lnSpc>
              <a:spcBef>
                <a:spcPts val="0"/>
              </a:spcBef>
              <a:buClr>
                <a:schemeClr val="dk1"/>
              </a:buClr>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t>Guilty conscience inevitably works the wrong motivation.  Since sanctification is being set apart in heart, mind, will, and deed, there can be no sanctification without a clean conscience.  We can make it </a:t>
            </a:r>
            <a:r>
              <a:rPr lang="en" i="1"/>
              <a:t>look </a:t>
            </a:r>
            <a:r>
              <a:rPr lang="en"/>
              <a:t>like we’re sanctified on our own, but only a clean conscience from God makes it truly so.</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So then, knowing what the sacraments mean, we can tell others what the sacraments mean, our children, our family members, our students, our parishioners, our friends, our neighbors, our co-workers.  </a:t>
            </a:r>
          </a:p>
          <a:p>
            <a:pPr lvl="0" rtl="0">
              <a:lnSpc>
                <a:spcPct val="115000"/>
              </a:lnSpc>
              <a:spcBef>
                <a:spcPts val="0"/>
              </a:spcBef>
              <a:buClr>
                <a:schemeClr val="dk1"/>
              </a:buClr>
              <a:buSzPct val="100000"/>
              <a:buFont typeface="Arial"/>
              <a:buNone/>
            </a:pPr>
            <a:r>
              <a:rPr lang="en"/>
              <a:t>But there’s more to teaching than that.  We want to do more than impart facts.</a:t>
            </a:r>
          </a:p>
          <a:p>
            <a:pPr marL="0" lvl="0" indent="0" rtl="0">
              <a:lnSpc>
                <a:spcPct val="115000"/>
              </a:lnSpc>
              <a:spcBef>
                <a:spcPts val="0"/>
              </a:spcBef>
              <a:buClr>
                <a:schemeClr val="dk1"/>
              </a:buClr>
              <a:buSzPct val="100000"/>
              <a:buFont typeface="Arial"/>
              <a:buNone/>
            </a:pPr>
            <a:r>
              <a:rPr lang="en">
                <a:solidFill>
                  <a:schemeClr val="dk1"/>
                </a:solidFill>
              </a:rPr>
              <a:t>We want to lead others to approach life sacramentally. This is something more than just talking about what the sacraments mean.</a:t>
            </a:r>
          </a:p>
          <a:p>
            <a:pPr marL="0" lvl="0" indent="0" rtl="0">
              <a:lnSpc>
                <a:spcPct val="115000"/>
              </a:lnSpc>
              <a:spcBef>
                <a:spcPts val="0"/>
              </a:spcBef>
              <a:buClr>
                <a:schemeClr val="dk1"/>
              </a:buClr>
              <a:buFont typeface="Arial"/>
              <a:buNone/>
            </a:pPr>
            <a:endParaRPr/>
          </a:p>
          <a:p>
            <a:pPr marL="0" lvl="0" indent="0" rtl="0">
              <a:lnSpc>
                <a:spcPct val="115000"/>
              </a:lnSpc>
              <a:spcBef>
                <a:spcPts val="0"/>
              </a:spcBef>
              <a:buClr>
                <a:schemeClr val="dk1"/>
              </a:buClr>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t>“Should the cabin experience a change in pressure, oxygen masks will drop from above you.  Those of you traveling with children should first place a mask over your own face and then help your children.” </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Why put a mask over your own face before helping your children?  What truth can you draw for your life of sanctification?</a:t>
            </a:r>
          </a:p>
          <a:p>
            <a:pPr lvl="0" rtl="0">
              <a:lnSpc>
                <a:spcPct val="115000"/>
              </a:lnSpc>
              <a:spcBef>
                <a:spcPts val="0"/>
              </a:spcBef>
              <a:buClr>
                <a:schemeClr val="dk1"/>
              </a:buClr>
              <a:buSzPct val="100000"/>
              <a:buFont typeface="Arial"/>
              <a:buNone/>
            </a:pPr>
            <a:r>
              <a:rPr lang="en"/>
              <a:t>Can’t be any good to others if you don’t take care of yourself.  “I don’t have time to tend to my spiritual needs because I’m too busy serving” – May seem like a noble approach, but the idea that we can serve well without God’s grace is a hellish lie. </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So you care of yourself.  What does that look like?  A person sitting in a church pew?  Or walking up to communion?  Or staring at a baptismal font?  Sure, but behind the scenes, it looks like this:  (click)</a:t>
            </a:r>
          </a:p>
          <a:p>
            <a:pPr lvl="0" rtl="0">
              <a:lnSpc>
                <a:spcPct val="115000"/>
              </a:lnSpc>
              <a:spcBef>
                <a:spcPts val="0"/>
              </a:spcBef>
              <a:buClr>
                <a:schemeClr val="dk1"/>
              </a:buClr>
              <a:buFont typeface="Arial"/>
              <a:buNone/>
            </a:pPr>
            <a:endParaRPr/>
          </a:p>
          <a:p>
            <a:pPr marL="0" lvl="0" indent="0" rtl="0">
              <a:lnSpc>
                <a:spcPct val="115000"/>
              </a:lnSpc>
              <a:spcBef>
                <a:spcPts val="0"/>
              </a:spcBef>
              <a:buClr>
                <a:schemeClr val="dk1"/>
              </a:buClr>
              <a:buFont typeface="Arial"/>
              <a:buNone/>
            </a:pPr>
            <a:endParaRPr/>
          </a:p>
          <a:p>
            <a:pPr marL="0" lvl="0" indent="0" rtl="0">
              <a:lnSpc>
                <a:spcPct val="115000"/>
              </a:lnSpc>
              <a:spcBef>
                <a:spcPts val="0"/>
              </a:spcBef>
              <a:buClr>
                <a:schemeClr val="dk1"/>
              </a:buClr>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t>Daily battle</a:t>
            </a:r>
          </a:p>
          <a:p>
            <a:pPr lvl="0" rtl="0">
              <a:lnSpc>
                <a:spcPct val="115000"/>
              </a:lnSpc>
              <a:spcBef>
                <a:spcPts val="0"/>
              </a:spcBef>
              <a:buClr>
                <a:schemeClr val="dk1"/>
              </a:buClr>
              <a:buSzPct val="100000"/>
              <a:buFont typeface="Arial"/>
              <a:buNone/>
            </a:pPr>
            <a:r>
              <a:rPr lang="en"/>
              <a:t>New Self vs. old Adam</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Romans 7:22-23</a:t>
            </a:r>
          </a:p>
          <a:p>
            <a:pPr lvl="0" rtl="0">
              <a:lnSpc>
                <a:spcPct val="115000"/>
              </a:lnSpc>
              <a:spcBef>
                <a:spcPts val="0"/>
              </a:spcBef>
              <a:buClr>
                <a:schemeClr val="dk1"/>
              </a:buClr>
              <a:buSzPct val="100000"/>
              <a:buFont typeface="Arial"/>
              <a:buNone/>
            </a:pPr>
            <a:r>
              <a:rPr lang="en" baseline="30000"/>
              <a:t>22 </a:t>
            </a:r>
            <a:r>
              <a:rPr lang="en"/>
              <a:t>For in my inner being I delight in God’s law; </a:t>
            </a:r>
            <a:r>
              <a:rPr lang="en" baseline="30000"/>
              <a:t>23 </a:t>
            </a:r>
            <a:r>
              <a:rPr lang="en"/>
              <a:t>but I see another law at work in the members of my body, waging war against the law of my mind and making me a prisoner of the law of sin at work within my members.</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How do we fight this battle?  (Click)</a:t>
            </a:r>
          </a:p>
          <a:p>
            <a:pPr lvl="0" rtl="0">
              <a:lnSpc>
                <a:spcPct val="115000"/>
              </a:lnSpc>
              <a:spcBef>
                <a:spcPts val="0"/>
              </a:spcBef>
              <a:buClr>
                <a:schemeClr val="dk1"/>
              </a:buClr>
              <a:buFont typeface="Arial"/>
              <a:buNone/>
            </a:pPr>
            <a:endParaRPr/>
          </a:p>
          <a:p>
            <a:pPr marL="0" lvl="0" indent="0" rtl="0">
              <a:lnSpc>
                <a:spcPct val="115000"/>
              </a:lnSpc>
              <a:spcBef>
                <a:spcPts val="0"/>
              </a:spcBef>
              <a:buClr>
                <a:schemeClr val="dk1"/>
              </a:buClr>
              <a:buFont typeface="Arial"/>
              <a:buNone/>
            </a:pPr>
            <a:endParaRPr/>
          </a:p>
          <a:p>
            <a:pPr marL="0" lvl="0" indent="0" rtl="0">
              <a:lnSpc>
                <a:spcPct val="115000"/>
              </a:lnSpc>
              <a:spcBef>
                <a:spcPts val="0"/>
              </a:spcBef>
              <a:buClr>
                <a:schemeClr val="dk1"/>
              </a:buClr>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Confessing sin and trusting God for forgiveness are compared to changing out of old, dirty clothes and putting on new, clean ones.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t>The point of this comparison is:</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Not A.  Why not?  Vine / branches</a:t>
            </a:r>
          </a:p>
          <a:p>
            <a:pPr lvl="0" rtl="0">
              <a:lnSpc>
                <a:spcPct val="115000"/>
              </a:lnSpc>
              <a:spcBef>
                <a:spcPts val="0"/>
              </a:spcBef>
              <a:buClr>
                <a:schemeClr val="dk1"/>
              </a:buClr>
              <a:buSzPct val="100000"/>
              <a:buFont typeface="Arial"/>
              <a:buNone/>
            </a:pPr>
            <a:r>
              <a:rPr lang="en"/>
              <a:t>Not B.  Why not?  (see picture above) Romans 7.  Battle!  Carry Cross!  Deny self!  No battle more fierce, more difficult than this one!</a:t>
            </a:r>
          </a:p>
          <a:p>
            <a:pPr lvl="0" rtl="0">
              <a:lnSpc>
                <a:spcPct val="115000"/>
              </a:lnSpc>
              <a:spcBef>
                <a:spcPts val="0"/>
              </a:spcBef>
              <a:buClr>
                <a:schemeClr val="dk1"/>
              </a:buClr>
              <a:buSzPct val="100000"/>
              <a:buFont typeface="Arial"/>
              <a:buNone/>
            </a:pPr>
            <a:r>
              <a:rPr lang="en"/>
              <a:t>C. is the correct answer.  In your baptism, God has given you everything you need for your marriage, your vocation, your life under the cross. </a:t>
            </a:r>
          </a:p>
          <a:p>
            <a:pPr lvl="0" rtl="0">
              <a:lnSpc>
                <a:spcPct val="115000"/>
              </a:lnSpc>
              <a:spcBef>
                <a:spcPts val="0"/>
              </a:spcBef>
              <a:buClr>
                <a:schemeClr val="dk1"/>
              </a:buClr>
              <a:buFont typeface="Arial"/>
              <a:buNone/>
            </a:pPr>
            <a:endParaRPr/>
          </a:p>
          <a:p>
            <a:pPr lvl="0" rtl="0">
              <a:lnSpc>
                <a:spcPct val="115000"/>
              </a:lnSpc>
              <a:spcBef>
                <a:spcPts val="0"/>
              </a:spcBef>
              <a:buClr>
                <a:schemeClr val="dk1"/>
              </a:buClr>
              <a:buSzPct val="100000"/>
              <a:buFont typeface="Arial"/>
              <a:buNone/>
            </a:pPr>
            <a:r>
              <a:rPr lang="en"/>
              <a:t>Practically speaking, how does this look?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Remember what Jesus said about white-washed tombs?</a:t>
            </a:r>
          </a:p>
          <a:p>
            <a:pPr lvl="0" rtl="0">
              <a:lnSpc>
                <a:spcPct val="115000"/>
              </a:lnSpc>
              <a:spcBef>
                <a:spcPts val="0"/>
              </a:spcBef>
              <a:buClr>
                <a:schemeClr val="dk1"/>
              </a:buClr>
              <a:buSzPct val="100000"/>
              <a:buFont typeface="Arial"/>
              <a:buNone/>
            </a:pPr>
            <a:r>
              <a:rPr lang="en">
                <a:solidFill>
                  <a:schemeClr val="dk1"/>
                </a:solidFill>
              </a:rPr>
              <a:t>Deal with the tomb.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So it’s not ABOUT ritual and ceremony, or upping our communion attendance.  (Click)</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b="1">
              <a:solidFill>
                <a:schemeClr val="dk1"/>
              </a:solidFill>
            </a:endParaRPr>
          </a:p>
          <a:p>
            <a:pPr lvl="0" rtl="0">
              <a:lnSpc>
                <a:spcPct val="115000"/>
              </a:lnSpc>
              <a:spcBef>
                <a:spcPts val="0"/>
              </a:spcBef>
              <a:buClr>
                <a:schemeClr val="dk1"/>
              </a:buClr>
              <a:buFont typeface="Arial"/>
              <a:buNone/>
            </a:pPr>
            <a:endParaRPr sz="900"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But since sacramental living is a DAILY thing ...</a:t>
            </a:r>
          </a:p>
          <a:p>
            <a:pPr lvl="0" rtl="0">
              <a:lnSpc>
                <a:spcPct val="115000"/>
              </a:lnSpc>
              <a:spcBef>
                <a:spcPts val="0"/>
              </a:spcBef>
              <a:buClr>
                <a:schemeClr val="dk1"/>
              </a:buClr>
              <a:buSzPct val="100000"/>
              <a:buFont typeface="Arial"/>
              <a:buNone/>
            </a:pPr>
            <a:r>
              <a:rPr lang="en">
                <a:solidFill>
                  <a:schemeClr val="dk1"/>
                </a:solidFill>
              </a:rPr>
              <a:t>Ritual and ceremony can help sinfully forgetful people fight a daily battle.  Can you think of examples?  (Click)</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b="1">
              <a:solidFill>
                <a:schemeClr val="dk1"/>
              </a:solidFill>
            </a:endParaRPr>
          </a:p>
          <a:p>
            <a:pPr lvl="0" rtl="0">
              <a:lnSpc>
                <a:spcPct val="115000"/>
              </a:lnSpc>
              <a:spcBef>
                <a:spcPts val="0"/>
              </a:spcBef>
              <a:buClr>
                <a:schemeClr val="dk1"/>
              </a:buClr>
              <a:buFont typeface="Arial"/>
              <a:buNone/>
            </a:pPr>
            <a:endParaRPr sz="900"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(Daniel after edict is issued - Daniel 6:6-10). Luther’s morning, evening prayers, sign of the cross, kneeling for confession, praying before and after Communion, frequent communion in schedule (whenever it’s offered) </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Transition: Forgiven, we find we can do new things, gladly, from the heart, like…. teach!</a:t>
            </a:r>
          </a:p>
          <a:p>
            <a:pPr lvl="0" rtl="0">
              <a:lnSpc>
                <a:spcPct val="115000"/>
              </a:lnSpc>
              <a:spcBef>
                <a:spcPts val="0"/>
              </a:spcBef>
              <a:buClr>
                <a:schemeClr val="dk1"/>
              </a:buClr>
              <a:buSzPct val="100000"/>
              <a:buFont typeface="Arial"/>
              <a:buNone/>
            </a:pPr>
            <a:r>
              <a:rPr lang="en">
                <a:solidFill>
                  <a:schemeClr val="dk1"/>
                </a:solidFill>
              </a:rPr>
              <a:t>(Everyone becomes a teacher at some point, either wittingly or unwittingly.)</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b="1">
              <a:solidFill>
                <a:schemeClr val="dk1"/>
              </a:solidFill>
            </a:endParaRPr>
          </a:p>
          <a:p>
            <a:pPr lvl="0" rtl="0">
              <a:lnSpc>
                <a:spcPct val="115000"/>
              </a:lnSpc>
              <a:spcBef>
                <a:spcPts val="0"/>
              </a:spcBef>
              <a:buClr>
                <a:schemeClr val="dk1"/>
              </a:buClr>
              <a:buFont typeface="Arial"/>
              <a:buNone/>
            </a:pPr>
            <a:endParaRPr sz="9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Communion is our meal.</a:t>
            </a:r>
          </a:p>
          <a:p>
            <a:pPr rtl="0">
              <a:spcBef>
                <a:spcPts val="0"/>
              </a:spcBef>
              <a:buNone/>
            </a:pPr>
            <a:r>
              <a:rPr lang="en">
                <a:solidFill>
                  <a:schemeClr val="dk1"/>
                </a:solidFill>
              </a:rPr>
              <a:t>“Without food, we would starve to death. We have to eat to fuel our physical life; otherwise, we grow weak and waste away. The only food that can sustain our bodies comes from the death of other living things. Whether we are nourishing ourselves from a bloody steak or ripped up plants in a vegetarian casserole, there can be no life, even on the physical level, apart from the sacrifice of other life. What is true for physical life is true for spiritual life – we can only live if there has been a sacrifice. And we can only live if we have continuing nourishment.” (</a:t>
            </a:r>
            <a:r>
              <a:rPr lang="en" sz="900">
                <a:solidFill>
                  <a:schemeClr val="dk1"/>
                </a:solidFill>
              </a:rPr>
              <a:t>Gene Edward Vieth, Jr. </a:t>
            </a:r>
            <a:r>
              <a:rPr lang="en" sz="900" i="1">
                <a:solidFill>
                  <a:schemeClr val="dk1"/>
                </a:solidFill>
              </a:rPr>
              <a:t>The Spirituality of the Cross: The Way of the First Evangelicals. </a:t>
            </a:r>
            <a:r>
              <a:rPr lang="en" sz="900">
                <a:solidFill>
                  <a:schemeClr val="dk1"/>
                </a:solidFill>
              </a:rPr>
              <a:t>(Saint Louis: Concordia Publishing House), 53.</a:t>
            </a:r>
          </a:p>
          <a:p>
            <a:pPr rtl="0">
              <a:spcBef>
                <a:spcPts val="0"/>
              </a:spcBef>
              <a:buNone/>
            </a:pPr>
            <a:endParaRPr sz="900">
              <a:solidFill>
                <a:schemeClr val="dk1"/>
              </a:solidFill>
            </a:endParaRPr>
          </a:p>
          <a:p>
            <a:pPr lvl="0" rtl="0">
              <a:lnSpc>
                <a:spcPct val="115000"/>
              </a:lnSpc>
              <a:spcBef>
                <a:spcPts val="0"/>
              </a:spcBef>
              <a:buClr>
                <a:schemeClr val="dk1"/>
              </a:buClr>
              <a:buSzPct val="100000"/>
              <a:buFont typeface="Arial"/>
              <a:buNone/>
            </a:pPr>
            <a:r>
              <a:rPr lang="en" b="1">
                <a:solidFill>
                  <a:schemeClr val="dk1"/>
                </a:solidFill>
              </a:rPr>
              <a:t>Neglecting the sacraments is like saying, “I’m not really into eating or bathing.”</a:t>
            </a:r>
          </a:p>
          <a:p>
            <a:pPr lvl="0" rtl="0">
              <a:lnSpc>
                <a:spcPct val="115000"/>
              </a:lnSpc>
              <a:spcBef>
                <a:spcPts val="0"/>
              </a:spcBef>
              <a:buClr>
                <a:schemeClr val="dk1"/>
              </a:buClr>
              <a:buSzPct val="100000"/>
              <a:buFont typeface="Arial"/>
              <a:buNone/>
            </a:pPr>
            <a:r>
              <a:rPr lang="en" b="1">
                <a:solidFill>
                  <a:schemeClr val="dk1"/>
                </a:solidFill>
              </a:rPr>
              <a:t>We want to know them, live them, teach them.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Good teaching is usually about</a:t>
            </a:r>
          </a:p>
          <a:p>
            <a:pPr lvl="0" rtl="0">
              <a:lnSpc>
                <a:spcPct val="115000"/>
              </a:lnSpc>
              <a:spcBef>
                <a:spcPts val="0"/>
              </a:spcBef>
              <a:buClr>
                <a:schemeClr val="dk1"/>
              </a:buClr>
              <a:buSzPct val="100000"/>
              <a:buFont typeface="Arial"/>
              <a:buNone/>
            </a:pPr>
            <a:r>
              <a:rPr lang="en">
                <a:solidFill>
                  <a:schemeClr val="dk1"/>
                </a:solidFill>
              </a:rPr>
              <a:t>discovering your potential</a:t>
            </a:r>
          </a:p>
          <a:p>
            <a:pPr lvl="0" rtl="0">
              <a:lnSpc>
                <a:spcPct val="115000"/>
              </a:lnSpc>
              <a:spcBef>
                <a:spcPts val="0"/>
              </a:spcBef>
              <a:buClr>
                <a:schemeClr val="dk1"/>
              </a:buClr>
              <a:buSzPct val="100000"/>
              <a:buFont typeface="Arial"/>
              <a:buNone/>
            </a:pPr>
            <a:r>
              <a:rPr lang="en">
                <a:solidFill>
                  <a:schemeClr val="dk1"/>
                </a:solidFill>
              </a:rPr>
              <a:t>learning independence</a:t>
            </a:r>
          </a:p>
          <a:p>
            <a:pPr lvl="0" rtl="0">
              <a:lnSpc>
                <a:spcPct val="115000"/>
              </a:lnSpc>
              <a:spcBef>
                <a:spcPts val="0"/>
              </a:spcBef>
              <a:buClr>
                <a:schemeClr val="dk1"/>
              </a:buClr>
              <a:buSzPct val="100000"/>
              <a:buFont typeface="Arial"/>
              <a:buNone/>
            </a:pPr>
            <a:r>
              <a:rPr lang="en">
                <a:solidFill>
                  <a:schemeClr val="dk1"/>
                </a:solidFill>
              </a:rPr>
              <a:t>bettering yourself</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Parents - let kids try washing dishes, let them make mistake, break dish, so they learn how to do it better - independence.</a:t>
            </a:r>
          </a:p>
          <a:p>
            <a:pPr lvl="0" rtl="0">
              <a:lnSpc>
                <a:spcPct val="115000"/>
              </a:lnSpc>
              <a:spcBef>
                <a:spcPts val="0"/>
              </a:spcBef>
              <a:buClr>
                <a:schemeClr val="dk1"/>
              </a:buClr>
              <a:buSzPct val="100000"/>
              <a:buFont typeface="Arial"/>
              <a:buNone/>
            </a:pPr>
            <a:r>
              <a:rPr lang="en">
                <a:solidFill>
                  <a:schemeClr val="dk1"/>
                </a:solidFill>
              </a:rPr>
              <a:t>Pastors - equipping members to be leaders in the church - pastor not the one doing all the work.</a:t>
            </a:r>
          </a:p>
          <a:p>
            <a:pPr lvl="0" rtl="0">
              <a:lnSpc>
                <a:spcPct val="115000"/>
              </a:lnSpc>
              <a:spcBef>
                <a:spcPts val="0"/>
              </a:spcBef>
              <a:buClr>
                <a:schemeClr val="dk1"/>
              </a:buClr>
              <a:buSzPct val="100000"/>
              <a:buFont typeface="Arial"/>
              <a:buNone/>
            </a:pPr>
            <a:r>
              <a:rPr lang="en">
                <a:solidFill>
                  <a:schemeClr val="dk1"/>
                </a:solidFill>
              </a:rPr>
              <a:t>Teachers - not just feeding kids answers.  teaching them to love learning, so that they do it their whole life long, even without a teacher.</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endParaRPr b="1">
              <a:solidFill>
                <a:schemeClr val="dk1"/>
              </a:solidFill>
            </a:endParaRPr>
          </a:p>
          <a:p>
            <a:pPr lvl="0" rtl="0">
              <a:lnSpc>
                <a:spcPct val="115000"/>
              </a:lnSpc>
              <a:spcBef>
                <a:spcPts val="0"/>
              </a:spcBef>
              <a:buClr>
                <a:schemeClr val="dk1"/>
              </a:buClr>
              <a:buFont typeface="Arial"/>
              <a:buNone/>
            </a:pPr>
            <a:endParaRPr sz="900"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Teaching sacraments is a completely different kind of teaching.</a:t>
            </a:r>
          </a:p>
          <a:p>
            <a:pPr lvl="0" rtl="0">
              <a:lnSpc>
                <a:spcPct val="115000"/>
              </a:lnSpc>
              <a:spcBef>
                <a:spcPts val="0"/>
              </a:spcBef>
              <a:buNone/>
            </a:pPr>
            <a:r>
              <a:rPr lang="en">
                <a:solidFill>
                  <a:schemeClr val="dk1"/>
                </a:solidFill>
              </a:rPr>
              <a:t>Letting others in on what you have learned. </a:t>
            </a:r>
          </a:p>
          <a:p>
            <a:pPr lvl="0" rtl="0">
              <a:lnSpc>
                <a:spcPct val="115000"/>
              </a:lnSpc>
              <a:spcBef>
                <a:spcPts val="0"/>
              </a:spcBef>
              <a:buNone/>
            </a:pPr>
            <a:r>
              <a:rPr lang="en">
                <a:solidFill>
                  <a:schemeClr val="dk1"/>
                </a:solidFill>
              </a:rPr>
              <a:t>That left to yourself you are powerless, and that you are utterly dependent upon the gospel for anything and everything you need. </a:t>
            </a:r>
          </a:p>
          <a:p>
            <a:pPr lvl="0" rtl="0">
              <a:lnSpc>
                <a:spcPct val="115000"/>
              </a:lnSpc>
              <a:spcBef>
                <a:spcPts val="0"/>
              </a:spcBef>
              <a:buNone/>
            </a:pPr>
            <a:r>
              <a:rPr lang="en">
                <a:solidFill>
                  <a:schemeClr val="dk1"/>
                </a:solidFill>
              </a:rPr>
              <a:t>Teaching sacraments is about helping others discover that only God can make them better, and only through his means of grace.</a:t>
            </a:r>
          </a:p>
          <a:p>
            <a:pPr lvl="0" rtl="0">
              <a:lnSpc>
                <a:spcPct val="115000"/>
              </a:lnSpc>
              <a:spcBef>
                <a:spcPts val="0"/>
              </a:spcBef>
              <a:buClr>
                <a:schemeClr val="dk1"/>
              </a:buClr>
              <a:buFont typeface="Arial"/>
              <a:buNone/>
            </a:pPr>
            <a:endParaRPr b="1">
              <a:solidFill>
                <a:srgbClr val="FF0000"/>
              </a:solidFill>
              <a:latin typeface="Times New Roman"/>
              <a:ea typeface="Times New Roman"/>
              <a:cs typeface="Times New Roman"/>
              <a:sym typeface="Times New Roman"/>
            </a:endParaRPr>
          </a:p>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a:p>
            <a:pPr lvl="0" rtl="0">
              <a:lnSpc>
                <a:spcPct val="115000"/>
              </a:lnSpc>
              <a:spcBef>
                <a:spcPts val="0"/>
              </a:spcBef>
              <a:buNone/>
            </a:pPr>
            <a:r>
              <a:rPr lang="en"/>
              <a:t>True, if you’re talking about false confidence.  But when it comes to confidence in Christ, you can’t have too much of a good thing.  Does God seem “wary” in the passages above (“Come to me, I will give you rest.  Baptism saves you.  This blood is the new covenant in my blood.”)?  There are no “if’s,” no strings attached, no demands for piety.  We can trust the gospel to do what God says it will do (i.e., strengthen our faith in God and our devotion to him).   </a:t>
            </a:r>
          </a:p>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t>Feelings are important, but even though you don’t </a:t>
            </a:r>
            <a:r>
              <a:rPr lang="en" i="1"/>
              <a:t>feel</a:t>
            </a:r>
            <a:r>
              <a:rPr lang="en"/>
              <a:t> forgiven, you are.  Jesus paid for all.  He gave you his own body and blood for your forgiveness.  ILLUS.  Standing on an ice covered pond. Ice is 6 feet thick.  Your friend: “I don’t feel like I’m standing on thick ice.”  What would you say?  Feelings have nothing to do with it.  You’re standing firm!</a:t>
            </a:r>
          </a:p>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t>In what sense is our Christian life </a:t>
            </a:r>
            <a:r>
              <a:rPr lang="en" i="1"/>
              <a:t>hidden </a:t>
            </a:r>
            <a:r>
              <a:rPr lang="en"/>
              <a:t>with Christ in God?  (Click)     	</a:t>
            </a:r>
          </a:p>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t>In what sense is our Christian life </a:t>
            </a:r>
            <a:r>
              <a:rPr lang="en" i="1"/>
              <a:t>hidden </a:t>
            </a:r>
            <a:r>
              <a:rPr lang="en"/>
              <a:t>with Christ in God? 	</a:t>
            </a:r>
          </a:p>
          <a:p>
            <a:pPr lvl="0" rtl="0">
              <a:lnSpc>
                <a:spcPct val="115000"/>
              </a:lnSpc>
              <a:spcBef>
                <a:spcPts val="0"/>
              </a:spcBef>
              <a:buNone/>
            </a:pPr>
            <a:r>
              <a:rPr lang="en"/>
              <a:t>Holy but can’t see it.  Forgiven but can’t see it.  Going to heaven but can’t see it.  But it’s all there in your Baptism.</a:t>
            </a:r>
          </a:p>
          <a:p>
            <a:pPr lvl="0" rtl="0">
              <a:lnSpc>
                <a:spcPct val="115000"/>
              </a:lnSpc>
              <a:spcBef>
                <a:spcPts val="0"/>
              </a:spcBef>
              <a:buNone/>
            </a:pPr>
            <a:r>
              <a:rPr lang="en"/>
              <a:t> </a:t>
            </a:r>
          </a:p>
          <a:p>
            <a:pPr lvl="0" rtl="0">
              <a:lnSpc>
                <a:spcPct val="115000"/>
              </a:lnSpc>
              <a:spcBef>
                <a:spcPts val="0"/>
              </a:spcBef>
              <a:buNone/>
            </a:pPr>
            <a:r>
              <a:rPr lang="en"/>
              <a:t>How does this truth help us and others deal with trouble in life?</a:t>
            </a:r>
          </a:p>
          <a:p>
            <a:pPr lvl="0" rtl="0">
              <a:lnSpc>
                <a:spcPct val="115000"/>
              </a:lnSpc>
              <a:spcBef>
                <a:spcPts val="0"/>
              </a:spcBef>
              <a:buNone/>
            </a:pPr>
            <a:r>
              <a:rPr lang="en"/>
              <a:t>When you have pain, it feels like you’re being punished.  Baptism says otherwise.  When it looks like all is lost, Baptism says otherwise. Etc.</a:t>
            </a:r>
          </a:p>
          <a:p>
            <a:pPr lvl="0" rtl="0">
              <a:lnSpc>
                <a:spcPct val="115000"/>
              </a:lnSpc>
              <a:spcBef>
                <a:spcPts val="0"/>
              </a:spcBef>
              <a:buNone/>
            </a:pPr>
            <a:r>
              <a:rPr lang="en"/>
              <a:t> </a:t>
            </a:r>
          </a:p>
          <a:p>
            <a:pPr lvl="0" rtl="0">
              <a:lnSpc>
                <a:spcPct val="115000"/>
              </a:lnSpc>
              <a:spcBef>
                <a:spcPts val="0"/>
              </a:spcBef>
              <a:buNone/>
            </a:pPr>
            <a:r>
              <a:rPr lang="en"/>
              <a:t>How does this truth teach us and others to look at our life of sanctification?</a:t>
            </a:r>
          </a:p>
          <a:p>
            <a:pPr lvl="0" rtl="0">
              <a:lnSpc>
                <a:spcPct val="115000"/>
              </a:lnSpc>
              <a:spcBef>
                <a:spcPts val="0"/>
              </a:spcBef>
              <a:buNone/>
            </a:pPr>
            <a:r>
              <a:rPr lang="en"/>
              <a:t>Looks like I’m constantly failing.  Baptism says otherwise.  Looks like my work is useless, unimportant, in vain. Baptism says otherwise.</a:t>
            </a:r>
          </a:p>
          <a:p>
            <a:pPr lvl="0" rtl="0">
              <a:lnSpc>
                <a:spcPct val="115000"/>
              </a:lnSpc>
              <a:spcBef>
                <a:spcPts val="0"/>
              </a:spcBef>
              <a:buNone/>
            </a:pPr>
            <a:r>
              <a:rPr lang="en"/>
              <a:t> </a:t>
            </a:r>
          </a:p>
          <a:p>
            <a:pPr lvl="0" rtl="0">
              <a:lnSpc>
                <a:spcPct val="115000"/>
              </a:lnSpc>
              <a:spcBef>
                <a:spcPts val="0"/>
              </a:spcBef>
              <a:buNone/>
            </a:pPr>
            <a:endParaRPr/>
          </a:p>
          <a:p>
            <a:pPr lvl="0" rtl="0">
              <a:lnSpc>
                <a:spcPct val="115000"/>
              </a:lnSpc>
              <a:spcBef>
                <a:spcPts val="0"/>
              </a:spcBef>
              <a:buNone/>
            </a:pPr>
            <a:endParaRPr/>
          </a:p>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t>How much love does Jesus want us to have?  Where does he want us to aim our love? (Click)</a:t>
            </a:r>
          </a:p>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t>How much love does Jesus want us to have?  Where does he want us to aim our love?</a:t>
            </a:r>
          </a:p>
          <a:p>
            <a:pPr lvl="0" rtl="0">
              <a:lnSpc>
                <a:spcPct val="115000"/>
              </a:lnSpc>
              <a:spcBef>
                <a:spcPts val="0"/>
              </a:spcBef>
              <a:buNone/>
            </a:pPr>
            <a:r>
              <a:rPr lang="en"/>
              <a:t>The love of heart, soul, and mind, all aimed at God and our neighbor.</a:t>
            </a:r>
          </a:p>
          <a:p>
            <a:pPr lvl="0" rtl="0">
              <a:lnSpc>
                <a:spcPct val="115000"/>
              </a:lnSpc>
              <a:spcBef>
                <a:spcPts val="0"/>
              </a:spcBef>
              <a:buNone/>
            </a:pPr>
            <a:r>
              <a:rPr lang="en"/>
              <a:t> </a:t>
            </a:r>
          </a:p>
          <a:p>
            <a:pPr lvl="0" rtl="0">
              <a:lnSpc>
                <a:spcPct val="115000"/>
              </a:lnSpc>
              <a:spcBef>
                <a:spcPts val="0"/>
              </a:spcBef>
              <a:buNone/>
            </a:pPr>
            <a:r>
              <a:rPr lang="en"/>
              <a:t>Explain:  The problem isn’t with our ability to love, but with our ability to aim our love in the right direction.</a:t>
            </a:r>
          </a:p>
          <a:p>
            <a:pPr lvl="0" rtl="0">
              <a:lnSpc>
                <a:spcPct val="115000"/>
              </a:lnSpc>
              <a:spcBef>
                <a:spcPts val="0"/>
              </a:spcBef>
              <a:buNone/>
            </a:pPr>
            <a:r>
              <a:rPr lang="en"/>
              <a:t>Heart, soul, and mind are indeed filled with love…. for self.</a:t>
            </a:r>
          </a:p>
          <a:p>
            <a:pPr lvl="0" rtl="0">
              <a:lnSpc>
                <a:spcPct val="115000"/>
              </a:lnSpc>
              <a:spcBef>
                <a:spcPts val="0"/>
              </a:spcBef>
              <a:buNone/>
            </a:pPr>
            <a:endParaRPr/>
          </a:p>
          <a:p>
            <a:pPr lvl="0" rtl="0">
              <a:lnSpc>
                <a:spcPct val="115000"/>
              </a:lnSpc>
              <a:spcBef>
                <a:spcPts val="0"/>
              </a:spcBef>
              <a:buNone/>
            </a:pPr>
            <a:r>
              <a:rPr lang="en"/>
              <a:t>In the Sacrament of Holy Communion, at whom does Jesus aim his forgiving love?</a:t>
            </a:r>
          </a:p>
          <a:p>
            <a:pPr lvl="0" rtl="0">
              <a:lnSpc>
                <a:spcPct val="115000"/>
              </a:lnSpc>
              <a:spcBef>
                <a:spcPts val="0"/>
              </a:spcBef>
              <a:buNone/>
            </a:pPr>
            <a:r>
              <a:rPr lang="en"/>
              <a:t>Me.</a:t>
            </a:r>
          </a:p>
          <a:p>
            <a:pPr lvl="0" rtl="0">
              <a:lnSpc>
                <a:spcPct val="115000"/>
              </a:lnSpc>
              <a:spcBef>
                <a:spcPts val="0"/>
              </a:spcBef>
              <a:buNone/>
            </a:pPr>
            <a:r>
              <a:rPr lang="en"/>
              <a:t> </a:t>
            </a:r>
          </a:p>
          <a:p>
            <a:pPr lvl="0" rtl="0">
              <a:lnSpc>
                <a:spcPct val="115000"/>
              </a:lnSpc>
              <a:spcBef>
                <a:spcPts val="0"/>
              </a:spcBef>
              <a:buNone/>
            </a:pPr>
            <a:r>
              <a:rPr lang="en"/>
              <a:t>What practical help does Communion give for loving others?</a:t>
            </a:r>
          </a:p>
          <a:p>
            <a:pPr lvl="0" rtl="0">
              <a:lnSpc>
                <a:spcPct val="115000"/>
              </a:lnSpc>
              <a:spcBef>
                <a:spcPts val="0"/>
              </a:spcBef>
              <a:buNone/>
            </a:pPr>
            <a:r>
              <a:rPr lang="en"/>
              <a:t>Frees me from the need to spend all my love on me.  Already loved by Jesus with a love far above anything I could do for myself.</a:t>
            </a:r>
          </a:p>
          <a:p>
            <a:pPr lvl="0" rtl="0">
              <a:lnSpc>
                <a:spcPct val="115000"/>
              </a:lnSpc>
              <a:spcBef>
                <a:spcPts val="0"/>
              </a:spcBef>
              <a:buNone/>
            </a:pPr>
            <a:endParaRPr/>
          </a:p>
          <a:p>
            <a:pPr lvl="0" rtl="0">
              <a:lnSpc>
                <a:spcPct val="115000"/>
              </a:lnSpc>
              <a:spcBef>
                <a:spcPts val="0"/>
              </a:spcBef>
              <a:buNone/>
            </a:pPr>
            <a:endParaRPr/>
          </a:p>
          <a:p>
            <a:pPr lvl="0" rtl="0">
              <a:lnSpc>
                <a:spcPct val="115000"/>
              </a:lnSpc>
              <a:spcBef>
                <a:spcPts val="0"/>
              </a:spcBef>
              <a:buNone/>
            </a:pPr>
            <a:endParaRPr/>
          </a:p>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Bible: </a:t>
            </a:r>
          </a:p>
          <a:p>
            <a:pPr rtl="0">
              <a:spcBef>
                <a:spcPts val="0"/>
              </a:spcBef>
              <a:buNone/>
            </a:pPr>
            <a:r>
              <a:rPr lang="en"/>
              <a:t>Obviously the gospel accounts of the Last Supper, and the Apostle Paul’s commentary (1 Cor. 10-11).</a:t>
            </a:r>
          </a:p>
          <a:p>
            <a:pPr rtl="0">
              <a:spcBef>
                <a:spcPts val="0"/>
              </a:spcBef>
              <a:buNone/>
            </a:pPr>
            <a:r>
              <a:rPr lang="en"/>
              <a:t>Also Matthew 28:16-20, Mark 16, Acts 2, Galatians 3, Ephesians 5, Titus 3, 1 Peter 3</a:t>
            </a:r>
          </a:p>
          <a:p>
            <a:pPr rtl="0">
              <a:spcBef>
                <a:spcPts val="0"/>
              </a:spcBef>
              <a:buNone/>
            </a:pPr>
            <a:r>
              <a:rPr lang="en"/>
              <a:t>But really anywhere in scripture where law is preached and gospel is proclaimed - even OT - Anything that turns our gaze outward for rescue.</a:t>
            </a:r>
          </a:p>
          <a:p>
            <a:pPr rtl="0">
              <a:spcBef>
                <a:spcPts val="0"/>
              </a:spcBef>
              <a:buNone/>
            </a:pPr>
            <a:endParaRPr/>
          </a:p>
          <a:p>
            <a:pPr rtl="0">
              <a:spcBef>
                <a:spcPts val="0"/>
              </a:spcBef>
              <a:buNone/>
            </a:pPr>
            <a:r>
              <a:rPr lang="en"/>
              <a:t>Small - Use devotionally.  Confess - read - pray.  Large - can’t say enough good about how LC draws you into sacramental thinking.  </a:t>
            </a:r>
          </a:p>
          <a:p>
            <a:pPr rtl="0">
              <a:spcBef>
                <a:spcPts val="0"/>
              </a:spcBef>
              <a:buNone/>
            </a:pPr>
            <a:endParaRPr/>
          </a:p>
          <a:p>
            <a:pPr rtl="0">
              <a:spcBef>
                <a:spcPts val="0"/>
              </a:spcBef>
              <a:buNone/>
            </a:pPr>
            <a:r>
              <a:rPr lang="en"/>
              <a:t>Hymnal/Supplement - Sing or say.  Read to yourself.  Read to your family.  Bedtime prayer.  Sacramental hymns.</a:t>
            </a:r>
          </a:p>
          <a:p>
            <a:pPr rtl="0">
              <a:spcBef>
                <a:spcPts val="0"/>
              </a:spcBef>
              <a:buNone/>
            </a:pPr>
            <a:endParaRPr/>
          </a:p>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buClr>
                <a:srgbClr val="000000"/>
              </a:buClr>
              <a:buSzPct val="127272"/>
              <a:buFont typeface="Arial"/>
              <a:buChar char="●"/>
            </a:pPr>
            <a:r>
              <a:rPr lang="en"/>
              <a:t>teach the sign of the cross.  like folding hands for prayer.  Can you think of a better personal ritual for baptism?  Pour water on your head?</a:t>
            </a:r>
          </a:p>
          <a:p>
            <a:pPr marL="457200" lvl="0" indent="-317500" rtl="0">
              <a:lnSpc>
                <a:spcPct val="115000"/>
              </a:lnSpc>
              <a:spcBef>
                <a:spcPts val="0"/>
              </a:spcBef>
              <a:buClr>
                <a:srgbClr val="000000"/>
              </a:buClr>
              <a:buSzPct val="127272"/>
              <a:buFont typeface="Arial"/>
              <a:buChar char="●"/>
            </a:pPr>
            <a:r>
              <a:rPr lang="en"/>
              <a:t>read communion preparation page from hymnal at table on day before communion.  Make kids eager to receive it when they’re ready.</a:t>
            </a:r>
          </a:p>
          <a:p>
            <a:pPr marL="457200" lvl="0" indent="-317500" rtl="0">
              <a:lnSpc>
                <a:spcPct val="115000"/>
              </a:lnSpc>
              <a:spcBef>
                <a:spcPts val="0"/>
              </a:spcBef>
              <a:buClr>
                <a:srgbClr val="000000"/>
              </a:buClr>
              <a:buSzPct val="127272"/>
              <a:buFont typeface="Arial"/>
              <a:buChar char="●"/>
            </a:pPr>
            <a:r>
              <a:rPr lang="en"/>
              <a:t>mark them.  celebrate them.  ideas?</a:t>
            </a:r>
          </a:p>
          <a:p>
            <a:pPr marL="457200" lvl="0" indent="-317500" rtl="0">
              <a:lnSpc>
                <a:spcPct val="115000"/>
              </a:lnSpc>
              <a:spcBef>
                <a:spcPts val="0"/>
              </a:spcBef>
              <a:buClr>
                <a:srgbClr val="000000"/>
              </a:buClr>
              <a:buSzPct val="127272"/>
              <a:buFont typeface="Arial"/>
              <a:buChar char="●"/>
            </a:pPr>
            <a:r>
              <a:rPr lang="en"/>
              <a:t>you are being good/ bad VS. Jesus was good for you / you’re baptized in his name.  Luther’s small catechism.  Just read it.  Out loud.  After supper.</a:t>
            </a:r>
          </a:p>
          <a:p>
            <a:pPr marL="457200" lvl="0" indent="-317500" rtl="0">
              <a:lnSpc>
                <a:spcPct val="115000"/>
              </a:lnSpc>
              <a:spcBef>
                <a:spcPts val="0"/>
              </a:spcBef>
              <a:buClr>
                <a:srgbClr val="000000"/>
              </a:buClr>
              <a:buSzPct val="127272"/>
              <a:buFont typeface="Arial"/>
              <a:buChar char="●"/>
            </a:pPr>
            <a:r>
              <a:rPr lang="en"/>
              <a:t>tell them how.  Show them how (when you sin against children, confess).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What do we mean by “teach”?  (click)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buClr>
                <a:srgbClr val="000000"/>
              </a:buClr>
              <a:buSzPct val="127272"/>
              <a:buFont typeface="Arial"/>
              <a:buChar char="●"/>
            </a:pPr>
            <a:r>
              <a:rPr lang="en"/>
              <a:t>paschal candle / font focus </a:t>
            </a:r>
          </a:p>
          <a:p>
            <a:pPr marL="457200" lvl="0" indent="-317500" rtl="0">
              <a:lnSpc>
                <a:spcPct val="115000"/>
              </a:lnSpc>
              <a:spcBef>
                <a:spcPts val="0"/>
              </a:spcBef>
              <a:buClr>
                <a:srgbClr val="000000"/>
              </a:buClr>
              <a:buSzPct val="127272"/>
              <a:buFont typeface="Arial"/>
              <a:buChar char="●"/>
            </a:pPr>
            <a:r>
              <a:rPr lang="en"/>
              <a:t>talk about it every so often (every fifth Sunday?)  - do we want more communion services?  Don’t push. </a:t>
            </a:r>
          </a:p>
          <a:p>
            <a:pPr marL="457200" lvl="0" indent="-317500" rtl="0">
              <a:lnSpc>
                <a:spcPct val="115000"/>
              </a:lnSpc>
              <a:spcBef>
                <a:spcPts val="0"/>
              </a:spcBef>
              <a:buClr>
                <a:srgbClr val="000000"/>
              </a:buClr>
              <a:buSzPct val="127272"/>
              <a:buFont typeface="Arial"/>
              <a:buChar char="●"/>
            </a:pPr>
            <a:r>
              <a:rPr lang="en">
                <a:solidFill>
                  <a:schemeClr val="dk1"/>
                </a:solidFill>
              </a:rPr>
              <a:t>find baptism dates for all members / publish anniversaries each week / have elders or pastor send email on baptismal anniversary</a:t>
            </a:r>
          </a:p>
          <a:p>
            <a:pPr marL="457200" lvl="0" indent="-317500" rtl="0">
              <a:lnSpc>
                <a:spcPct val="115000"/>
              </a:lnSpc>
              <a:spcBef>
                <a:spcPts val="0"/>
              </a:spcBef>
              <a:buClr>
                <a:srgbClr val="000000"/>
              </a:buClr>
              <a:buSzPct val="127272"/>
              <a:buFont typeface="Arial"/>
              <a:buChar char="●"/>
            </a:pPr>
            <a:r>
              <a:rPr lang="en"/>
              <a:t>Use a person’s baptism to encourage them to drown the sinful nature.  To live a new life.  Bible class ideas:</a:t>
            </a:r>
          </a:p>
          <a:p>
            <a:pPr marL="914400" lvl="1" indent="-228600" rtl="0">
              <a:lnSpc>
                <a:spcPct val="115000"/>
              </a:lnSpc>
              <a:spcBef>
                <a:spcPts val="0"/>
              </a:spcBef>
              <a:buNone/>
            </a:pPr>
            <a:r>
              <a:rPr lang="en">
                <a:solidFill>
                  <a:schemeClr val="dk1"/>
                </a:solidFill>
              </a:rPr>
              <a:t>Use Confirmation Class lessons on Baptism / Communion for adult Bible study.</a:t>
            </a:r>
          </a:p>
          <a:p>
            <a:pPr marL="914400" lvl="1" indent="-228600" rtl="0">
              <a:lnSpc>
                <a:spcPct val="115000"/>
              </a:lnSpc>
              <a:spcBef>
                <a:spcPts val="0"/>
              </a:spcBef>
              <a:buNone/>
            </a:pPr>
            <a:r>
              <a:rPr lang="en">
                <a:solidFill>
                  <a:schemeClr val="dk1"/>
                </a:solidFill>
              </a:rPr>
              <a:t>Do a Large Catechism Bible study on IV and V.</a:t>
            </a:r>
          </a:p>
          <a:p>
            <a:pPr marL="914400" lvl="1" indent="-228600" rtl="0">
              <a:lnSpc>
                <a:spcPct val="115000"/>
              </a:lnSpc>
              <a:spcBef>
                <a:spcPts val="0"/>
              </a:spcBef>
              <a:buNone/>
            </a:pPr>
            <a:r>
              <a:rPr lang="en">
                <a:solidFill>
                  <a:schemeClr val="dk1"/>
                </a:solidFill>
              </a:rPr>
              <a:t>Do a Means of Grace Bible study (from Bible Basics) - with adults in church - use church symbols, including font, altar, pulpit.</a:t>
            </a:r>
          </a:p>
          <a:p>
            <a:pPr marL="914400" lvl="1" indent="-228600" rtl="0">
              <a:lnSpc>
                <a:spcPct val="115000"/>
              </a:lnSpc>
              <a:spcBef>
                <a:spcPts val="0"/>
              </a:spcBef>
              <a:buNone/>
            </a:pPr>
            <a:r>
              <a:rPr lang="en">
                <a:solidFill>
                  <a:schemeClr val="dk1"/>
                </a:solidFill>
              </a:rPr>
              <a:t>Find a sacraments Bible study (JZ has one - 8 lessons)</a:t>
            </a:r>
          </a:p>
          <a:p>
            <a:pPr marL="914400" lvl="1" indent="-228600" rtl="0">
              <a:lnSpc>
                <a:spcPct val="115000"/>
              </a:lnSpc>
              <a:spcBef>
                <a:spcPts val="0"/>
              </a:spcBef>
              <a:buNone/>
            </a:pPr>
            <a:r>
              <a:rPr lang="en">
                <a:solidFill>
                  <a:schemeClr val="dk1"/>
                </a:solidFill>
              </a:rPr>
              <a:t>Multiple choice Q&amp;A for whole catechism. (JZ has this)</a:t>
            </a:r>
          </a:p>
          <a:p>
            <a:pPr marL="914400" lvl="1" indent="-228600" rtl="0">
              <a:lnSpc>
                <a:spcPct val="115000"/>
              </a:lnSpc>
              <a:spcBef>
                <a:spcPts val="0"/>
              </a:spcBef>
              <a:buNone/>
            </a:pPr>
            <a:r>
              <a:rPr lang="en">
                <a:solidFill>
                  <a:schemeClr val="dk1"/>
                </a:solidFill>
              </a:rPr>
              <a:t>Use Baptism Gathering Rite on a </a:t>
            </a:r>
            <a:r>
              <a:rPr lang="en" i="1">
                <a:solidFill>
                  <a:schemeClr val="dk1"/>
                </a:solidFill>
              </a:rPr>
              <a:t>non</a:t>
            </a:r>
            <a:r>
              <a:rPr lang="en">
                <a:solidFill>
                  <a:schemeClr val="dk1"/>
                </a:solidFill>
              </a:rPr>
              <a:t>-baptism Sunday, with explanation in bulletin</a:t>
            </a:r>
          </a:p>
          <a:p>
            <a:pPr marL="914400" lvl="1" indent="-228600" rtl="0">
              <a:lnSpc>
                <a:spcPct val="115000"/>
              </a:lnSpc>
              <a:spcBef>
                <a:spcPts val="0"/>
              </a:spcBef>
              <a:buNone/>
            </a:pPr>
            <a:r>
              <a:rPr lang="en">
                <a:solidFill>
                  <a:schemeClr val="dk1"/>
                </a:solidFill>
              </a:rPr>
              <a:t>Do a Bible class on Communion liturgy </a:t>
            </a:r>
          </a:p>
          <a:p>
            <a:pPr marL="914400" lvl="1" indent="-228600" rtl="0">
              <a:lnSpc>
                <a:spcPct val="115000"/>
              </a:lnSpc>
              <a:spcBef>
                <a:spcPts val="0"/>
              </a:spcBef>
              <a:buNone/>
            </a:pPr>
            <a:r>
              <a:rPr lang="en">
                <a:solidFill>
                  <a:schemeClr val="dk1"/>
                </a:solidFill>
              </a:rPr>
              <a:t>Source material:</a:t>
            </a:r>
          </a:p>
          <a:p>
            <a:pPr marL="914400" lvl="1" indent="-228600" rtl="0">
              <a:lnSpc>
                <a:spcPct val="115000"/>
              </a:lnSpc>
              <a:spcBef>
                <a:spcPts val="0"/>
              </a:spcBef>
              <a:buNone/>
            </a:pPr>
            <a:r>
              <a:rPr lang="en">
                <a:solidFill>
                  <a:schemeClr val="dk1"/>
                </a:solidFill>
              </a:rPr>
              <a:t>CW Manual, pp. 176-179.  Divine Service 2 footnotes.  </a:t>
            </a:r>
          </a:p>
          <a:p>
            <a:pPr marL="914400" lvl="1" indent="-228600" rtl="0">
              <a:lnSpc>
                <a:spcPct val="115000"/>
              </a:lnSpc>
              <a:spcBef>
                <a:spcPts val="0"/>
              </a:spcBef>
              <a:buNone/>
            </a:pPr>
            <a:r>
              <a:rPr lang="en">
                <a:solidFill>
                  <a:schemeClr val="dk1"/>
                </a:solidFill>
              </a:rPr>
              <a:t>Plan: Study scriptural references in each element of liturgy, step by step.  </a:t>
            </a:r>
          </a:p>
          <a:p>
            <a:pPr marL="914400" lvl="1" indent="-228600" rtl="0">
              <a:lnSpc>
                <a:spcPct val="115000"/>
              </a:lnSpc>
              <a:spcBef>
                <a:spcPts val="0"/>
              </a:spcBef>
              <a:buNone/>
            </a:pPr>
            <a:r>
              <a:rPr lang="en">
                <a:solidFill>
                  <a:schemeClr val="dk1"/>
                </a:solidFill>
              </a:rPr>
              <a:t>Take each element of liturgy and ask what?, why?, and why now?  </a:t>
            </a:r>
          </a:p>
          <a:p>
            <a:pPr marL="914400" lvl="1" indent="-228600" rtl="0">
              <a:lnSpc>
                <a:spcPct val="115000"/>
              </a:lnSpc>
              <a:spcBef>
                <a:spcPts val="0"/>
              </a:spcBef>
              <a:buNone/>
            </a:pPr>
            <a:r>
              <a:rPr lang="en">
                <a:solidFill>
                  <a:schemeClr val="dk1"/>
                </a:solidFill>
              </a:rPr>
              <a:t>Use liturgy as lead in to study of sacraments.  </a:t>
            </a:r>
          </a:p>
          <a:p>
            <a:pPr marL="914400" lvl="1" indent="-228600" rtl="0">
              <a:lnSpc>
                <a:spcPct val="115000"/>
              </a:lnSpc>
              <a:spcBef>
                <a:spcPts val="0"/>
              </a:spcBef>
              <a:buNone/>
            </a:pPr>
            <a:r>
              <a:rPr lang="en">
                <a:solidFill>
                  <a:schemeClr val="dk1"/>
                </a:solidFill>
              </a:rPr>
              <a:t>Apply benefits of sacraments to everyday life.</a:t>
            </a:r>
          </a:p>
          <a:p>
            <a:pPr marL="914400" lvl="1" indent="-228600" rtl="0">
              <a:lnSpc>
                <a:spcPct val="115000"/>
              </a:lnSpc>
              <a:spcBef>
                <a:spcPts val="0"/>
              </a:spcBef>
              <a:buNone/>
            </a:pPr>
            <a:r>
              <a:rPr lang="en">
                <a:solidFill>
                  <a:schemeClr val="dk1"/>
                </a:solidFill>
              </a:rPr>
              <a:t>Apply truths proclaimed in liturgy to everyday life.</a:t>
            </a:r>
          </a:p>
          <a:p>
            <a:pPr marL="457200" lvl="0" indent="-317500" rtl="0">
              <a:lnSpc>
                <a:spcPct val="115000"/>
              </a:lnSpc>
              <a:spcBef>
                <a:spcPts val="0"/>
              </a:spcBef>
              <a:buClr>
                <a:srgbClr val="000000"/>
              </a:buClr>
              <a:buSzPct val="127272"/>
              <a:buFont typeface="Arial"/>
              <a:buChar char="●"/>
            </a:pPr>
            <a:r>
              <a:rPr lang="en"/>
              <a:t>Set office hours for this.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buClr>
                <a:srgbClr val="000000"/>
              </a:buClr>
              <a:buSzPct val="127272"/>
              <a:buFont typeface="Arial"/>
              <a:buChar char="●"/>
            </a:pPr>
            <a:r>
              <a:rPr lang="en"/>
              <a:t>Classroom poster.</a:t>
            </a:r>
          </a:p>
          <a:p>
            <a:pPr marL="457200" lvl="0" indent="-317500" rtl="0">
              <a:lnSpc>
                <a:spcPct val="115000"/>
              </a:lnSpc>
              <a:spcBef>
                <a:spcPts val="0"/>
              </a:spcBef>
              <a:buClr>
                <a:srgbClr val="000000"/>
              </a:buClr>
              <a:buSzPct val="127272"/>
              <a:buFont typeface="Arial"/>
              <a:buChar char="●"/>
            </a:pPr>
            <a:r>
              <a:rPr lang="en"/>
              <a:t>Talk about why you love Lord’s Supper.  Pray for communicants.  Build anticipation.</a:t>
            </a:r>
          </a:p>
          <a:p>
            <a:pPr marL="457200" lvl="0" indent="-317500" rtl="0">
              <a:lnSpc>
                <a:spcPct val="115000"/>
              </a:lnSpc>
              <a:spcBef>
                <a:spcPts val="0"/>
              </a:spcBef>
              <a:buClr>
                <a:srgbClr val="000000"/>
              </a:buClr>
              <a:buSzPct val="127272"/>
              <a:buFont typeface="Arial"/>
              <a:buChar char="●"/>
            </a:pPr>
            <a:r>
              <a:rPr lang="en"/>
              <a:t>Celebrate them - bring a class treat.  Light a candle.  Sing a hymn.</a:t>
            </a:r>
          </a:p>
          <a:p>
            <a:pPr marL="457200" lvl="0" indent="-317500" rtl="0">
              <a:lnSpc>
                <a:spcPct val="115000"/>
              </a:lnSpc>
              <a:spcBef>
                <a:spcPts val="0"/>
              </a:spcBef>
              <a:buClr>
                <a:srgbClr val="000000"/>
              </a:buClr>
              <a:buSzPct val="127272"/>
              <a:buFont typeface="Arial"/>
              <a:buChar char="●"/>
            </a:pPr>
            <a:r>
              <a:rPr lang="en"/>
              <a:t>Classroom management - law / gospel.  </a:t>
            </a:r>
          </a:p>
          <a:p>
            <a:pPr marL="457200" lvl="0" indent="-317500" rtl="0">
              <a:lnSpc>
                <a:spcPct val="115000"/>
              </a:lnSpc>
              <a:spcBef>
                <a:spcPts val="0"/>
              </a:spcBef>
              <a:buClr>
                <a:srgbClr val="000000"/>
              </a:buClr>
              <a:buSzPct val="127272"/>
              <a:buFont typeface="Arial"/>
              <a:buChar char="●"/>
            </a:pPr>
            <a:r>
              <a:rPr lang="en">
                <a:solidFill>
                  <a:schemeClr val="dk1"/>
                </a:solidFill>
              </a:rPr>
              <a:t>Send kids not just to principal’s office, but to pastor’s study.  Tell pastor this kids needs the keys.  He’ll know what you’re talking about.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What do we mean by “teach”?</a:t>
            </a:r>
          </a:p>
          <a:p>
            <a:pPr marL="914400" lvl="0" indent="0" rtl="0">
              <a:lnSpc>
                <a:spcPct val="115000"/>
              </a:lnSpc>
              <a:spcBef>
                <a:spcPts val="0"/>
              </a:spcBef>
              <a:buClr>
                <a:schemeClr val="dk1"/>
              </a:buClr>
              <a:buSzPct val="100000"/>
              <a:buFont typeface="Arial"/>
              <a:buNone/>
            </a:pPr>
            <a:r>
              <a:rPr lang="en">
                <a:solidFill>
                  <a:schemeClr val="dk1"/>
                </a:solidFill>
              </a:rPr>
              <a:t>Teaching what the sacraments mean.</a:t>
            </a:r>
          </a:p>
          <a:p>
            <a:pPr marL="914400" lvl="0" indent="0" rtl="0">
              <a:lnSpc>
                <a:spcPct val="115000"/>
              </a:lnSpc>
              <a:spcBef>
                <a:spcPts val="0"/>
              </a:spcBef>
              <a:buClr>
                <a:schemeClr val="dk1"/>
              </a:buClr>
              <a:buSzPct val="100000"/>
              <a:buFont typeface="Arial"/>
              <a:buNone/>
            </a:pPr>
            <a:r>
              <a:rPr lang="en">
                <a:solidFill>
                  <a:schemeClr val="dk1"/>
                </a:solidFill>
              </a:rPr>
              <a:t>Leading others to approach life sacramentally.</a:t>
            </a:r>
          </a:p>
          <a:p>
            <a:pPr lvl="0" rtl="0">
              <a:lnSpc>
                <a:spcPct val="115000"/>
              </a:lnSpc>
              <a:spcBef>
                <a:spcPts val="0"/>
              </a:spcBef>
              <a:buNone/>
            </a:pPr>
            <a:r>
              <a:rPr lang="en">
                <a:solidFill>
                  <a:schemeClr val="dk1"/>
                </a:solidFill>
              </a:rPr>
              <a:t>Who does this teaching? </a:t>
            </a:r>
          </a:p>
          <a:p>
            <a:pPr marL="457200" lvl="0" indent="457200" rtl="0">
              <a:lnSpc>
                <a:spcPct val="115000"/>
              </a:lnSpc>
              <a:spcBef>
                <a:spcPts val="0"/>
              </a:spcBef>
              <a:buNone/>
            </a:pPr>
            <a:r>
              <a:rPr lang="en">
                <a:solidFill>
                  <a:schemeClr val="dk1"/>
                </a:solidFill>
              </a:rPr>
              <a:t>vocation (everyone becomes a teacher at some point)</a:t>
            </a:r>
          </a:p>
          <a:p>
            <a:pPr marL="457200" indent="457200" rtl="0">
              <a:lnSpc>
                <a:spcPct val="115000"/>
              </a:lnSpc>
              <a:spcBef>
                <a:spcPts val="0"/>
              </a:spcBef>
              <a:buNone/>
            </a:pPr>
            <a:r>
              <a:rPr lang="en">
                <a:solidFill>
                  <a:schemeClr val="dk1"/>
                </a:solidFill>
              </a:rPr>
              <a:t>broad sense. anyone who is not in solitary confinement.  In fact, even someone who is!</a:t>
            </a:r>
          </a:p>
          <a:p>
            <a:pPr marL="0" indent="0" rtl="0">
              <a:lnSpc>
                <a:spcPct val="115000"/>
              </a:lnSpc>
              <a:spcBef>
                <a:spcPts val="0"/>
              </a:spcBef>
              <a:buNone/>
            </a:pPr>
            <a:endParaRPr>
              <a:solidFill>
                <a:schemeClr val="dk1"/>
              </a:solidFill>
            </a:endParaRPr>
          </a:p>
          <a:p>
            <a:pPr marL="0" lvl="0" indent="0" rtl="0">
              <a:lnSpc>
                <a:spcPct val="115000"/>
              </a:lnSpc>
              <a:spcBef>
                <a:spcPts val="0"/>
              </a:spcBef>
              <a:buNone/>
            </a:pPr>
            <a:r>
              <a:rPr lang="en">
                <a:solidFill>
                  <a:schemeClr val="dk1"/>
                </a:solidFill>
              </a:rPr>
              <a:t>So: Aim not just for this session today, but for life.</a:t>
            </a:r>
          </a:p>
          <a:p>
            <a:pPr marL="0" lvl="0" indent="0" rtl="0">
              <a:lnSpc>
                <a:spcPct val="115000"/>
              </a:lnSpc>
              <a:spcBef>
                <a:spcPts val="0"/>
              </a:spcBef>
              <a:buNone/>
            </a:pPr>
            <a:endParaRPr>
              <a:solidFill>
                <a:schemeClr val="dk1"/>
              </a:solidFill>
            </a:endParaRPr>
          </a:p>
          <a:p>
            <a:pPr marL="0" lvl="0" indent="0" rtl="0">
              <a:lnSpc>
                <a:spcPct val="115000"/>
              </a:lnSpc>
              <a:spcBef>
                <a:spcPts val="0"/>
              </a:spcBef>
              <a:buClr>
                <a:schemeClr val="dk1"/>
              </a:buClr>
              <a:buSzPct val="100000"/>
              <a:buFont typeface="Arial"/>
              <a:buNone/>
            </a:pPr>
            <a:r>
              <a:rPr lang="en">
                <a:solidFill>
                  <a:schemeClr val="dk1"/>
                </a:solidFill>
              </a:rPr>
              <a:t>Transition: If you ask a teacher whether this year’s class is going well or not, the answer back will usually be student-related.  Biggest challenge to teaching the sacraments has nothing to do with your “students.”  You know that the biggest challenge has to do with you.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starting at 15:00</a:t>
            </a:r>
          </a:p>
          <a:p>
            <a:pPr rtl="0">
              <a:spcBef>
                <a:spcPts val="0"/>
              </a:spcBef>
              <a:buNone/>
            </a:pPr>
            <a:endParaRPr/>
          </a:p>
          <a:p>
            <a:pPr>
              <a:spcBef>
                <a:spcPts val="0"/>
              </a:spcBef>
              <a:buNone/>
            </a:pPr>
            <a:r>
              <a:rPr lang="en"/>
              <a:t>What is it about this message that resonates with absolutely everyone?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What good things do we want to do with the Sacraments? (Click)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What good things do we want to do with the Sacraments?</a:t>
            </a:r>
          </a:p>
          <a:p>
            <a:pPr marL="0" lvl="0" indent="0" rtl="0">
              <a:lnSpc>
                <a:spcPct val="115000"/>
              </a:lnSpc>
              <a:spcBef>
                <a:spcPts val="0"/>
              </a:spcBef>
              <a:buClr>
                <a:schemeClr val="dk1"/>
              </a:buClr>
              <a:buSzPct val="100000"/>
              <a:buFont typeface="Arial"/>
              <a:buNone/>
            </a:pPr>
            <a:r>
              <a:rPr lang="en">
                <a:solidFill>
                  <a:schemeClr val="dk1"/>
                </a:solidFill>
              </a:rPr>
              <a:t>We want to learn more about them, appreciate them, use them, live in them, build our lives on them, model them for others, TEACH them.</a:t>
            </a:r>
          </a:p>
          <a:p>
            <a:pPr marL="0" lvl="0" indent="0" rtl="0">
              <a:lnSpc>
                <a:spcPct val="115000"/>
              </a:lnSpc>
              <a:spcBef>
                <a:spcPts val="0"/>
              </a:spcBef>
              <a:buClr>
                <a:schemeClr val="dk1"/>
              </a:buClr>
              <a:buSzPct val="100000"/>
              <a:buFont typeface="Arial"/>
              <a:buNone/>
            </a:pPr>
            <a:r>
              <a:rPr lang="en">
                <a:solidFill>
                  <a:schemeClr val="dk1"/>
                </a:solidFill>
              </a:rPr>
              <a:t>But what?  I cannot carry it out.</a:t>
            </a:r>
          </a:p>
          <a:p>
            <a:pPr marL="0" lvl="0" indent="0" rtl="0">
              <a:lnSpc>
                <a:spcPct val="115000"/>
              </a:lnSpc>
              <a:spcBef>
                <a:spcPts val="0"/>
              </a:spcBef>
              <a:buClr>
                <a:schemeClr val="dk1"/>
              </a:buClr>
              <a:buSzPct val="100000"/>
              <a:buFont typeface="Arial"/>
              <a:buNone/>
            </a:pPr>
            <a:r>
              <a:rPr lang="en">
                <a:solidFill>
                  <a:schemeClr val="dk1"/>
                </a:solidFill>
              </a:rPr>
              <a:t>Why not?  Because nothing good lives in 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100000"/>
              <a:buFont typeface="Arial"/>
              <a:buNone/>
            </a:pPr>
            <a:r>
              <a:rPr lang="en">
                <a:solidFill>
                  <a:schemeClr val="dk1"/>
                </a:solidFill>
              </a:rPr>
              <a:t>Out of where? (click)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rot="108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owner\Downloads\Living%20with%20Confidence%20by%20JOEL%20OSTEEN.mp4"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888150" y="1242050"/>
            <a:ext cx="7367699" cy="1102500"/>
          </a:xfrm>
          <a:prstGeom prst="rect">
            <a:avLst/>
          </a:prstGeom>
        </p:spPr>
        <p:txBody>
          <a:bodyPr lIns="91425" tIns="91425" rIns="91425" bIns="91425" anchor="b" anchorCtr="0">
            <a:noAutofit/>
          </a:bodyPr>
          <a:lstStyle/>
          <a:p>
            <a:pPr>
              <a:spcBef>
                <a:spcPts val="0"/>
              </a:spcBef>
              <a:buNone/>
            </a:pPr>
            <a:r>
              <a:rPr lang="en"/>
              <a:t>Teaching the Sacraments</a:t>
            </a:r>
          </a:p>
        </p:txBody>
      </p:sp>
      <p:sp>
        <p:nvSpPr>
          <p:cNvPr id="42" name="Shape 42"/>
          <p:cNvSpPr txBox="1">
            <a:spLocks noGrp="1"/>
          </p:cNvSpPr>
          <p:nvPr>
            <p:ph type="subTitle" idx="1"/>
          </p:nvPr>
        </p:nvSpPr>
        <p:spPr>
          <a:xfrm>
            <a:off x="266124" y="4449300"/>
            <a:ext cx="8366100" cy="694199"/>
          </a:xfrm>
          <a:prstGeom prst="rect">
            <a:avLst/>
          </a:prstGeom>
        </p:spPr>
        <p:txBody>
          <a:bodyPr lIns="91425" tIns="91425" rIns="91425" bIns="91425" anchor="t" anchorCtr="0">
            <a:noAutofit/>
          </a:bodyPr>
          <a:lstStyle/>
          <a:p>
            <a:pPr>
              <a:spcBef>
                <a:spcPts val="0"/>
              </a:spcBef>
              <a:buNone/>
            </a:pPr>
            <a:r>
              <a:rPr lang="en"/>
              <a:t>2014 National Conference on Worship, Music, and the Arts</a:t>
            </a:r>
          </a:p>
        </p:txBody>
      </p:sp>
      <p:sp>
        <p:nvSpPr>
          <p:cNvPr id="43" name="Shape 43"/>
          <p:cNvSpPr txBox="1">
            <a:spLocks noGrp="1"/>
          </p:cNvSpPr>
          <p:nvPr>
            <p:ph type="subTitle" idx="2"/>
          </p:nvPr>
        </p:nvSpPr>
        <p:spPr>
          <a:xfrm>
            <a:off x="888150" y="2344550"/>
            <a:ext cx="7367699" cy="694199"/>
          </a:xfrm>
          <a:prstGeom prst="rect">
            <a:avLst/>
          </a:prstGeom>
        </p:spPr>
        <p:txBody>
          <a:bodyPr lIns="91425" tIns="91425" rIns="91425" bIns="91425" anchor="t" anchorCtr="0">
            <a:noAutofit/>
          </a:bodyPr>
          <a:lstStyle/>
          <a:p>
            <a:pPr lvl="0" rtl="0">
              <a:spcBef>
                <a:spcPts val="0"/>
              </a:spcBef>
              <a:buNone/>
            </a:pPr>
            <a:r>
              <a:rPr lang="en"/>
              <a:t>Pastor Jon Zabell</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1146375" y="756600"/>
            <a:ext cx="7555500"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For </a:t>
            </a:r>
            <a:r>
              <a:rPr lang="en" sz="4000">
                <a:solidFill>
                  <a:srgbClr val="FFFFFF"/>
                </a:solidFill>
              </a:rPr>
              <a:t>out of the heart</a:t>
            </a:r>
            <a:r>
              <a:rPr lang="en" sz="4000">
                <a:solidFill>
                  <a:srgbClr val="000000"/>
                </a:solidFill>
              </a:rPr>
              <a:t> come evil thoughts, murder, adultery, sexual immorality, theft, false testimony, slander.</a:t>
            </a:r>
          </a:p>
          <a:p>
            <a:pPr lvl="0" rtl="0">
              <a:spcBef>
                <a:spcPts val="0"/>
              </a:spcBef>
              <a:buNone/>
            </a:pPr>
            <a:r>
              <a:rPr lang="en" sz="4000">
                <a:solidFill>
                  <a:srgbClr val="000000"/>
                </a:solidFill>
              </a:rPr>
              <a:t>Matthew 15:19 </a:t>
            </a:r>
          </a:p>
        </p:txBody>
      </p:sp>
      <p:sp>
        <p:nvSpPr>
          <p:cNvPr id="100" name="Shape 100"/>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pic>
        <p:nvPicPr>
          <p:cNvPr id="101" name="Shape 101"/>
          <p:cNvPicPr preferRelativeResize="0"/>
          <p:nvPr/>
        </p:nvPicPr>
        <p:blipFill>
          <a:blip r:embed="rId3"/>
          <a:stretch>
            <a:fillRect/>
          </a:stretch>
        </p:blipFill>
        <p:spPr>
          <a:xfrm>
            <a:off x="6096650" y="2966325"/>
            <a:ext cx="1817475" cy="1817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2600400" y="971575"/>
            <a:ext cx="3943199" cy="3630300"/>
          </a:xfrm>
          <a:prstGeom prst="rect">
            <a:avLst/>
          </a:prstGeom>
        </p:spPr>
        <p:txBody>
          <a:bodyPr lIns="91425" tIns="91425" rIns="91425" bIns="91425" anchor="t" anchorCtr="0">
            <a:noAutofit/>
          </a:bodyPr>
          <a:lstStyle/>
          <a:p>
            <a:pPr rtl="0">
              <a:spcBef>
                <a:spcPts val="0"/>
              </a:spcBef>
              <a:buNone/>
            </a:pPr>
            <a:r>
              <a:rPr lang="en" sz="4000">
                <a:solidFill>
                  <a:srgbClr val="000000"/>
                </a:solidFill>
              </a:rPr>
              <a:t>All our righteous acts are like filthy rags.</a:t>
            </a:r>
          </a:p>
          <a:p>
            <a:pPr lvl="0" rtl="0">
              <a:spcBef>
                <a:spcPts val="0"/>
              </a:spcBef>
              <a:buNone/>
            </a:pPr>
            <a:r>
              <a:rPr lang="en" sz="4000">
                <a:solidFill>
                  <a:srgbClr val="000000"/>
                </a:solidFill>
              </a:rPr>
              <a:t>Isaiah 64:6</a:t>
            </a:r>
          </a:p>
        </p:txBody>
      </p:sp>
      <p:sp>
        <p:nvSpPr>
          <p:cNvPr id="107" name="Shape 107"/>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sp>
        <p:nvSpPr>
          <p:cNvPr id="113" name="Shape 113"/>
          <p:cNvSpPr txBox="1">
            <a:spLocks noGrp="1"/>
          </p:cNvSpPr>
          <p:nvPr>
            <p:ph type="body" idx="1"/>
          </p:nvPr>
        </p:nvSpPr>
        <p:spPr>
          <a:xfrm>
            <a:off x="2600400" y="971575"/>
            <a:ext cx="3943199" cy="3630300"/>
          </a:xfrm>
          <a:prstGeom prst="rect">
            <a:avLst/>
          </a:prstGeom>
        </p:spPr>
        <p:txBody>
          <a:bodyPr lIns="91425" tIns="91425" rIns="91425" bIns="91425" anchor="t" anchorCtr="0">
            <a:noAutofit/>
          </a:bodyPr>
          <a:lstStyle/>
          <a:p>
            <a:pPr lvl="0" rtl="0">
              <a:spcBef>
                <a:spcPts val="0"/>
              </a:spcBef>
              <a:buNone/>
            </a:pPr>
            <a:r>
              <a:rPr lang="en" sz="4000">
                <a:solidFill>
                  <a:srgbClr val="FFFFFF"/>
                </a:solidFill>
              </a:rPr>
              <a:t>All</a:t>
            </a:r>
            <a:r>
              <a:rPr lang="en" sz="4000">
                <a:solidFill>
                  <a:srgbClr val="000000"/>
                </a:solidFill>
              </a:rPr>
              <a:t> our righteous acts are like filthy rags.</a:t>
            </a:r>
          </a:p>
          <a:p>
            <a:pPr lvl="0" rtl="0">
              <a:spcBef>
                <a:spcPts val="0"/>
              </a:spcBef>
              <a:buNone/>
            </a:pPr>
            <a:r>
              <a:rPr lang="en" sz="4000">
                <a:solidFill>
                  <a:srgbClr val="000000"/>
                </a:solidFill>
              </a:rPr>
              <a:t>Isaiah 64:6</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57650" y="1200200"/>
            <a:ext cx="5375100" cy="3630300"/>
          </a:xfrm>
          <a:prstGeom prst="rect">
            <a:avLst/>
          </a:prstGeom>
        </p:spPr>
        <p:txBody>
          <a:bodyPr lIns="91425" tIns="91425" rIns="91425" bIns="91425" anchor="t" anchorCtr="0">
            <a:noAutofit/>
          </a:bodyPr>
          <a:lstStyle/>
          <a:p>
            <a:pPr>
              <a:spcBef>
                <a:spcPts val="0"/>
              </a:spcBef>
              <a:buNone/>
            </a:pPr>
            <a:r>
              <a:rPr lang="en" sz="5000">
                <a:solidFill>
                  <a:srgbClr val="000000"/>
                </a:solidFill>
              </a:rPr>
              <a:t>Forgive me for the times I’ve sinned.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57650" y="1200200"/>
            <a:ext cx="6369599" cy="3630300"/>
          </a:xfrm>
          <a:prstGeom prst="rect">
            <a:avLst/>
          </a:prstGeom>
        </p:spPr>
        <p:txBody>
          <a:bodyPr lIns="91425" tIns="91425" rIns="91425" bIns="91425" anchor="t" anchorCtr="0">
            <a:noAutofit/>
          </a:bodyPr>
          <a:lstStyle/>
          <a:p>
            <a:pPr lvl="0" rtl="0">
              <a:spcBef>
                <a:spcPts val="0"/>
              </a:spcBef>
              <a:buNone/>
            </a:pPr>
            <a:r>
              <a:rPr lang="en" sz="5000">
                <a:solidFill>
                  <a:srgbClr val="000000"/>
                </a:solidFill>
              </a:rPr>
              <a:t>Forgive me, because everything I am and do is sin.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812125" y="1208400"/>
            <a:ext cx="7874700" cy="3630300"/>
          </a:xfrm>
          <a:prstGeom prst="rect">
            <a:avLst/>
          </a:prstGeom>
        </p:spPr>
        <p:txBody>
          <a:bodyPr lIns="91425" tIns="91425" rIns="91425" bIns="91425" anchor="t" anchorCtr="0">
            <a:noAutofit/>
          </a:bodyPr>
          <a:lstStyle/>
          <a:p>
            <a:pPr marL="457200" lvl="0" indent="-482600" rtl="0">
              <a:spcBef>
                <a:spcPts val="0"/>
              </a:spcBef>
              <a:buClr>
                <a:srgbClr val="000000"/>
              </a:buClr>
              <a:buSzPct val="100000"/>
              <a:buFont typeface="Arial"/>
              <a:buChar char="●"/>
            </a:pPr>
            <a:r>
              <a:rPr lang="en" sz="4000">
                <a:solidFill>
                  <a:srgbClr val="000000"/>
                </a:solidFill>
              </a:rPr>
              <a:t>We want glory for ourselves.</a:t>
            </a:r>
          </a:p>
          <a:p>
            <a:pPr marL="457200" lvl="0" indent="-482600" rtl="0">
              <a:spcBef>
                <a:spcPts val="0"/>
              </a:spcBef>
              <a:buClr>
                <a:srgbClr val="000000"/>
              </a:buClr>
              <a:buSzPct val="100000"/>
              <a:buFont typeface="Arial"/>
              <a:buChar char="●"/>
            </a:pPr>
            <a:r>
              <a:rPr lang="en" sz="4000">
                <a:solidFill>
                  <a:srgbClr val="000000"/>
                </a:solidFill>
              </a:rPr>
              <a:t>We must turn inward for help.</a:t>
            </a:r>
          </a:p>
          <a:p>
            <a:pPr marL="457200" lvl="0" indent="-482600" rtl="0">
              <a:spcBef>
                <a:spcPts val="0"/>
              </a:spcBef>
              <a:buClr>
                <a:srgbClr val="000000"/>
              </a:buClr>
              <a:buSzPct val="100000"/>
              <a:buFont typeface="Arial"/>
              <a:buChar char="●"/>
            </a:pPr>
            <a:r>
              <a:rPr lang="en" sz="4000">
                <a:solidFill>
                  <a:srgbClr val="000000"/>
                </a:solidFill>
              </a:rPr>
              <a:t>We will fail.</a:t>
            </a:r>
          </a:p>
          <a:p>
            <a:pPr marL="457200" lvl="0" indent="-482600" rtl="0">
              <a:spcBef>
                <a:spcPts val="0"/>
              </a:spcBef>
              <a:buClr>
                <a:srgbClr val="000000"/>
              </a:buClr>
              <a:buSzPct val="100000"/>
              <a:buFont typeface="Arial"/>
              <a:buChar char="●"/>
            </a:pPr>
            <a:r>
              <a:rPr lang="en" sz="4000">
                <a:solidFill>
                  <a:srgbClr val="000000"/>
                </a:solidFill>
              </a:rPr>
              <a:t>We will hurt ourselves.</a:t>
            </a:r>
          </a:p>
          <a:p>
            <a:pPr marL="457200" lvl="0" indent="-482600">
              <a:spcBef>
                <a:spcPts val="0"/>
              </a:spcBef>
              <a:buClr>
                <a:srgbClr val="000000"/>
              </a:buClr>
              <a:buSzPct val="100000"/>
              <a:buFont typeface="Arial"/>
              <a:buChar char="●"/>
            </a:pPr>
            <a:r>
              <a:rPr lang="en" sz="4000">
                <a:solidFill>
                  <a:srgbClr val="000000"/>
                </a:solidFill>
              </a:rPr>
              <a:t>We will hurt others.</a:t>
            </a:r>
          </a:p>
        </p:txBody>
      </p:sp>
      <p:sp>
        <p:nvSpPr>
          <p:cNvPr id="129" name="Shape 129"/>
          <p:cNvSpPr txBox="1">
            <a:spLocks noGrp="1"/>
          </p:cNvSpPr>
          <p:nvPr>
            <p:ph type="title"/>
          </p:nvPr>
        </p:nvSpPr>
        <p:spPr>
          <a:xfrm>
            <a:off x="457200" y="205975"/>
            <a:ext cx="8945400" cy="994200"/>
          </a:xfrm>
          <a:prstGeom prst="rect">
            <a:avLst/>
          </a:prstGeom>
        </p:spPr>
        <p:txBody>
          <a:bodyPr lIns="91425" tIns="91425" rIns="91425" bIns="91425" anchor="b" anchorCtr="0">
            <a:noAutofit/>
          </a:bodyPr>
          <a:lstStyle/>
          <a:p>
            <a:pPr>
              <a:spcBef>
                <a:spcPts val="0"/>
              </a:spcBef>
              <a:buNone/>
            </a:pPr>
            <a:r>
              <a:rPr lang="en" sz="4800">
                <a:solidFill>
                  <a:srgbClr val="FFFFFF"/>
                </a:solidFill>
              </a:rPr>
              <a:t>Sinner by nature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1131300" y="1303350"/>
            <a:ext cx="7555500"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Blessed are those who hunger and thirst for righteousness, for they will be filled. </a:t>
            </a:r>
          </a:p>
          <a:p>
            <a:pPr lvl="0" rtl="0">
              <a:spcBef>
                <a:spcPts val="0"/>
              </a:spcBef>
              <a:buNone/>
            </a:pPr>
            <a:r>
              <a:rPr lang="en" sz="4000">
                <a:solidFill>
                  <a:srgbClr val="000000"/>
                </a:solidFill>
              </a:rPr>
              <a:t>Matthew 5:6</a:t>
            </a:r>
          </a:p>
        </p:txBody>
      </p:sp>
      <p:sp>
        <p:nvSpPr>
          <p:cNvPr id="135" name="Shape 135"/>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Rescue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1131300" y="1222350"/>
            <a:ext cx="7555500" cy="3630300"/>
          </a:xfrm>
          <a:prstGeom prst="rect">
            <a:avLst/>
          </a:prstGeom>
        </p:spPr>
        <p:txBody>
          <a:bodyPr lIns="91425" tIns="91425" rIns="91425" bIns="91425" anchor="t" anchorCtr="0">
            <a:noAutofit/>
          </a:bodyPr>
          <a:lstStyle/>
          <a:p>
            <a:pPr rtl="0">
              <a:spcBef>
                <a:spcPts val="0"/>
              </a:spcBef>
              <a:buNone/>
            </a:pPr>
            <a:r>
              <a:rPr lang="en" sz="4000">
                <a:solidFill>
                  <a:schemeClr val="dk1"/>
                </a:solidFill>
              </a:rPr>
              <a:t>“Come to me, all you who are weary and burdened, and I will give you rest.”</a:t>
            </a:r>
          </a:p>
          <a:p>
            <a:pPr lvl="0" rtl="0">
              <a:spcBef>
                <a:spcPts val="0"/>
              </a:spcBef>
              <a:buNone/>
            </a:pPr>
            <a:r>
              <a:rPr lang="en" sz="4000">
                <a:solidFill>
                  <a:schemeClr val="dk1"/>
                </a:solidFill>
              </a:rPr>
              <a:t>Matthew 11:28</a:t>
            </a:r>
          </a:p>
        </p:txBody>
      </p:sp>
      <p:sp>
        <p:nvSpPr>
          <p:cNvPr id="141" name="Shape 141"/>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Rescue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131300" y="1513200"/>
            <a:ext cx="7555500" cy="3630300"/>
          </a:xfrm>
          <a:prstGeom prst="rect">
            <a:avLst/>
          </a:prstGeom>
        </p:spPr>
        <p:txBody>
          <a:bodyPr lIns="91425" tIns="91425" rIns="91425" bIns="91425" anchor="t" anchorCtr="0">
            <a:noAutofit/>
          </a:bodyPr>
          <a:lstStyle/>
          <a:p>
            <a:pPr lvl="0" rtl="0">
              <a:spcBef>
                <a:spcPts val="0"/>
              </a:spcBef>
              <a:buNone/>
            </a:pPr>
            <a:r>
              <a:rPr lang="en" sz="4000">
                <a:solidFill>
                  <a:schemeClr val="dk1"/>
                </a:solidFill>
              </a:rPr>
              <a:t>“Baptism… saves you by the resurrection of Jesus Christ.”</a:t>
            </a:r>
          </a:p>
          <a:p>
            <a:pPr lvl="0" rtl="0">
              <a:spcBef>
                <a:spcPts val="0"/>
              </a:spcBef>
              <a:buNone/>
            </a:pPr>
            <a:r>
              <a:rPr lang="en" sz="4000">
                <a:solidFill>
                  <a:schemeClr val="dk1"/>
                </a:solidFill>
              </a:rPr>
              <a:t>1 Peter 3:21</a:t>
            </a:r>
          </a:p>
        </p:txBody>
      </p:sp>
      <p:sp>
        <p:nvSpPr>
          <p:cNvPr id="147" name="Shape 147"/>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Rescue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131300" y="971575"/>
            <a:ext cx="7555500" cy="3630300"/>
          </a:xfrm>
          <a:prstGeom prst="rect">
            <a:avLst/>
          </a:prstGeom>
        </p:spPr>
        <p:txBody>
          <a:bodyPr lIns="91425" tIns="91425" rIns="91425" bIns="91425" anchor="t" anchorCtr="0">
            <a:noAutofit/>
          </a:bodyPr>
          <a:lstStyle/>
          <a:p>
            <a:pPr rtl="0">
              <a:spcBef>
                <a:spcPts val="0"/>
              </a:spcBef>
              <a:buNone/>
            </a:pPr>
            <a:r>
              <a:rPr lang="en" sz="4000">
                <a:solidFill>
                  <a:schemeClr val="dk1"/>
                </a:solidFill>
              </a:rPr>
              <a:t>“Drink from it, all of you.  This is my blood of the covenant, which is poured out for many for the forgiveness of sins.”</a:t>
            </a:r>
          </a:p>
          <a:p>
            <a:pPr lvl="0" rtl="0">
              <a:spcBef>
                <a:spcPts val="0"/>
              </a:spcBef>
              <a:buNone/>
            </a:pPr>
            <a:r>
              <a:rPr lang="en" sz="4000">
                <a:solidFill>
                  <a:schemeClr val="dk1"/>
                </a:solidFill>
              </a:rPr>
              <a:t>Matthew 26:27,28</a:t>
            </a:r>
          </a:p>
        </p:txBody>
      </p:sp>
      <p:sp>
        <p:nvSpPr>
          <p:cNvPr id="153" name="Shape 153"/>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Rescue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8000" y="1015650"/>
            <a:ext cx="5470200" cy="3630300"/>
          </a:xfrm>
          <a:prstGeom prst="rect">
            <a:avLst/>
          </a:prstGeom>
        </p:spPr>
        <p:txBody>
          <a:bodyPr lIns="91425" tIns="91425" rIns="91425" bIns="91425" anchor="t" anchorCtr="0">
            <a:noAutofit/>
          </a:bodyPr>
          <a:lstStyle/>
          <a:p>
            <a:pPr>
              <a:spcBef>
                <a:spcPts val="0"/>
              </a:spcBef>
              <a:buNone/>
            </a:pPr>
            <a:r>
              <a:rPr lang="en" sz="4000">
                <a:solidFill>
                  <a:srgbClr val="000000"/>
                </a:solidFill>
              </a:rPr>
              <a:t>“So you see plainly that there is no work done here by us, but a </a:t>
            </a:r>
            <a:r>
              <a:rPr lang="en" sz="4000">
                <a:solidFill>
                  <a:srgbClr val="FFFFFF"/>
                </a:solidFill>
              </a:rPr>
              <a:t>treasure</a:t>
            </a:r>
            <a:r>
              <a:rPr lang="en" sz="4000">
                <a:solidFill>
                  <a:srgbClr val="000000"/>
                </a:solidFill>
              </a:rPr>
              <a:t>, which God gives us and faith grasps” (LC IV, 37).</a:t>
            </a:r>
          </a:p>
        </p:txBody>
      </p:sp>
      <p:sp>
        <p:nvSpPr>
          <p:cNvPr id="49" name="Shape 4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sz="4800" b="0">
                <a:solidFill>
                  <a:schemeClr val="lt1"/>
                </a:solidFill>
              </a:rPr>
              <a:t>Baptism</a:t>
            </a:r>
          </a:p>
        </p:txBody>
      </p:sp>
      <p:pic>
        <p:nvPicPr>
          <p:cNvPr id="50" name="Shape 50"/>
          <p:cNvPicPr preferRelativeResize="0"/>
          <p:nvPr/>
        </p:nvPicPr>
        <p:blipFill>
          <a:blip r:embed="rId3"/>
          <a:stretch>
            <a:fillRect/>
          </a:stretch>
        </p:blipFill>
        <p:spPr>
          <a:xfrm>
            <a:off x="6618200" y="1263900"/>
            <a:ext cx="2130974" cy="3133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146375" y="756600"/>
            <a:ext cx="7555500" cy="3630300"/>
          </a:xfrm>
          <a:prstGeom prst="rect">
            <a:avLst/>
          </a:prstGeom>
        </p:spPr>
        <p:txBody>
          <a:bodyPr lIns="91425" tIns="91425" rIns="91425" bIns="91425" anchor="t" anchorCtr="0">
            <a:noAutofit/>
          </a:bodyPr>
          <a:lstStyle/>
          <a:p>
            <a:pPr lvl="0" rtl="0">
              <a:spcBef>
                <a:spcPts val="0"/>
              </a:spcBef>
              <a:buNone/>
            </a:pPr>
            <a:r>
              <a:rPr lang="en" sz="4000">
                <a:solidFill>
                  <a:schemeClr val="dk1"/>
                </a:solidFill>
              </a:rPr>
              <a:t>Explain: In providing us the external sacraments of Baptism and Communion, God washes away our doubts and makes us certain of his love.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1126125" y="1242600"/>
            <a:ext cx="7555500" cy="3630300"/>
          </a:xfrm>
          <a:prstGeom prst="rect">
            <a:avLst/>
          </a:prstGeom>
        </p:spPr>
        <p:txBody>
          <a:bodyPr lIns="91425" tIns="91425" rIns="91425" bIns="91425" anchor="t" anchorCtr="0">
            <a:noAutofit/>
          </a:bodyPr>
          <a:lstStyle/>
          <a:p>
            <a:pPr lvl="0" rtl="0">
              <a:spcBef>
                <a:spcPts val="0"/>
              </a:spcBef>
              <a:buNone/>
            </a:pPr>
            <a:r>
              <a:rPr lang="en" sz="4000">
                <a:solidFill>
                  <a:schemeClr val="dk1"/>
                </a:solidFill>
              </a:rPr>
              <a:t>What part does a clean conscience play in our life of sanctification?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stretch>
            <a:fillRect/>
          </a:stretch>
        </p:blipFill>
        <p:spPr>
          <a:xfrm>
            <a:off x="899175" y="343575"/>
            <a:ext cx="7345649" cy="44563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a:blip r:embed="rId3"/>
          <a:stretch>
            <a:fillRect/>
          </a:stretch>
        </p:blipFill>
        <p:spPr>
          <a:xfrm>
            <a:off x="914400" y="133350"/>
            <a:ext cx="7315200" cy="48768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2551500" y="1093500"/>
            <a:ext cx="6176399" cy="3918300"/>
          </a:xfrm>
          <a:prstGeom prst="rect">
            <a:avLst/>
          </a:prstGeom>
        </p:spPr>
        <p:txBody>
          <a:bodyPr lIns="91425" tIns="91425" rIns="91425" bIns="91425" anchor="t" anchorCtr="0">
            <a:noAutofit/>
          </a:bodyPr>
          <a:lstStyle/>
          <a:p>
            <a:pPr rtl="0">
              <a:spcBef>
                <a:spcPts val="0"/>
              </a:spcBef>
              <a:buNone/>
            </a:pPr>
            <a:r>
              <a:rPr lang="en" sz="4000">
                <a:solidFill>
                  <a:schemeClr val="dk1"/>
                </a:solidFill>
              </a:rPr>
              <a:t>“You were taught...to put off your old self… and to put on the new self.”</a:t>
            </a:r>
          </a:p>
          <a:p>
            <a:pPr rtl="0">
              <a:spcBef>
                <a:spcPts val="0"/>
              </a:spcBef>
              <a:buNone/>
            </a:pPr>
            <a:r>
              <a:rPr lang="en" sz="4000">
                <a:solidFill>
                  <a:schemeClr val="dk1"/>
                </a:solidFill>
              </a:rPr>
              <a:t>Ephesians 4:22-24</a:t>
            </a:r>
          </a:p>
          <a:p>
            <a:pPr lvl="0" rtl="0">
              <a:spcBef>
                <a:spcPts val="0"/>
              </a:spcBef>
              <a:buNone/>
            </a:pPr>
            <a:r>
              <a:rPr lang="en" sz="4000">
                <a:solidFill>
                  <a:schemeClr val="dk1"/>
                </a:solidFill>
              </a:rPr>
              <a:t> </a:t>
            </a:r>
          </a:p>
        </p:txBody>
      </p:sp>
      <p:pic>
        <p:nvPicPr>
          <p:cNvPr id="179" name="Shape 179"/>
          <p:cNvPicPr preferRelativeResize="0"/>
          <p:nvPr/>
        </p:nvPicPr>
        <p:blipFill>
          <a:blip r:embed="rId3"/>
          <a:stretch>
            <a:fillRect/>
          </a:stretch>
        </p:blipFill>
        <p:spPr>
          <a:xfrm>
            <a:off x="0" y="2634261"/>
            <a:ext cx="1986100" cy="2121638"/>
          </a:xfrm>
          <a:prstGeom prst="rect">
            <a:avLst/>
          </a:prstGeom>
          <a:noFill/>
          <a:ln>
            <a:noFill/>
          </a:ln>
        </p:spPr>
      </p:pic>
      <p:pic>
        <p:nvPicPr>
          <p:cNvPr id="180" name="Shape 180"/>
          <p:cNvPicPr preferRelativeResize="0"/>
          <p:nvPr/>
        </p:nvPicPr>
        <p:blipFill rotWithShape="1">
          <a:blip r:embed="rId4"/>
          <a:srcRect l="11769"/>
          <a:stretch/>
        </p:blipFill>
        <p:spPr>
          <a:xfrm>
            <a:off x="0" y="379950"/>
            <a:ext cx="1986099" cy="176175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stretch>
            <a:fillRect/>
          </a:stretch>
        </p:blipFill>
        <p:spPr>
          <a:xfrm>
            <a:off x="0" y="2627511"/>
            <a:ext cx="1986100" cy="2121638"/>
          </a:xfrm>
          <a:prstGeom prst="rect">
            <a:avLst/>
          </a:prstGeom>
          <a:noFill/>
          <a:ln>
            <a:noFill/>
          </a:ln>
        </p:spPr>
      </p:pic>
      <p:sp>
        <p:nvSpPr>
          <p:cNvPr id="186" name="Shape 186"/>
          <p:cNvSpPr txBox="1">
            <a:spLocks noGrp="1"/>
          </p:cNvSpPr>
          <p:nvPr>
            <p:ph type="body" idx="1"/>
          </p:nvPr>
        </p:nvSpPr>
        <p:spPr>
          <a:xfrm>
            <a:off x="2085750" y="506250"/>
            <a:ext cx="6945600" cy="4505999"/>
          </a:xfrm>
          <a:prstGeom prst="rect">
            <a:avLst/>
          </a:prstGeom>
        </p:spPr>
        <p:txBody>
          <a:bodyPr lIns="91425" tIns="91425" rIns="91425" bIns="91425" anchor="t" anchorCtr="0">
            <a:noAutofit/>
          </a:bodyPr>
          <a:lstStyle/>
          <a:p>
            <a:pPr rtl="0">
              <a:spcBef>
                <a:spcPts val="0"/>
              </a:spcBef>
              <a:spcAft>
                <a:spcPts val="1000"/>
              </a:spcAft>
              <a:buNone/>
            </a:pPr>
            <a:r>
              <a:rPr lang="en" sz="3600">
                <a:solidFill>
                  <a:schemeClr val="dk1"/>
                </a:solidFill>
              </a:rPr>
              <a:t>a. It’s up to you to turn your  life around each day. </a:t>
            </a:r>
          </a:p>
          <a:p>
            <a:pPr rtl="0">
              <a:spcBef>
                <a:spcPts val="0"/>
              </a:spcBef>
              <a:spcAft>
                <a:spcPts val="1000"/>
              </a:spcAft>
              <a:buNone/>
            </a:pPr>
            <a:r>
              <a:rPr lang="en" sz="3600">
                <a:solidFill>
                  <a:schemeClr val="dk1"/>
                </a:solidFill>
              </a:rPr>
              <a:t>b. Getting rid of sin is as easy as getting dressed.</a:t>
            </a:r>
          </a:p>
          <a:p>
            <a:pPr lvl="0" rtl="0">
              <a:spcBef>
                <a:spcPts val="0"/>
              </a:spcBef>
              <a:spcAft>
                <a:spcPts val="1000"/>
              </a:spcAft>
              <a:buNone/>
            </a:pPr>
            <a:r>
              <a:rPr lang="en" sz="3600">
                <a:solidFill>
                  <a:schemeClr val="dk1"/>
                </a:solidFill>
              </a:rPr>
              <a:t>c.  People who own clothes that are clean and new will want to wear them.</a:t>
            </a:r>
          </a:p>
          <a:p>
            <a:pPr lvl="0" rtl="0">
              <a:spcBef>
                <a:spcPts val="0"/>
              </a:spcBef>
              <a:buNone/>
            </a:pPr>
            <a:r>
              <a:rPr lang="en" sz="4000">
                <a:solidFill>
                  <a:schemeClr val="dk1"/>
                </a:solidFill>
              </a:rPr>
              <a:t> </a:t>
            </a:r>
          </a:p>
        </p:txBody>
      </p:sp>
      <p:pic>
        <p:nvPicPr>
          <p:cNvPr id="187" name="Shape 187"/>
          <p:cNvPicPr preferRelativeResize="0"/>
          <p:nvPr/>
        </p:nvPicPr>
        <p:blipFill rotWithShape="1">
          <a:blip r:embed="rId4"/>
          <a:srcRect l="11769"/>
          <a:stretch/>
        </p:blipFill>
        <p:spPr>
          <a:xfrm>
            <a:off x="0" y="379950"/>
            <a:ext cx="1986099" cy="17617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1250" y="1782000"/>
            <a:ext cx="7897499" cy="3092700"/>
          </a:xfrm>
          <a:prstGeom prst="rect">
            <a:avLst/>
          </a:prstGeom>
        </p:spPr>
        <p:txBody>
          <a:bodyPr lIns="91425" tIns="91425" rIns="91425" bIns="91425" anchor="t" anchorCtr="0">
            <a:noAutofit/>
          </a:bodyPr>
          <a:lstStyle/>
          <a:p>
            <a:pPr marL="457200" lvl="0" indent="-482600" rtl="0">
              <a:spcBef>
                <a:spcPts val="0"/>
              </a:spcBef>
              <a:buClr>
                <a:srgbClr val="000000"/>
              </a:buClr>
              <a:buSzPct val="100000"/>
              <a:buFont typeface="Arial"/>
              <a:buChar char="●"/>
            </a:pPr>
            <a:r>
              <a:rPr lang="en" sz="4000">
                <a:solidFill>
                  <a:srgbClr val="000000"/>
                </a:solidFill>
              </a:rPr>
              <a:t>the rituals we use</a:t>
            </a:r>
          </a:p>
          <a:p>
            <a:pPr marL="457200" lvl="0" indent="-482600" rtl="0">
              <a:spcBef>
                <a:spcPts val="0"/>
              </a:spcBef>
              <a:buClr>
                <a:srgbClr val="000000"/>
              </a:buClr>
              <a:buSzPct val="100000"/>
              <a:buFont typeface="Arial"/>
              <a:buChar char="●"/>
            </a:pPr>
            <a:r>
              <a:rPr lang="en" sz="4000">
                <a:solidFill>
                  <a:srgbClr val="000000"/>
                </a:solidFill>
              </a:rPr>
              <a:t>decorations and ceremonies</a:t>
            </a:r>
          </a:p>
          <a:p>
            <a:pPr marL="457200" lvl="0" indent="-482600" rtl="0">
              <a:spcBef>
                <a:spcPts val="0"/>
              </a:spcBef>
              <a:buClr>
                <a:srgbClr val="000000"/>
              </a:buClr>
              <a:buSzPct val="100000"/>
              <a:buFont typeface="Arial"/>
              <a:buChar char="●"/>
            </a:pPr>
            <a:r>
              <a:rPr lang="en" sz="4000">
                <a:solidFill>
                  <a:srgbClr val="000000"/>
                </a:solidFill>
              </a:rPr>
              <a:t>doubling our communion attendance</a:t>
            </a:r>
          </a:p>
        </p:txBody>
      </p:sp>
      <p:sp>
        <p:nvSpPr>
          <p:cNvPr id="193" name="Shape 19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Sacramental Living</a:t>
            </a:r>
          </a:p>
        </p:txBody>
      </p:sp>
      <p:sp>
        <p:nvSpPr>
          <p:cNvPr id="194" name="Shape 194"/>
          <p:cNvSpPr txBox="1"/>
          <p:nvPr/>
        </p:nvSpPr>
        <p:spPr>
          <a:xfrm>
            <a:off x="885150" y="1073250"/>
            <a:ext cx="3657600" cy="708600"/>
          </a:xfrm>
          <a:prstGeom prst="rect">
            <a:avLst/>
          </a:prstGeom>
          <a:noFill/>
          <a:ln>
            <a:noFill/>
          </a:ln>
        </p:spPr>
        <p:txBody>
          <a:bodyPr lIns="91425" tIns="91425" rIns="91425" bIns="91425" anchor="t" anchorCtr="0">
            <a:noAutofit/>
          </a:bodyPr>
          <a:lstStyle/>
          <a:p>
            <a:pPr>
              <a:spcBef>
                <a:spcPts val="0"/>
              </a:spcBef>
              <a:buNone/>
            </a:pPr>
            <a:r>
              <a:rPr lang="en" sz="4000" b="1"/>
              <a:t>It’s not about: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911250" y="1782000"/>
            <a:ext cx="8100000" cy="3092700"/>
          </a:xfrm>
          <a:prstGeom prst="rect">
            <a:avLst/>
          </a:prstGeom>
        </p:spPr>
        <p:txBody>
          <a:bodyPr lIns="91425" tIns="91425" rIns="91425" bIns="91425" anchor="t" anchorCtr="0">
            <a:noAutofit/>
          </a:bodyPr>
          <a:lstStyle/>
          <a:p>
            <a:pPr marL="457200" lvl="0" indent="-482600" rtl="0">
              <a:spcBef>
                <a:spcPts val="0"/>
              </a:spcBef>
              <a:buClr>
                <a:srgbClr val="000000"/>
              </a:buClr>
              <a:buSzPct val="100000"/>
              <a:buFont typeface="Arial"/>
              <a:buChar char="●"/>
            </a:pPr>
            <a:r>
              <a:rPr lang="en" sz="4000">
                <a:solidFill>
                  <a:srgbClr val="000000"/>
                </a:solidFill>
              </a:rPr>
              <a:t>daily contrition and repentance</a:t>
            </a:r>
          </a:p>
          <a:p>
            <a:pPr marL="457200" lvl="0" indent="-482600" rtl="0">
              <a:spcBef>
                <a:spcPts val="0"/>
              </a:spcBef>
              <a:spcAft>
                <a:spcPts val="1000"/>
              </a:spcAft>
              <a:buClr>
                <a:srgbClr val="000000"/>
              </a:buClr>
              <a:buSzPct val="100000"/>
              <a:buFont typeface="Arial"/>
              <a:buChar char="●"/>
            </a:pPr>
            <a:r>
              <a:rPr lang="en" sz="4000">
                <a:solidFill>
                  <a:srgbClr val="000000"/>
                </a:solidFill>
              </a:rPr>
              <a:t>daily putting on the new self.</a:t>
            </a:r>
          </a:p>
          <a:p>
            <a:pPr lvl="0" rtl="0">
              <a:spcBef>
                <a:spcPts val="0"/>
              </a:spcBef>
              <a:buNone/>
            </a:pPr>
            <a:endParaRPr sz="4000">
              <a:solidFill>
                <a:srgbClr val="000000"/>
              </a:solidFill>
            </a:endParaRPr>
          </a:p>
        </p:txBody>
      </p:sp>
      <p:sp>
        <p:nvSpPr>
          <p:cNvPr id="200" name="Shape 20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Sacramental Living</a:t>
            </a:r>
          </a:p>
        </p:txBody>
      </p:sp>
      <p:sp>
        <p:nvSpPr>
          <p:cNvPr id="201" name="Shape 201"/>
          <p:cNvSpPr txBox="1"/>
          <p:nvPr/>
        </p:nvSpPr>
        <p:spPr>
          <a:xfrm>
            <a:off x="885150" y="1073250"/>
            <a:ext cx="3657600" cy="708600"/>
          </a:xfrm>
          <a:prstGeom prst="rect">
            <a:avLst/>
          </a:prstGeom>
          <a:noFill/>
          <a:ln>
            <a:noFill/>
          </a:ln>
        </p:spPr>
        <p:txBody>
          <a:bodyPr lIns="91425" tIns="91425" rIns="91425" bIns="91425" anchor="t" anchorCtr="0">
            <a:noAutofit/>
          </a:bodyPr>
          <a:lstStyle/>
          <a:p>
            <a:pPr lvl="0" rtl="0">
              <a:spcBef>
                <a:spcPts val="0"/>
              </a:spcBef>
              <a:buNone/>
            </a:pPr>
            <a:r>
              <a:rPr lang="en" sz="4000" b="1"/>
              <a:t>It IS about: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10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1000"/>
                                        <p:tgtEl>
                                          <p:spTgt spid="1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911250" y="1782000"/>
            <a:ext cx="8100000" cy="1741500"/>
          </a:xfrm>
          <a:prstGeom prst="rect">
            <a:avLst/>
          </a:prstGeom>
        </p:spPr>
        <p:txBody>
          <a:bodyPr lIns="91425" tIns="91425" rIns="91425" bIns="91425" anchor="t" anchorCtr="0">
            <a:noAutofit/>
          </a:bodyPr>
          <a:lstStyle/>
          <a:p>
            <a:pPr marL="457200" lvl="0" indent="-482600" rtl="0">
              <a:spcBef>
                <a:spcPts val="0"/>
              </a:spcBef>
              <a:buClr>
                <a:srgbClr val="000000"/>
              </a:buClr>
              <a:buSzPct val="100000"/>
              <a:buFont typeface="Arial"/>
              <a:buChar char="●"/>
            </a:pPr>
            <a:r>
              <a:rPr lang="en" sz="4000">
                <a:solidFill>
                  <a:srgbClr val="FFFFFF"/>
                </a:solidFill>
              </a:rPr>
              <a:t>daily</a:t>
            </a:r>
            <a:r>
              <a:rPr lang="en" sz="4000">
                <a:solidFill>
                  <a:srgbClr val="000000"/>
                </a:solidFill>
              </a:rPr>
              <a:t> contrition and repentance</a:t>
            </a:r>
          </a:p>
          <a:p>
            <a:pPr marL="457200" lvl="0" indent="-482600" rtl="0">
              <a:spcBef>
                <a:spcPts val="0"/>
              </a:spcBef>
              <a:spcAft>
                <a:spcPts val="1000"/>
              </a:spcAft>
              <a:buClr>
                <a:srgbClr val="000000"/>
              </a:buClr>
              <a:buSzPct val="100000"/>
              <a:buFont typeface="Arial"/>
              <a:buChar char="●"/>
            </a:pPr>
            <a:r>
              <a:rPr lang="en" sz="4000">
                <a:solidFill>
                  <a:srgbClr val="FFFFFF"/>
                </a:solidFill>
              </a:rPr>
              <a:t>daily</a:t>
            </a:r>
            <a:r>
              <a:rPr lang="en" sz="4000">
                <a:solidFill>
                  <a:srgbClr val="000000"/>
                </a:solidFill>
              </a:rPr>
              <a:t> putting on the new self.</a:t>
            </a:r>
          </a:p>
          <a:p>
            <a:pPr lvl="0" rtl="0">
              <a:spcBef>
                <a:spcPts val="0"/>
              </a:spcBef>
              <a:spcAft>
                <a:spcPts val="1000"/>
              </a:spcAft>
              <a:buNone/>
            </a:pPr>
            <a:endParaRPr sz="4000">
              <a:solidFill>
                <a:srgbClr val="000000"/>
              </a:solidFill>
            </a:endParaRPr>
          </a:p>
          <a:p>
            <a:pPr lvl="0" rtl="0">
              <a:spcBef>
                <a:spcPts val="0"/>
              </a:spcBef>
              <a:buNone/>
            </a:pPr>
            <a:endParaRPr sz="4000">
              <a:solidFill>
                <a:srgbClr val="000000"/>
              </a:solidFill>
            </a:endParaRPr>
          </a:p>
        </p:txBody>
      </p:sp>
      <p:sp>
        <p:nvSpPr>
          <p:cNvPr id="207" name="Shape 20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Sacramental Living</a:t>
            </a:r>
          </a:p>
        </p:txBody>
      </p:sp>
      <p:sp>
        <p:nvSpPr>
          <p:cNvPr id="208" name="Shape 208"/>
          <p:cNvSpPr txBox="1"/>
          <p:nvPr/>
        </p:nvSpPr>
        <p:spPr>
          <a:xfrm>
            <a:off x="885150" y="1073250"/>
            <a:ext cx="3657600" cy="708600"/>
          </a:xfrm>
          <a:prstGeom prst="rect">
            <a:avLst/>
          </a:prstGeom>
          <a:noFill/>
          <a:ln>
            <a:noFill/>
          </a:ln>
        </p:spPr>
        <p:txBody>
          <a:bodyPr lIns="91425" tIns="91425" rIns="91425" bIns="91425" anchor="t" anchorCtr="0">
            <a:noAutofit/>
          </a:bodyPr>
          <a:lstStyle/>
          <a:p>
            <a:pPr lvl="0" rtl="0">
              <a:spcBef>
                <a:spcPts val="0"/>
              </a:spcBef>
              <a:buNone/>
            </a:pPr>
            <a:r>
              <a:rPr lang="en" sz="4000" b="1"/>
              <a:t>It IS about:</a:t>
            </a:r>
          </a:p>
        </p:txBody>
      </p:sp>
      <p:sp>
        <p:nvSpPr>
          <p:cNvPr id="209" name="Shape 209"/>
          <p:cNvSpPr txBox="1"/>
          <p:nvPr/>
        </p:nvSpPr>
        <p:spPr>
          <a:xfrm>
            <a:off x="86700" y="3523650"/>
            <a:ext cx="9057299" cy="1356599"/>
          </a:xfrm>
          <a:prstGeom prst="rect">
            <a:avLst/>
          </a:prstGeom>
          <a:noFill/>
          <a:ln>
            <a:noFill/>
          </a:ln>
        </p:spPr>
        <p:txBody>
          <a:bodyPr lIns="91425" tIns="91425" rIns="91425" bIns="91425" anchor="t" anchorCtr="0">
            <a:noAutofit/>
          </a:bodyPr>
          <a:lstStyle/>
          <a:p>
            <a:pPr algn="ctr">
              <a:spcBef>
                <a:spcPts val="0"/>
              </a:spcBef>
              <a:buNone/>
            </a:pPr>
            <a:r>
              <a:rPr lang="en" sz="4000">
                <a:solidFill>
                  <a:srgbClr val="FFFFFF"/>
                </a:solidFill>
              </a:rPr>
              <a:t>So we’d be fools to ignore ritual, ceremony and frequent communing.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Sacramental Living</a:t>
            </a:r>
          </a:p>
        </p:txBody>
      </p:sp>
      <p:sp>
        <p:nvSpPr>
          <p:cNvPr id="215" name="Shape 215"/>
          <p:cNvSpPr txBox="1"/>
          <p:nvPr/>
        </p:nvSpPr>
        <p:spPr>
          <a:xfrm>
            <a:off x="86700" y="3523650"/>
            <a:ext cx="9057299" cy="1356599"/>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FFFFFF"/>
                </a:solidFill>
              </a:rPr>
              <a:t>So we’d be fools to ignore ritual, ceremony and frequent communing.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754050" y="1255500"/>
            <a:ext cx="5306700"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“Here (Christ) offers to us the entire </a:t>
            </a:r>
            <a:r>
              <a:rPr lang="en" sz="4000">
                <a:solidFill>
                  <a:srgbClr val="FFFFFF"/>
                </a:solidFill>
              </a:rPr>
              <a:t>treasure </a:t>
            </a:r>
            <a:r>
              <a:rPr lang="en" sz="4000">
                <a:solidFill>
                  <a:srgbClr val="000000"/>
                </a:solidFill>
              </a:rPr>
              <a:t>that he has brought for us from heaven” (LC V, 66).</a:t>
            </a:r>
          </a:p>
        </p:txBody>
      </p:sp>
      <p:sp>
        <p:nvSpPr>
          <p:cNvPr id="56" name="Shape 5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Communion</a:t>
            </a:r>
          </a:p>
        </p:txBody>
      </p:sp>
      <p:pic>
        <p:nvPicPr>
          <p:cNvPr id="57" name="Shape 57"/>
          <p:cNvPicPr preferRelativeResize="0"/>
          <p:nvPr/>
        </p:nvPicPr>
        <p:blipFill>
          <a:blip r:embed="rId3"/>
          <a:stretch>
            <a:fillRect/>
          </a:stretch>
        </p:blipFill>
        <p:spPr>
          <a:xfrm>
            <a:off x="6618200" y="1263900"/>
            <a:ext cx="2130974" cy="3133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pic>
        <p:nvPicPr>
          <p:cNvPr id="221" name="Shape 221"/>
          <p:cNvPicPr preferRelativeResize="0"/>
          <p:nvPr/>
        </p:nvPicPr>
        <p:blipFill>
          <a:blip r:embed="rId3"/>
          <a:stretch>
            <a:fillRect/>
          </a:stretch>
        </p:blipFill>
        <p:spPr>
          <a:xfrm>
            <a:off x="1893900" y="1347150"/>
            <a:ext cx="4695825" cy="31908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pic>
        <p:nvPicPr>
          <p:cNvPr id="227" name="Shape 227"/>
          <p:cNvPicPr preferRelativeResize="0"/>
          <p:nvPr/>
        </p:nvPicPr>
        <p:blipFill>
          <a:blip r:embed="rId3"/>
          <a:stretch>
            <a:fillRect/>
          </a:stretch>
        </p:blipFill>
        <p:spPr>
          <a:xfrm>
            <a:off x="2825400" y="1238250"/>
            <a:ext cx="2857500" cy="39052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33" name="Shape 233"/>
          <p:cNvSpPr txBox="1">
            <a:spLocks noGrp="1"/>
          </p:cNvSpPr>
          <p:nvPr>
            <p:ph type="body" idx="1"/>
          </p:nvPr>
        </p:nvSpPr>
        <p:spPr>
          <a:xfrm>
            <a:off x="1131300" y="1513200"/>
            <a:ext cx="7555500" cy="3630300"/>
          </a:xfrm>
          <a:prstGeom prst="rect">
            <a:avLst/>
          </a:prstGeom>
        </p:spPr>
        <p:txBody>
          <a:bodyPr lIns="91425" tIns="91425" rIns="91425" bIns="91425" anchor="t" anchorCtr="0">
            <a:noAutofit/>
          </a:bodyPr>
          <a:lstStyle/>
          <a:p>
            <a:pPr rtl="0">
              <a:spcBef>
                <a:spcPts val="0"/>
              </a:spcBef>
              <a:buNone/>
            </a:pPr>
            <a:r>
              <a:rPr lang="en" sz="4000">
                <a:solidFill>
                  <a:schemeClr val="dk1"/>
                </a:solidFill>
              </a:rPr>
              <a:t>Agree/Disagree:</a:t>
            </a:r>
          </a:p>
          <a:p>
            <a:pPr lvl="0" rtl="0">
              <a:spcBef>
                <a:spcPts val="0"/>
              </a:spcBef>
              <a:buNone/>
            </a:pPr>
            <a:r>
              <a:rPr lang="en" sz="4000">
                <a:solidFill>
                  <a:schemeClr val="dk1"/>
                </a:solidFill>
              </a:rPr>
              <a:t>We should be careful about letting people be too confident of their salvation.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39" name="Shape 239"/>
          <p:cNvSpPr txBox="1">
            <a:spLocks noGrp="1"/>
          </p:cNvSpPr>
          <p:nvPr>
            <p:ph type="body" idx="1"/>
          </p:nvPr>
        </p:nvSpPr>
        <p:spPr>
          <a:xfrm>
            <a:off x="1131300" y="1513200"/>
            <a:ext cx="7555500" cy="3630300"/>
          </a:xfrm>
          <a:prstGeom prst="rect">
            <a:avLst/>
          </a:prstGeom>
        </p:spPr>
        <p:txBody>
          <a:bodyPr lIns="91425" tIns="91425" rIns="91425" bIns="91425" anchor="t" anchorCtr="0">
            <a:noAutofit/>
          </a:bodyPr>
          <a:lstStyle/>
          <a:p>
            <a:pPr lvl="0" rtl="0">
              <a:spcBef>
                <a:spcPts val="0"/>
              </a:spcBef>
              <a:buNone/>
            </a:pPr>
            <a:r>
              <a:rPr lang="en" sz="4000">
                <a:solidFill>
                  <a:schemeClr val="dk1"/>
                </a:solidFill>
              </a:rPr>
              <a:t>Your friend says, “I went to Communion today, but I still don’t feel forgiven.”  How might you respond?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45" name="Shape 245"/>
          <p:cNvSpPr txBox="1">
            <a:spLocks noGrp="1"/>
          </p:cNvSpPr>
          <p:nvPr>
            <p:ph type="body" idx="1"/>
          </p:nvPr>
        </p:nvSpPr>
        <p:spPr>
          <a:xfrm>
            <a:off x="1131300" y="1330950"/>
            <a:ext cx="7555500" cy="3630300"/>
          </a:xfrm>
          <a:prstGeom prst="rect">
            <a:avLst/>
          </a:prstGeom>
        </p:spPr>
        <p:txBody>
          <a:bodyPr lIns="91425" tIns="91425" rIns="91425" bIns="91425" anchor="t" anchorCtr="0">
            <a:noAutofit/>
          </a:bodyPr>
          <a:lstStyle/>
          <a:p>
            <a:pPr lvl="0" rtl="0">
              <a:lnSpc>
                <a:spcPct val="100000"/>
              </a:lnSpc>
              <a:spcBef>
                <a:spcPts val="0"/>
              </a:spcBef>
              <a:buClr>
                <a:schemeClr val="dk1"/>
              </a:buClr>
              <a:buSzPct val="27500"/>
              <a:buFont typeface="Arial"/>
              <a:buNone/>
            </a:pPr>
            <a:r>
              <a:rPr lang="en" sz="4000">
                <a:solidFill>
                  <a:schemeClr val="dk1"/>
                </a:solidFill>
              </a:rPr>
              <a:t>“[You have] been buried with him in baptism and raised with him…</a:t>
            </a:r>
            <a:r>
              <a:rPr lang="en" sz="4000" baseline="30000">
                <a:solidFill>
                  <a:schemeClr val="dk1"/>
                </a:solidFill>
              </a:rPr>
              <a:t>3 </a:t>
            </a:r>
            <a:r>
              <a:rPr lang="en" sz="4000">
                <a:solidFill>
                  <a:schemeClr val="dk1"/>
                </a:solidFill>
              </a:rPr>
              <a:t>For you died, and your life is now hidden with Christ in God.” Colossians 2:12; 3:3</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51" name="Shape 251"/>
          <p:cNvSpPr txBox="1">
            <a:spLocks noGrp="1"/>
          </p:cNvSpPr>
          <p:nvPr>
            <p:ph type="body" idx="1"/>
          </p:nvPr>
        </p:nvSpPr>
        <p:spPr>
          <a:xfrm>
            <a:off x="1131300" y="1330950"/>
            <a:ext cx="7555500" cy="3630300"/>
          </a:xfrm>
          <a:prstGeom prst="rect">
            <a:avLst/>
          </a:prstGeom>
        </p:spPr>
        <p:txBody>
          <a:bodyPr lIns="91425" tIns="91425" rIns="91425" bIns="91425" anchor="t" anchorCtr="0">
            <a:noAutofit/>
          </a:bodyPr>
          <a:lstStyle/>
          <a:p>
            <a:pPr lvl="0" rtl="0">
              <a:lnSpc>
                <a:spcPct val="100000"/>
              </a:lnSpc>
              <a:spcBef>
                <a:spcPts val="0"/>
              </a:spcBef>
              <a:buNone/>
            </a:pPr>
            <a:r>
              <a:rPr lang="en" sz="4000">
                <a:solidFill>
                  <a:schemeClr val="dk1"/>
                </a:solidFill>
              </a:rPr>
              <a:t>“[You have] been buried with him in baptism and raised with him…</a:t>
            </a:r>
            <a:r>
              <a:rPr lang="en" sz="4000" baseline="30000">
                <a:solidFill>
                  <a:schemeClr val="dk1"/>
                </a:solidFill>
              </a:rPr>
              <a:t>3 </a:t>
            </a:r>
            <a:r>
              <a:rPr lang="en" sz="4000">
                <a:solidFill>
                  <a:schemeClr val="dk1"/>
                </a:solidFill>
              </a:rPr>
              <a:t>For you died, and your life is now </a:t>
            </a:r>
            <a:r>
              <a:rPr lang="en" sz="4000">
                <a:solidFill>
                  <a:srgbClr val="FFFFFF"/>
                </a:solidFill>
              </a:rPr>
              <a:t>hidden</a:t>
            </a:r>
            <a:r>
              <a:rPr lang="en" sz="4000">
                <a:solidFill>
                  <a:schemeClr val="dk1"/>
                </a:solidFill>
              </a:rPr>
              <a:t> with Christ in God.” Colossians 2:12; 3:3</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57" name="Shape 257"/>
          <p:cNvSpPr txBox="1">
            <a:spLocks noGrp="1"/>
          </p:cNvSpPr>
          <p:nvPr>
            <p:ph type="body" idx="1"/>
          </p:nvPr>
        </p:nvSpPr>
        <p:spPr>
          <a:xfrm>
            <a:off x="1131300" y="1113225"/>
            <a:ext cx="7555500" cy="3630300"/>
          </a:xfrm>
          <a:prstGeom prst="rect">
            <a:avLst/>
          </a:prstGeom>
        </p:spPr>
        <p:txBody>
          <a:bodyPr lIns="91425" tIns="91425" rIns="91425" bIns="91425" anchor="t" anchorCtr="0">
            <a:noAutofit/>
          </a:bodyPr>
          <a:lstStyle/>
          <a:p>
            <a:pPr lvl="0" rtl="0">
              <a:lnSpc>
                <a:spcPct val="100000"/>
              </a:lnSpc>
              <a:spcBef>
                <a:spcPts val="0"/>
              </a:spcBef>
              <a:buNone/>
            </a:pPr>
            <a:r>
              <a:rPr lang="en" sz="4000">
                <a:solidFill>
                  <a:schemeClr val="dk1"/>
                </a:solidFill>
              </a:rPr>
              <a:t>“Love the Lord your God with all your heart, and with all your soul, and with all your mind… Love your neighbor as yourself.”</a:t>
            </a:r>
          </a:p>
          <a:p>
            <a:pPr lvl="0" rtl="0">
              <a:lnSpc>
                <a:spcPct val="100000"/>
              </a:lnSpc>
              <a:spcBef>
                <a:spcPts val="0"/>
              </a:spcBef>
              <a:buNone/>
            </a:pPr>
            <a:r>
              <a:rPr lang="en" sz="4000">
                <a:solidFill>
                  <a:schemeClr val="dk1"/>
                </a:solidFill>
              </a:rPr>
              <a:t>Matthew 22:37,39</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Teaching the Sacraments</a:t>
            </a:r>
          </a:p>
        </p:txBody>
      </p:sp>
      <p:sp>
        <p:nvSpPr>
          <p:cNvPr id="263" name="Shape 263"/>
          <p:cNvSpPr txBox="1">
            <a:spLocks noGrp="1"/>
          </p:cNvSpPr>
          <p:nvPr>
            <p:ph type="body" idx="1"/>
          </p:nvPr>
        </p:nvSpPr>
        <p:spPr>
          <a:xfrm>
            <a:off x="1131300" y="1113225"/>
            <a:ext cx="7555500" cy="3630300"/>
          </a:xfrm>
          <a:prstGeom prst="rect">
            <a:avLst/>
          </a:prstGeom>
        </p:spPr>
        <p:txBody>
          <a:bodyPr lIns="91425" tIns="91425" rIns="91425" bIns="91425" anchor="t" anchorCtr="0">
            <a:noAutofit/>
          </a:bodyPr>
          <a:lstStyle/>
          <a:p>
            <a:pPr lvl="0" rtl="0">
              <a:lnSpc>
                <a:spcPct val="100000"/>
              </a:lnSpc>
              <a:spcBef>
                <a:spcPts val="0"/>
              </a:spcBef>
              <a:buNone/>
            </a:pPr>
            <a:r>
              <a:rPr lang="en" sz="4000">
                <a:solidFill>
                  <a:schemeClr val="dk1"/>
                </a:solidFill>
              </a:rPr>
              <a:t>“Love the Lord your </a:t>
            </a:r>
            <a:r>
              <a:rPr lang="en" sz="4000">
                <a:solidFill>
                  <a:srgbClr val="FFFFFF"/>
                </a:solidFill>
              </a:rPr>
              <a:t>God</a:t>
            </a:r>
            <a:r>
              <a:rPr lang="en" sz="4000">
                <a:solidFill>
                  <a:schemeClr val="dk1"/>
                </a:solidFill>
              </a:rPr>
              <a:t> with all your heart, and with all your soul, and with all your mind… Love your </a:t>
            </a:r>
            <a:r>
              <a:rPr lang="en" sz="4000">
                <a:solidFill>
                  <a:srgbClr val="FFFFFF"/>
                </a:solidFill>
              </a:rPr>
              <a:t>neighbor</a:t>
            </a:r>
            <a:r>
              <a:rPr lang="en" sz="4000">
                <a:solidFill>
                  <a:schemeClr val="dk1"/>
                </a:solidFill>
              </a:rPr>
              <a:t> as yourself.”</a:t>
            </a:r>
          </a:p>
          <a:p>
            <a:pPr lvl="0" rtl="0">
              <a:lnSpc>
                <a:spcPct val="100000"/>
              </a:lnSpc>
              <a:spcBef>
                <a:spcPts val="0"/>
              </a:spcBef>
              <a:buNone/>
            </a:pPr>
            <a:r>
              <a:rPr lang="en" sz="4000">
                <a:solidFill>
                  <a:schemeClr val="dk1"/>
                </a:solidFill>
              </a:rPr>
              <a:t>Matthew 22:37,39</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Resources</a:t>
            </a:r>
          </a:p>
        </p:txBody>
      </p:sp>
      <p:sp>
        <p:nvSpPr>
          <p:cNvPr id="269" name="Shape 269"/>
          <p:cNvSpPr txBox="1">
            <a:spLocks noGrp="1"/>
          </p:cNvSpPr>
          <p:nvPr>
            <p:ph type="body" idx="1"/>
          </p:nvPr>
        </p:nvSpPr>
        <p:spPr>
          <a:xfrm>
            <a:off x="1131300" y="1513200"/>
            <a:ext cx="7555500" cy="3630300"/>
          </a:xfrm>
          <a:prstGeom prst="rect">
            <a:avLst/>
          </a:prstGeom>
        </p:spPr>
        <p:txBody>
          <a:bodyPr lIns="91425" tIns="91425" rIns="91425" bIns="91425" anchor="t" anchorCtr="0">
            <a:noAutofit/>
          </a:bodyPr>
          <a:lstStyle/>
          <a:p>
            <a:pPr marL="457200" lvl="0" indent="-482600" rtl="0">
              <a:lnSpc>
                <a:spcPct val="115000"/>
              </a:lnSpc>
              <a:spcBef>
                <a:spcPts val="0"/>
              </a:spcBef>
              <a:buClr>
                <a:schemeClr val="dk1"/>
              </a:buClr>
              <a:buSzPct val="100000"/>
              <a:buFont typeface="Arial"/>
              <a:buChar char="●"/>
            </a:pPr>
            <a:r>
              <a:rPr lang="en" sz="4000">
                <a:solidFill>
                  <a:schemeClr val="dk1"/>
                </a:solidFill>
              </a:rPr>
              <a:t>Bible</a:t>
            </a:r>
          </a:p>
          <a:p>
            <a:pPr marL="457200" lvl="0" indent="-482600" rtl="0">
              <a:lnSpc>
                <a:spcPct val="115000"/>
              </a:lnSpc>
              <a:spcBef>
                <a:spcPts val="0"/>
              </a:spcBef>
              <a:buClr>
                <a:schemeClr val="dk1"/>
              </a:buClr>
              <a:buSzPct val="100000"/>
              <a:buFont typeface="Arial"/>
              <a:buChar char="●"/>
            </a:pPr>
            <a:r>
              <a:rPr lang="en" sz="4000">
                <a:solidFill>
                  <a:schemeClr val="dk1"/>
                </a:solidFill>
              </a:rPr>
              <a:t>Small and Large Catechism</a:t>
            </a:r>
          </a:p>
          <a:p>
            <a:pPr marL="457200" lvl="0" indent="-482600" rtl="0">
              <a:lnSpc>
                <a:spcPct val="115000"/>
              </a:lnSpc>
              <a:spcBef>
                <a:spcPts val="0"/>
              </a:spcBef>
              <a:buClr>
                <a:schemeClr val="dk1"/>
              </a:buClr>
              <a:buSzPct val="100000"/>
              <a:buFont typeface="Arial"/>
              <a:buChar char="●"/>
            </a:pPr>
            <a:r>
              <a:rPr lang="en" sz="4000">
                <a:solidFill>
                  <a:schemeClr val="dk1"/>
                </a:solidFill>
              </a:rPr>
              <a:t>Hymnal, Supplement</a:t>
            </a:r>
          </a:p>
          <a:p>
            <a:pPr lvl="0" rtl="0">
              <a:lnSpc>
                <a:spcPct val="115000"/>
              </a:lnSpc>
              <a:spcBef>
                <a:spcPts val="0"/>
              </a:spcBef>
              <a:buNone/>
            </a:pPr>
            <a:endParaRPr sz="4000">
              <a:solidFill>
                <a:schemeClr val="dk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Ideas for home</a:t>
            </a:r>
          </a:p>
        </p:txBody>
      </p:sp>
      <p:sp>
        <p:nvSpPr>
          <p:cNvPr id="275" name="Shape 275"/>
          <p:cNvSpPr txBox="1">
            <a:spLocks noGrp="1"/>
          </p:cNvSpPr>
          <p:nvPr>
            <p:ph type="body" idx="1"/>
          </p:nvPr>
        </p:nvSpPr>
        <p:spPr>
          <a:xfrm>
            <a:off x="1131300" y="1330950"/>
            <a:ext cx="7555500" cy="3630300"/>
          </a:xfrm>
          <a:prstGeom prst="rect">
            <a:avLst/>
          </a:prstGeom>
        </p:spPr>
        <p:txBody>
          <a:bodyPr lIns="91425" tIns="91425" rIns="91425" bIns="91425" anchor="t" anchorCtr="0">
            <a:noAutofit/>
          </a:bodyPr>
          <a:lstStyle/>
          <a:p>
            <a:pPr marL="457200" lvl="0" indent="-482600" rtl="0">
              <a:lnSpc>
                <a:spcPct val="115000"/>
              </a:lnSpc>
              <a:spcBef>
                <a:spcPts val="0"/>
              </a:spcBef>
              <a:buClr>
                <a:schemeClr val="dk1"/>
              </a:buClr>
              <a:buSzPct val="100000"/>
              <a:buFont typeface="Arial"/>
              <a:buChar char="●"/>
            </a:pPr>
            <a:r>
              <a:rPr lang="en" sz="4000">
                <a:solidFill>
                  <a:schemeClr val="dk1"/>
                </a:solidFill>
              </a:rPr>
              <a:t>Daily Baptismal reminder</a:t>
            </a:r>
          </a:p>
          <a:p>
            <a:pPr marL="457200" lvl="0" indent="-482600" rtl="0">
              <a:lnSpc>
                <a:spcPct val="115000"/>
              </a:lnSpc>
              <a:spcBef>
                <a:spcPts val="0"/>
              </a:spcBef>
              <a:buClr>
                <a:schemeClr val="dk1"/>
              </a:buClr>
              <a:buSzPct val="100000"/>
              <a:buFont typeface="Arial"/>
              <a:buChar char="●"/>
            </a:pPr>
            <a:r>
              <a:rPr lang="en" sz="4000">
                <a:solidFill>
                  <a:schemeClr val="dk1"/>
                </a:solidFill>
              </a:rPr>
              <a:t>Communion preparation</a:t>
            </a:r>
          </a:p>
          <a:p>
            <a:pPr marL="457200" lvl="0" indent="-482600" rtl="0">
              <a:lnSpc>
                <a:spcPct val="115000"/>
              </a:lnSpc>
              <a:spcBef>
                <a:spcPts val="0"/>
              </a:spcBef>
              <a:buClr>
                <a:schemeClr val="dk1"/>
              </a:buClr>
              <a:buSzPct val="100000"/>
              <a:buFont typeface="Arial"/>
              <a:buChar char="●"/>
            </a:pPr>
            <a:r>
              <a:rPr lang="en" sz="4000">
                <a:solidFill>
                  <a:schemeClr val="dk1"/>
                </a:solidFill>
              </a:rPr>
              <a:t>Baptismal anniversaries</a:t>
            </a:r>
          </a:p>
          <a:p>
            <a:pPr marL="457200" lvl="0" indent="-482600" rtl="0">
              <a:lnSpc>
                <a:spcPct val="115000"/>
              </a:lnSpc>
              <a:spcBef>
                <a:spcPts val="0"/>
              </a:spcBef>
              <a:buClr>
                <a:schemeClr val="dk1"/>
              </a:buClr>
              <a:buSzPct val="100000"/>
              <a:buFont typeface="Arial"/>
              <a:buChar char="●"/>
            </a:pPr>
            <a:r>
              <a:rPr lang="en" sz="4000">
                <a:solidFill>
                  <a:schemeClr val="dk1"/>
                </a:solidFill>
              </a:rPr>
              <a:t>Discipline / Teach </a:t>
            </a:r>
          </a:p>
          <a:p>
            <a:pPr marL="457200" lvl="0" indent="-482600" rtl="0">
              <a:lnSpc>
                <a:spcPct val="115000"/>
              </a:lnSpc>
              <a:spcBef>
                <a:spcPts val="0"/>
              </a:spcBef>
              <a:buClr>
                <a:schemeClr val="dk1"/>
              </a:buClr>
              <a:buSzPct val="100000"/>
              <a:buFont typeface="Arial"/>
              <a:buChar char="●"/>
            </a:pPr>
            <a:r>
              <a:rPr lang="en" sz="4000">
                <a:solidFill>
                  <a:schemeClr val="dk1"/>
                </a:solidFill>
              </a:rPr>
              <a:t>Confession and Absolution</a:t>
            </a:r>
          </a:p>
          <a:p>
            <a:pPr lvl="0" rtl="0">
              <a:lnSpc>
                <a:spcPct val="115000"/>
              </a:lnSpc>
              <a:spcBef>
                <a:spcPts val="0"/>
              </a:spcBef>
              <a:buNone/>
            </a:pPr>
            <a:endParaRPr sz="4000">
              <a:solidFill>
                <a:schemeClr val="dk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99425" y="1244250"/>
            <a:ext cx="8144999"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We want to be empowered, motivated, and equipped to teach the Sacraments in our homes, our churches, and our classrooms.</a:t>
            </a:r>
          </a:p>
        </p:txBody>
      </p:sp>
      <p:sp>
        <p:nvSpPr>
          <p:cNvPr id="63" name="Shape 6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Aim</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Ideas for church</a:t>
            </a:r>
          </a:p>
        </p:txBody>
      </p:sp>
      <p:sp>
        <p:nvSpPr>
          <p:cNvPr id="281" name="Shape 281"/>
          <p:cNvSpPr txBox="1">
            <a:spLocks noGrp="1"/>
          </p:cNvSpPr>
          <p:nvPr>
            <p:ph type="body" idx="1"/>
          </p:nvPr>
        </p:nvSpPr>
        <p:spPr>
          <a:xfrm>
            <a:off x="1131300" y="1330950"/>
            <a:ext cx="7555500" cy="3630300"/>
          </a:xfrm>
          <a:prstGeom prst="rect">
            <a:avLst/>
          </a:prstGeom>
        </p:spPr>
        <p:txBody>
          <a:bodyPr lIns="91425" tIns="91425" rIns="91425" bIns="91425" anchor="t" anchorCtr="0">
            <a:noAutofit/>
          </a:bodyPr>
          <a:lstStyle/>
          <a:p>
            <a:pPr marL="457200" lvl="0" indent="-482600" rtl="0">
              <a:lnSpc>
                <a:spcPct val="115000"/>
              </a:lnSpc>
              <a:spcBef>
                <a:spcPts val="0"/>
              </a:spcBef>
              <a:buClr>
                <a:schemeClr val="dk1"/>
              </a:buClr>
              <a:buSzPct val="100000"/>
              <a:buFont typeface="Arial"/>
              <a:buChar char="●"/>
            </a:pPr>
            <a:r>
              <a:rPr lang="en" sz="4000">
                <a:solidFill>
                  <a:schemeClr val="dk1"/>
                </a:solidFill>
              </a:rPr>
              <a:t>Daily Baptismal reminder</a:t>
            </a:r>
          </a:p>
          <a:p>
            <a:pPr marL="457200" lvl="0" indent="-482600" rtl="0">
              <a:lnSpc>
                <a:spcPct val="115000"/>
              </a:lnSpc>
              <a:spcBef>
                <a:spcPts val="0"/>
              </a:spcBef>
              <a:buClr>
                <a:schemeClr val="dk1"/>
              </a:buClr>
              <a:buSzPct val="100000"/>
              <a:buFont typeface="Arial"/>
              <a:buChar char="●"/>
            </a:pPr>
            <a:r>
              <a:rPr lang="en" sz="4000">
                <a:solidFill>
                  <a:schemeClr val="dk1"/>
                </a:solidFill>
              </a:rPr>
              <a:t>Communion preparation</a:t>
            </a:r>
          </a:p>
          <a:p>
            <a:pPr marL="457200" lvl="0" indent="-482600" rtl="0">
              <a:lnSpc>
                <a:spcPct val="115000"/>
              </a:lnSpc>
              <a:spcBef>
                <a:spcPts val="0"/>
              </a:spcBef>
              <a:buClr>
                <a:schemeClr val="dk1"/>
              </a:buClr>
              <a:buSzPct val="100000"/>
              <a:buFont typeface="Arial"/>
              <a:buChar char="●"/>
            </a:pPr>
            <a:r>
              <a:rPr lang="en" sz="4000">
                <a:solidFill>
                  <a:schemeClr val="dk1"/>
                </a:solidFill>
              </a:rPr>
              <a:t>Baptismal anniversaries</a:t>
            </a:r>
          </a:p>
          <a:p>
            <a:pPr marL="457200" lvl="0" indent="-482600" rtl="0">
              <a:lnSpc>
                <a:spcPct val="115000"/>
              </a:lnSpc>
              <a:spcBef>
                <a:spcPts val="0"/>
              </a:spcBef>
              <a:buClr>
                <a:schemeClr val="dk1"/>
              </a:buClr>
              <a:buSzPct val="100000"/>
              <a:buFont typeface="Arial"/>
              <a:buChar char="●"/>
            </a:pPr>
            <a:r>
              <a:rPr lang="en" sz="4000">
                <a:solidFill>
                  <a:schemeClr val="dk1"/>
                </a:solidFill>
              </a:rPr>
              <a:t>Discipline / Teach </a:t>
            </a:r>
          </a:p>
          <a:p>
            <a:pPr marL="457200" lvl="0" indent="-482600" rtl="0">
              <a:lnSpc>
                <a:spcPct val="115000"/>
              </a:lnSpc>
              <a:spcBef>
                <a:spcPts val="0"/>
              </a:spcBef>
              <a:buClr>
                <a:schemeClr val="dk1"/>
              </a:buClr>
              <a:buSzPct val="100000"/>
              <a:buFont typeface="Arial"/>
              <a:buChar char="●"/>
            </a:pPr>
            <a:r>
              <a:rPr lang="en" sz="4000">
                <a:solidFill>
                  <a:schemeClr val="dk1"/>
                </a:solidFill>
              </a:rPr>
              <a:t>Confession and Absolution</a:t>
            </a:r>
          </a:p>
          <a:p>
            <a:pPr lvl="0" rtl="0">
              <a:lnSpc>
                <a:spcPct val="115000"/>
              </a:lnSpc>
              <a:spcBef>
                <a:spcPts val="0"/>
              </a:spcBef>
              <a:buNone/>
            </a:pPr>
            <a:endParaRPr sz="4000">
              <a:solidFill>
                <a:schemeClr val="dk1"/>
              </a:solidFil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Ideas for classroom</a:t>
            </a:r>
          </a:p>
        </p:txBody>
      </p:sp>
      <p:sp>
        <p:nvSpPr>
          <p:cNvPr id="287" name="Shape 287"/>
          <p:cNvSpPr txBox="1">
            <a:spLocks noGrp="1"/>
          </p:cNvSpPr>
          <p:nvPr>
            <p:ph type="body" idx="1"/>
          </p:nvPr>
        </p:nvSpPr>
        <p:spPr>
          <a:xfrm>
            <a:off x="1131300" y="1330950"/>
            <a:ext cx="7555500" cy="3630300"/>
          </a:xfrm>
          <a:prstGeom prst="rect">
            <a:avLst/>
          </a:prstGeom>
        </p:spPr>
        <p:txBody>
          <a:bodyPr lIns="91425" tIns="91425" rIns="91425" bIns="91425" anchor="t" anchorCtr="0">
            <a:noAutofit/>
          </a:bodyPr>
          <a:lstStyle/>
          <a:p>
            <a:pPr marL="457200" lvl="0" indent="-482600" rtl="0">
              <a:lnSpc>
                <a:spcPct val="115000"/>
              </a:lnSpc>
              <a:spcBef>
                <a:spcPts val="0"/>
              </a:spcBef>
              <a:buClr>
                <a:schemeClr val="dk1"/>
              </a:buClr>
              <a:buSzPct val="100000"/>
              <a:buFont typeface="Arial"/>
              <a:buChar char="●"/>
            </a:pPr>
            <a:r>
              <a:rPr lang="en" sz="4000">
                <a:solidFill>
                  <a:schemeClr val="dk1"/>
                </a:solidFill>
              </a:rPr>
              <a:t>Daily Baptismal reminder</a:t>
            </a:r>
          </a:p>
          <a:p>
            <a:pPr marL="457200" lvl="0" indent="-482600" rtl="0">
              <a:lnSpc>
                <a:spcPct val="115000"/>
              </a:lnSpc>
              <a:spcBef>
                <a:spcPts val="0"/>
              </a:spcBef>
              <a:buClr>
                <a:schemeClr val="dk1"/>
              </a:buClr>
              <a:buSzPct val="100000"/>
              <a:buFont typeface="Arial"/>
              <a:buChar char="●"/>
            </a:pPr>
            <a:r>
              <a:rPr lang="en" sz="4000">
                <a:solidFill>
                  <a:schemeClr val="dk1"/>
                </a:solidFill>
              </a:rPr>
              <a:t>Communion preparation</a:t>
            </a:r>
          </a:p>
          <a:p>
            <a:pPr marL="457200" lvl="0" indent="-482600" rtl="0">
              <a:lnSpc>
                <a:spcPct val="115000"/>
              </a:lnSpc>
              <a:spcBef>
                <a:spcPts val="0"/>
              </a:spcBef>
              <a:buClr>
                <a:schemeClr val="dk1"/>
              </a:buClr>
              <a:buSzPct val="100000"/>
              <a:buFont typeface="Arial"/>
              <a:buChar char="●"/>
            </a:pPr>
            <a:r>
              <a:rPr lang="en" sz="4000">
                <a:solidFill>
                  <a:schemeClr val="dk1"/>
                </a:solidFill>
              </a:rPr>
              <a:t>Baptismal anniversaries</a:t>
            </a:r>
          </a:p>
          <a:p>
            <a:pPr marL="457200" lvl="0" indent="-482600" rtl="0">
              <a:lnSpc>
                <a:spcPct val="115000"/>
              </a:lnSpc>
              <a:spcBef>
                <a:spcPts val="0"/>
              </a:spcBef>
              <a:buClr>
                <a:schemeClr val="dk1"/>
              </a:buClr>
              <a:buSzPct val="100000"/>
              <a:buFont typeface="Arial"/>
              <a:buChar char="●"/>
            </a:pPr>
            <a:r>
              <a:rPr lang="en" sz="4000">
                <a:solidFill>
                  <a:schemeClr val="dk1"/>
                </a:solidFill>
              </a:rPr>
              <a:t>Discipline / Teach </a:t>
            </a:r>
          </a:p>
          <a:p>
            <a:pPr marL="457200" lvl="0" indent="-482600" rtl="0">
              <a:lnSpc>
                <a:spcPct val="115000"/>
              </a:lnSpc>
              <a:spcBef>
                <a:spcPts val="0"/>
              </a:spcBef>
              <a:buClr>
                <a:schemeClr val="dk1"/>
              </a:buClr>
              <a:buSzPct val="100000"/>
              <a:buFont typeface="Arial"/>
              <a:buChar char="●"/>
            </a:pPr>
            <a:r>
              <a:rPr lang="en" sz="4000">
                <a:solidFill>
                  <a:schemeClr val="dk1"/>
                </a:solidFill>
              </a:rPr>
              <a:t>Confession and Absolution</a:t>
            </a:r>
          </a:p>
          <a:p>
            <a:pPr lvl="0" rtl="0">
              <a:lnSpc>
                <a:spcPct val="115000"/>
              </a:lnSpc>
              <a:spcBef>
                <a:spcPts val="0"/>
              </a:spcBef>
              <a:buNone/>
            </a:pPr>
            <a:endParaRPr sz="4000">
              <a:solidFill>
                <a:schemeClr val="dk1"/>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Aim</a:t>
            </a:r>
          </a:p>
        </p:txBody>
      </p:sp>
      <p:sp>
        <p:nvSpPr>
          <p:cNvPr id="69" name="Shape 69"/>
          <p:cNvSpPr txBox="1">
            <a:spLocks noGrp="1"/>
          </p:cNvSpPr>
          <p:nvPr>
            <p:ph type="body" idx="1"/>
          </p:nvPr>
        </p:nvSpPr>
        <p:spPr>
          <a:xfrm>
            <a:off x="799425" y="1244250"/>
            <a:ext cx="8144999"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We want to be empowered, motivated, and equipped to </a:t>
            </a:r>
            <a:r>
              <a:rPr lang="en" sz="4000">
                <a:solidFill>
                  <a:srgbClr val="FFFFFF"/>
                </a:solidFill>
              </a:rPr>
              <a:t>teach the Sacraments</a:t>
            </a:r>
            <a:r>
              <a:rPr lang="en" sz="4000">
                <a:solidFill>
                  <a:srgbClr val="000000"/>
                </a:solidFill>
              </a:rPr>
              <a:t> in our homes, our churches, and our classrooms.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4" name="Living with Confidence by JOEL OSTEEN.mp4">
            <a:hlinkClick r:id="" action="ppaction://media"/>
          </p:cNvPr>
          <p:cNvPicPr>
            <a:picLocks noRot="1" noChangeAspect="1"/>
          </p:cNvPicPr>
          <p:nvPr>
            <a:videoFile r:link="rId1"/>
          </p:nvPr>
        </p:nvPicPr>
        <p:blipFill>
          <a:blip r:embed="rId4"/>
          <a:stretch>
            <a:fillRect/>
          </a:stretch>
        </p:blipFill>
        <p:spPr>
          <a:xfrm>
            <a:off x="1447800" y="361950"/>
            <a:ext cx="5816600" cy="436245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1146375" y="756600"/>
            <a:ext cx="7555500" cy="3630300"/>
          </a:xfrm>
          <a:prstGeom prst="rect">
            <a:avLst/>
          </a:prstGeom>
        </p:spPr>
        <p:txBody>
          <a:bodyPr lIns="91425" tIns="91425" rIns="91425" bIns="91425" anchor="t" anchorCtr="0">
            <a:noAutofit/>
          </a:bodyPr>
          <a:lstStyle/>
          <a:p>
            <a:pPr rtl="0">
              <a:spcBef>
                <a:spcPts val="0"/>
              </a:spcBef>
              <a:buNone/>
            </a:pPr>
            <a:r>
              <a:rPr lang="en" sz="4000">
                <a:solidFill>
                  <a:srgbClr val="000000"/>
                </a:solidFill>
              </a:rPr>
              <a:t>I know that nothing good lives in me, that is, in my sinful nature.  For I have the desire to do what is good, but I cannot carry it out.  </a:t>
            </a:r>
          </a:p>
          <a:p>
            <a:pPr lvl="0" rtl="0">
              <a:spcBef>
                <a:spcPts val="0"/>
              </a:spcBef>
              <a:buNone/>
            </a:pPr>
            <a:r>
              <a:rPr lang="en" sz="4000">
                <a:solidFill>
                  <a:srgbClr val="000000"/>
                </a:solidFill>
              </a:rPr>
              <a:t>Romans 7:18</a:t>
            </a:r>
          </a:p>
        </p:txBody>
      </p:sp>
      <p:sp>
        <p:nvSpPr>
          <p:cNvPr id="81" name="Shape 81"/>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1146375" y="756600"/>
            <a:ext cx="7555500" cy="3630300"/>
          </a:xfrm>
          <a:prstGeom prst="rect">
            <a:avLst/>
          </a:prstGeom>
        </p:spPr>
        <p:txBody>
          <a:bodyPr lIns="91425" tIns="91425" rIns="91425" bIns="91425" anchor="t" anchorCtr="0">
            <a:noAutofit/>
          </a:bodyPr>
          <a:lstStyle/>
          <a:p>
            <a:pPr lvl="0" rtl="0">
              <a:spcBef>
                <a:spcPts val="0"/>
              </a:spcBef>
              <a:buNone/>
            </a:pPr>
            <a:r>
              <a:rPr lang="en" sz="4000">
                <a:solidFill>
                  <a:srgbClr val="000000"/>
                </a:solidFill>
              </a:rPr>
              <a:t>I know that nothing good lives in me, that is, in my sinful nature.  For </a:t>
            </a:r>
            <a:r>
              <a:rPr lang="en" sz="4000">
                <a:solidFill>
                  <a:srgbClr val="FFFFFF"/>
                </a:solidFill>
              </a:rPr>
              <a:t>I have</a:t>
            </a:r>
            <a:r>
              <a:rPr lang="en" sz="4000">
                <a:solidFill>
                  <a:srgbClr val="000000"/>
                </a:solidFill>
              </a:rPr>
              <a:t> </a:t>
            </a:r>
            <a:r>
              <a:rPr lang="en" sz="4000">
                <a:solidFill>
                  <a:srgbClr val="FFFFFF"/>
                </a:solidFill>
              </a:rPr>
              <a:t>the desire to do what is good</a:t>
            </a:r>
            <a:r>
              <a:rPr lang="en" sz="4000">
                <a:solidFill>
                  <a:srgbClr val="000000"/>
                </a:solidFill>
              </a:rPr>
              <a:t>, but I cannot carry it out.  </a:t>
            </a:r>
          </a:p>
          <a:p>
            <a:pPr lvl="0" rtl="0">
              <a:spcBef>
                <a:spcPts val="0"/>
              </a:spcBef>
              <a:buNone/>
            </a:pPr>
            <a:r>
              <a:rPr lang="en" sz="4000">
                <a:solidFill>
                  <a:srgbClr val="000000"/>
                </a:solidFill>
              </a:rPr>
              <a:t>Romans 7:18</a:t>
            </a:r>
          </a:p>
        </p:txBody>
      </p:sp>
      <p:sp>
        <p:nvSpPr>
          <p:cNvPr id="87" name="Shape 87"/>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1146375" y="756600"/>
            <a:ext cx="7555500" cy="3630300"/>
          </a:xfrm>
          <a:prstGeom prst="rect">
            <a:avLst/>
          </a:prstGeom>
        </p:spPr>
        <p:txBody>
          <a:bodyPr lIns="91425" tIns="91425" rIns="91425" bIns="91425" anchor="t" anchorCtr="0">
            <a:noAutofit/>
          </a:bodyPr>
          <a:lstStyle/>
          <a:p>
            <a:pPr rtl="0">
              <a:spcBef>
                <a:spcPts val="0"/>
              </a:spcBef>
              <a:buNone/>
            </a:pPr>
            <a:r>
              <a:rPr lang="en" sz="4000">
                <a:solidFill>
                  <a:srgbClr val="000000"/>
                </a:solidFill>
              </a:rPr>
              <a:t>For out of the heart come evil thoughts, murder, adultery, sexual immorality, theft, false testimony, slander.</a:t>
            </a:r>
          </a:p>
          <a:p>
            <a:pPr lvl="0" rtl="0">
              <a:spcBef>
                <a:spcPts val="0"/>
              </a:spcBef>
              <a:buNone/>
            </a:pPr>
            <a:r>
              <a:rPr lang="en" sz="4000">
                <a:solidFill>
                  <a:srgbClr val="000000"/>
                </a:solidFill>
              </a:rPr>
              <a:t>Matthew 15:19 </a:t>
            </a:r>
          </a:p>
        </p:txBody>
      </p:sp>
      <p:sp>
        <p:nvSpPr>
          <p:cNvPr id="93" name="Shape 93"/>
          <p:cNvSpPr txBox="1">
            <a:spLocks noGrp="1"/>
          </p:cNvSpPr>
          <p:nvPr>
            <p:ph type="title"/>
          </p:nvPr>
        </p:nvSpPr>
        <p:spPr>
          <a:xfrm>
            <a:off x="457200" y="-22621"/>
            <a:ext cx="8229600" cy="994200"/>
          </a:xfrm>
          <a:prstGeom prst="rect">
            <a:avLst/>
          </a:prstGeom>
        </p:spPr>
        <p:txBody>
          <a:bodyPr lIns="91425" tIns="91425" rIns="91425" bIns="91425" anchor="b" anchorCtr="0">
            <a:noAutofit/>
          </a:bodyPr>
          <a:lstStyle/>
          <a:p>
            <a:pPr lvl="0" rtl="0">
              <a:spcBef>
                <a:spcPts val="0"/>
              </a:spcBef>
              <a:buNone/>
            </a:pPr>
            <a:r>
              <a:rPr lang="en" sz="4800" b="0">
                <a:solidFill>
                  <a:schemeClr val="lt1"/>
                </a:solidFill>
              </a:rPr>
              <a:t>Obstacle</a:t>
            </a:r>
          </a:p>
        </p:txBody>
      </p:sp>
      <p:pic>
        <p:nvPicPr>
          <p:cNvPr id="94" name="Shape 94"/>
          <p:cNvPicPr preferRelativeResize="0"/>
          <p:nvPr/>
        </p:nvPicPr>
        <p:blipFill>
          <a:blip r:embed="rId3"/>
          <a:stretch>
            <a:fillRect/>
          </a:stretch>
        </p:blipFill>
        <p:spPr>
          <a:xfrm>
            <a:off x="6096650" y="2966325"/>
            <a:ext cx="1817475" cy="1817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CF0F893D1EED748B943C58D3294D7B8" ma:contentTypeVersion="0" ma:contentTypeDescription="Create a new document." ma:contentTypeScope="" ma:versionID="f9fa7d3bb96f000be585cffa9a53b710">
  <xsd:schema xmlns:xsd="http://www.w3.org/2001/XMLSchema" xmlns:xs="http://www.w3.org/2001/XMLSchema" xmlns:p="http://schemas.microsoft.com/office/2006/metadata/properties" xmlns:ns2="bc013384-bfb7-4032-a462-3c51563f08ba" targetNamespace="http://schemas.microsoft.com/office/2006/metadata/properties" ma:root="true" ma:fieldsID="6bad2d10267a8bd2b60d850e4f4db1d7" ns2:_="">
    <xsd:import namespace="bc013384-bfb7-4032-a462-3c51563f08ba"/>
    <xsd:element name="properties">
      <xsd:complexType>
        <xsd:sequence>
          <xsd:element name="documentManagement">
            <xsd:complexType>
              <xsd:all>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13384-bfb7-4032-a462-3c51563f08ba"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8595f1f3-bda1-4f64-8fb8-cccb04a64e3a"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32fa50bf-8e66-459a-8742-02a063c4f81a}" ma:internalName="TaxCatchAll" ma:showField="CatchAllData" ma:web="bc013384-bfb7-4032-a462-3c51563f08b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fa50bf-8e66-459a-8742-02a063c4f81a}" ma:internalName="TaxCatchAllLabel" ma:readOnly="true" ma:showField="CatchAllDataLabel" ma:web="bc013384-bfb7-4032-a462-3c51563f08ba">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c013384-bfb7-4032-a462-3c51563f08ba"/>
    <TaxKeywordTaxHTField xmlns="bc013384-bfb7-4032-a462-3c51563f08ba">
      <Terms xmlns="http://schemas.microsoft.com/office/infopath/2007/PartnerControls"/>
    </TaxKeywordTaxHTField>
    <_dlc_DocId xmlns="bc013384-bfb7-4032-a462-3c51563f08ba">UKZJFNAUPSAH-1019-46</_dlc_DocId>
    <_dlc_DocIdUrl xmlns="bc013384-bfb7-4032-a462-3c51563f08ba">
      <Url>https://connect.wels.net/AOM/ps/worship/_layouts/DocIdRedir.aspx?ID=UKZJFNAUPSAH-1019-46</Url>
      <Description>UKZJFNAUPSAH-1019-46</Description>
    </_dlc_DocIdUrl>
  </documentManagement>
</p:properties>
</file>

<file path=customXml/itemProps1.xml><?xml version="1.0" encoding="utf-8"?>
<ds:datastoreItem xmlns:ds="http://schemas.openxmlformats.org/officeDocument/2006/customXml" ds:itemID="{8037F89A-F395-4F2F-817C-3C93FA81D7EF}"/>
</file>

<file path=customXml/itemProps2.xml><?xml version="1.0" encoding="utf-8"?>
<ds:datastoreItem xmlns:ds="http://schemas.openxmlformats.org/officeDocument/2006/customXml" ds:itemID="{4CF1018B-24E6-4FBF-9480-D5F60CC842E0}"/>
</file>

<file path=customXml/itemProps3.xml><?xml version="1.0" encoding="utf-8"?>
<ds:datastoreItem xmlns:ds="http://schemas.openxmlformats.org/officeDocument/2006/customXml" ds:itemID="{DF849FF1-1B40-4184-A45C-21D5F6D46469}"/>
</file>

<file path=customXml/itemProps4.xml><?xml version="1.0" encoding="utf-8"?>
<ds:datastoreItem xmlns:ds="http://schemas.openxmlformats.org/officeDocument/2006/customXml" ds:itemID="{F58C45D0-200D-457A-92EB-3713E220BE04}"/>
</file>

<file path=docProps/app.xml><?xml version="1.0" encoding="utf-8"?>
<Properties xmlns="http://schemas.openxmlformats.org/officeDocument/2006/extended-properties" xmlns:vt="http://schemas.openxmlformats.org/officeDocument/2006/docPropsVTypes">
  <TotalTime>46</TotalTime>
  <Words>3717</Words>
  <Application>Microsoft Office PowerPoint</Application>
  <PresentationFormat>On-screen Show (16:9)</PresentationFormat>
  <Paragraphs>293</Paragraphs>
  <Slides>41</Slides>
  <Notes>41</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wave</vt:lpstr>
      <vt:lpstr>Teaching the Sacraments</vt:lpstr>
      <vt:lpstr>Baptism</vt:lpstr>
      <vt:lpstr>Communion</vt:lpstr>
      <vt:lpstr>Aim</vt:lpstr>
      <vt:lpstr>Aim</vt:lpstr>
      <vt:lpstr>Slide 5</vt:lpstr>
      <vt:lpstr>Obstacle</vt:lpstr>
      <vt:lpstr>Obstacle</vt:lpstr>
      <vt:lpstr>Obstacle</vt:lpstr>
      <vt:lpstr>Obstacle</vt:lpstr>
      <vt:lpstr>Obstacle</vt:lpstr>
      <vt:lpstr>Obstacle</vt:lpstr>
      <vt:lpstr>Slide 12</vt:lpstr>
      <vt:lpstr>Slide 13</vt:lpstr>
      <vt:lpstr>Sinner by nature</vt:lpstr>
      <vt:lpstr>Rescue</vt:lpstr>
      <vt:lpstr>Rescue</vt:lpstr>
      <vt:lpstr>Rescue</vt:lpstr>
      <vt:lpstr>Rescue</vt:lpstr>
      <vt:lpstr>Slide 19</vt:lpstr>
      <vt:lpstr>Slide 20</vt:lpstr>
      <vt:lpstr>Slide 21</vt:lpstr>
      <vt:lpstr>Slide 22</vt:lpstr>
      <vt:lpstr>Slide 23</vt:lpstr>
      <vt:lpstr>Slide 24</vt:lpstr>
      <vt:lpstr>Sacramental Living</vt:lpstr>
      <vt:lpstr>Sacramental Living</vt:lpstr>
      <vt:lpstr>Sacramental Living</vt:lpstr>
      <vt:lpstr>Sacramental Living</vt:lpstr>
      <vt:lpstr>Teaching the Sacraments</vt:lpstr>
      <vt:lpstr>Teaching the Sacraments</vt:lpstr>
      <vt:lpstr>Teaching the Sacraments</vt:lpstr>
      <vt:lpstr>Teaching the Sacraments</vt:lpstr>
      <vt:lpstr>Teaching the Sacraments</vt:lpstr>
      <vt:lpstr>Teaching the Sacraments</vt:lpstr>
      <vt:lpstr>Teaching the Sacraments</vt:lpstr>
      <vt:lpstr>Teaching the Sacraments</vt:lpstr>
      <vt:lpstr>Resources</vt:lpstr>
      <vt:lpstr>Ideas for home</vt:lpstr>
      <vt:lpstr>Ideas for church</vt:lpstr>
      <vt:lpstr>Ideas for classroom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Sacraments</dc:title>
  <dc:creator>Jon</dc:creator>
  <cp:lastModifiedBy>owner</cp:lastModifiedBy>
  <cp:revision>6</cp:revision>
  <dcterms:modified xsi:type="dcterms:W3CDTF">2014-07-22T04:22:08Z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0x0101007CF0F893D1EED748B943C58D3294D7B8</vt:lpwstr>
  </property>
  <property fmtid="{D5CDD505-2E9C-101B-9397-08002B2CF9AE}" pid="3" name="_dlc_DocIdItemGuid">
    <vt:lpwstr>cfe29c51-5ec2-406f-a3ca-316b5efaed46</vt:lpwstr>
  </property>
</Properties>
</file>