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Default Extension="gif" ContentType="image/gif"/>
  <Override PartName="/ppt/slides/slide50.xml" ContentType="application/vnd.openxmlformats-officedocument.presentationml.slide+xml"/>
  <Override PartName="/ppt/slides/slide51.xml" ContentType="application/vnd.openxmlformats-officedocument.presentationml.slide+xml"/>
  <Override PartName="/ppt/presentation.xml" ContentType="application/vnd.openxmlformats-officedocument.presentationml.presentation.main+xml"/>
  <Override PartName="/ppt/slides/slide49.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2.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16.xml" ContentType="application/vnd.openxmlformats-officedocument.presentationml.slide+xml"/>
  <Override PartName="/ppt/slides/slide43.xml" ContentType="application/vnd.openxmlformats-officedocument.presentationml.slide+xml"/>
  <Override PartName="/ppt/slides/slide14.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48.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8.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notesSlides/notesSlide51.xml" ContentType="application/vnd.openxmlformats-officedocument.presentationml.notesSlide+xml"/>
  <Override PartName="/ppt/notesSlides/notesSlide50.xml" ContentType="application/vnd.openxmlformats-officedocument.presentationml.notesSlide+xml"/>
  <Override PartName="/ppt/notesSlides/notesSlide49.xml" ContentType="application/vnd.openxmlformats-officedocument.presentationml.notesSlide+xml"/>
  <Override PartName="/ppt/notesSlides/notesSlide48.xml" ContentType="application/vnd.openxmlformats-officedocument.presentationml.notesSlide+xml"/>
  <Override PartName="/ppt/notesSlides/notesSlide47.xml" ContentType="application/vnd.openxmlformats-officedocument.presentationml.notesSlide+xml"/>
  <Override PartName="/ppt/notesSlides/notesSlide46.xml" ContentType="application/vnd.openxmlformats-officedocument.presentationml.notesSlide+xml"/>
  <Override PartName="/ppt/slideMasters/slideMaster1.xml" ContentType="application/vnd.openxmlformats-officedocument.presentationml.slideMaster+xml"/>
  <Override PartName="/ppt/notesSlides/notesSlide45.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24.xml" ContentType="application/vnd.openxmlformats-officedocument.presentationml.notesSlide+xml"/>
  <Override PartName="/ppt/notesSlides/notesSlide14.xml" ContentType="application/vnd.openxmlformats-officedocument.presentationml.notesSlide+xml"/>
  <Override PartName="/ppt/notesSlides/notesSlide43.xml" ContentType="application/vnd.openxmlformats-officedocument.presentationml.notesSlide+xml"/>
  <Override PartName="/ppt/notesSlides/notesSlide35.xml" ContentType="application/vnd.openxmlformats-officedocument.presentationml.notesSlide+xml"/>
  <Override PartName="/ppt/notesSlides/notesSlide42.xml" ContentType="application/vnd.openxmlformats-officedocument.presentationml.notesSlide+xml"/>
  <Override PartName="/ppt/notesSlides/notesSlide40.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44.xml" ContentType="application/vnd.openxmlformats-officedocument.presentationml.notesSlide+xml"/>
  <Override PartName="/ppt/notesSlides/notesSlide39.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27.xml" ContentType="application/vnd.openxmlformats-officedocument.presentationml.notesSlide+xml"/>
  <Override PartName="/ppt/notesSlides/notesSlide29.xml" ContentType="application/vnd.openxmlformats-officedocument.presentationml.notesSlide+xml"/>
  <Override PartName="/ppt/notesSlides/notesSlide34.xml" ContentType="application/vnd.openxmlformats-officedocument.presentationml.notesSlide+xml"/>
  <Override PartName="/ppt/notesSlides/notesSlide25.xml" ContentType="application/vnd.openxmlformats-officedocument.presentationml.notesSlide+xml"/>
  <Override PartName="/ppt/notesSlides/notesSlide41.xml" ContentType="application/vnd.openxmlformats-officedocument.presentationml.notesSlide+xml"/>
  <Override PartName="/ppt/notesSlides/notesSlide28.xml" ContentType="application/vnd.openxmlformats-officedocument.presentationml.notesSlide+xml"/>
  <Override PartName="/ppt/notesSlides/notesSlide26.xml" ContentType="application/vnd.openxmlformats-officedocument.presentationml.notesSlid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4"/>
  </p:sldMasterIdLst>
  <p:notesMasterIdLst>
    <p:notesMasterId r:id="rId56"/>
  </p:notesMasterIdLst>
  <p:handoutMasterIdLst>
    <p:handoutMasterId r:id="rId57"/>
  </p:handoutMasterIdLst>
  <p:sldIdLst>
    <p:sldId id="256" r:id="rId5"/>
    <p:sldId id="293" r:id="rId6"/>
    <p:sldId id="291" r:id="rId7"/>
    <p:sldId id="292" r:id="rId8"/>
    <p:sldId id="294" r:id="rId9"/>
    <p:sldId id="309" r:id="rId10"/>
    <p:sldId id="301" r:id="rId11"/>
    <p:sldId id="302" r:id="rId12"/>
    <p:sldId id="290" r:id="rId13"/>
    <p:sldId id="257" r:id="rId14"/>
    <p:sldId id="275" r:id="rId15"/>
    <p:sldId id="300" r:id="rId16"/>
    <p:sldId id="258" r:id="rId17"/>
    <p:sldId id="276" r:id="rId18"/>
    <p:sldId id="277" r:id="rId19"/>
    <p:sldId id="259" r:id="rId20"/>
    <p:sldId id="279" r:id="rId21"/>
    <p:sldId id="281" r:id="rId22"/>
    <p:sldId id="280" r:id="rId23"/>
    <p:sldId id="303" r:id="rId24"/>
    <p:sldId id="304" r:id="rId25"/>
    <p:sldId id="282" r:id="rId26"/>
    <p:sldId id="260" r:id="rId27"/>
    <p:sldId id="261" r:id="rId28"/>
    <p:sldId id="264" r:id="rId29"/>
    <p:sldId id="283" r:id="rId30"/>
    <p:sldId id="265" r:id="rId31"/>
    <p:sldId id="266" r:id="rId32"/>
    <p:sldId id="267" r:id="rId33"/>
    <p:sldId id="268" r:id="rId34"/>
    <p:sldId id="284" r:id="rId35"/>
    <p:sldId id="269" r:id="rId36"/>
    <p:sldId id="270" r:id="rId37"/>
    <p:sldId id="271" r:id="rId38"/>
    <p:sldId id="272" r:id="rId39"/>
    <p:sldId id="273" r:id="rId40"/>
    <p:sldId id="274" r:id="rId41"/>
    <p:sldId id="285" r:id="rId42"/>
    <p:sldId id="286" r:id="rId43"/>
    <p:sldId id="287" r:id="rId44"/>
    <p:sldId id="288" r:id="rId45"/>
    <p:sldId id="305" r:id="rId46"/>
    <p:sldId id="297" r:id="rId47"/>
    <p:sldId id="289" r:id="rId48"/>
    <p:sldId id="295" r:id="rId49"/>
    <p:sldId id="296" r:id="rId50"/>
    <p:sldId id="298" r:id="rId51"/>
    <p:sldId id="299" r:id="rId52"/>
    <p:sldId id="306" r:id="rId53"/>
    <p:sldId id="307" r:id="rId54"/>
    <p:sldId id="308" r:id="rId55"/>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598" autoAdjust="0"/>
  </p:normalViewPr>
  <p:slideViewPr>
    <p:cSldViewPr>
      <p:cViewPr varScale="1">
        <p:scale>
          <a:sx n="80" d="100"/>
          <a:sy n="80" d="100"/>
        </p:scale>
        <p:origin x="965" y="7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0387"/>
    </p:cViewPr>
  </p:sorterViewPr>
  <p:notesViewPr>
    <p:cSldViewPr>
      <p:cViewPr>
        <p:scale>
          <a:sx n="200" d="100"/>
          <a:sy n="200" d="100"/>
        </p:scale>
        <p:origin x="-2336" y="203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47915E3-2CEB-634D-9CB0-4D30A4EEA66F}" type="datetimeFigureOut">
              <a:rPr lang="sv-SE" smtClean="0"/>
              <a:pPr/>
              <a:t>2014-09-04</a:t>
            </a:fld>
            <a:endParaRPr lang="sv-SE"/>
          </a:p>
        </p:txBody>
      </p:sp>
      <p:sp>
        <p:nvSpPr>
          <p:cNvPr id="4" name="Platshållare för sidfo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39B287B-3381-B044-93F1-2EEF4BC908DF}" type="slidenum">
              <a:rPr lang="sv-SE" smtClean="0"/>
              <a:pPr/>
              <a:t>‹#›</a:t>
            </a:fld>
            <a:endParaRPr lang="sv-SE"/>
          </a:p>
        </p:txBody>
      </p:sp>
    </p:spTree>
    <p:extLst>
      <p:ext uri="{BB962C8B-B14F-4D97-AF65-F5344CB8AC3E}">
        <p14:creationId xmlns:p14="http://schemas.microsoft.com/office/powerpoint/2010/main" val="42700233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10A6FF-37D0-42D4-88FD-30F16E538378}" type="datetimeFigureOut">
              <a:rPr lang="sv-SE" smtClean="0"/>
              <a:pPr/>
              <a:t>2014-09-04</a:t>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791422-8B35-4E1F-BABC-BA221407E4AE}" type="slidenum">
              <a:rPr lang="sv-SE" smtClean="0"/>
              <a:pPr/>
              <a:t>‹#›</a:t>
            </a:fld>
            <a:endParaRPr lang="sv-SE"/>
          </a:p>
        </p:txBody>
      </p:sp>
    </p:spTree>
    <p:extLst>
      <p:ext uri="{BB962C8B-B14F-4D97-AF65-F5344CB8AC3E}">
        <p14:creationId xmlns:p14="http://schemas.microsoft.com/office/powerpoint/2010/main" val="3942710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228600" indent="-228600">
              <a:buAutoNum type="arabicPeriod"/>
            </a:pPr>
            <a:endParaRPr lang="en-US" dirty="0" smtClean="0"/>
          </a:p>
          <a:p>
            <a:pPr marL="228600" indent="-228600">
              <a:buAutoNum type="arabicPeriod"/>
            </a:pPr>
            <a:r>
              <a:rPr lang="en-US" dirty="0" smtClean="0"/>
              <a:t>I live in </a:t>
            </a:r>
            <a:r>
              <a:rPr lang="en-US" dirty="0" err="1" smtClean="0"/>
              <a:t>Norrköping</a:t>
            </a:r>
            <a:r>
              <a:rPr lang="en-US" dirty="0" smtClean="0"/>
              <a:t>, a city 2 hours south of Stockholm. It’s a fairly large city with about 130 000 inhabitants. </a:t>
            </a:r>
          </a:p>
          <a:p>
            <a:pPr marL="228600" indent="-228600">
              <a:buAutoNum type="arabicPeriod"/>
            </a:pPr>
            <a:endParaRPr lang="en-US" dirty="0" smtClean="0"/>
          </a:p>
          <a:p>
            <a:pPr marL="228600" indent="-228600">
              <a:buAutoNum type="arabicPeriod"/>
            </a:pPr>
            <a:r>
              <a:rPr lang="en-US" dirty="0" smtClean="0"/>
              <a:t>Our congregation, LBK </a:t>
            </a:r>
            <a:r>
              <a:rPr lang="en-US" dirty="0" err="1" smtClean="0"/>
              <a:t>Norrköping</a:t>
            </a:r>
            <a:r>
              <a:rPr lang="en-US" dirty="0" smtClean="0"/>
              <a:t>, rents the second floor</a:t>
            </a:r>
            <a:r>
              <a:rPr lang="en-US" baseline="0" dirty="0" smtClean="0"/>
              <a:t> in this building for their divine services. It is a well known house and only 5 minutes walk from the train station and the main shopping center.</a:t>
            </a:r>
            <a:endParaRPr lang="en-US"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1</a:t>
            </a:fld>
            <a:endParaRPr lang="sv-SE" dirty="0"/>
          </a:p>
        </p:txBody>
      </p:sp>
    </p:spTree>
    <p:extLst>
      <p:ext uri="{BB962C8B-B14F-4D97-AF65-F5344CB8AC3E}">
        <p14:creationId xmlns:p14="http://schemas.microsoft.com/office/powerpoint/2010/main" val="3338228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b="1" dirty="0" smtClean="0"/>
              <a:t>Early Swedish church history</a:t>
            </a:r>
            <a:endParaRPr lang="en-US" dirty="0" smtClean="0"/>
          </a:p>
          <a:p>
            <a:r>
              <a:rPr lang="en-US" dirty="0" smtClean="0"/>
              <a:t>The first missionary to Sweden was </a:t>
            </a:r>
            <a:r>
              <a:rPr lang="en-US" dirty="0" err="1" smtClean="0"/>
              <a:t>Ansgar</a:t>
            </a:r>
            <a:r>
              <a:rPr lang="en-US" dirty="0" smtClean="0"/>
              <a:t>, in the middle of the 9</a:t>
            </a:r>
            <a:r>
              <a:rPr lang="en-US" baseline="30000" dirty="0" smtClean="0"/>
              <a:t>th</a:t>
            </a:r>
            <a:r>
              <a:rPr lang="en-US" dirty="0" smtClean="0"/>
              <a:t> century. But it seemed that the church he founded in </a:t>
            </a:r>
            <a:r>
              <a:rPr lang="en-US" dirty="0" err="1" smtClean="0"/>
              <a:t>Birka</a:t>
            </a:r>
            <a:r>
              <a:rPr lang="en-US" dirty="0" smtClean="0"/>
              <a:t>, west of Stockholm, died out and a hundred years later there was no trace of it. Of course the country of Sweden didn’t exist at that time. </a:t>
            </a:r>
          </a:p>
          <a:p>
            <a:endParaRPr lang="en-US" dirty="0" smtClean="0"/>
          </a:p>
          <a:p>
            <a:r>
              <a:rPr lang="en-US" dirty="0" smtClean="0"/>
              <a:t>In the beginning of the 11</a:t>
            </a:r>
            <a:r>
              <a:rPr lang="en-US" baseline="30000" dirty="0" smtClean="0"/>
              <a:t>th</a:t>
            </a:r>
            <a:r>
              <a:rPr lang="en-US" dirty="0" smtClean="0"/>
              <a:t> century there was a king named </a:t>
            </a:r>
            <a:r>
              <a:rPr lang="en-US" dirty="0" err="1" smtClean="0"/>
              <a:t>Olof</a:t>
            </a:r>
            <a:r>
              <a:rPr lang="en-US" dirty="0" smtClean="0"/>
              <a:t> </a:t>
            </a:r>
            <a:r>
              <a:rPr lang="en-US" dirty="0" err="1" smtClean="0"/>
              <a:t>Skötkonung</a:t>
            </a:r>
            <a:r>
              <a:rPr lang="en-US" dirty="0" smtClean="0"/>
              <a:t>. He was the first king to be baptized and who remained in the faith until his death even though he was forced to resign because of it. It was the English missionary </a:t>
            </a:r>
            <a:r>
              <a:rPr lang="en-US" dirty="0" err="1" smtClean="0"/>
              <a:t>Sigfrid</a:t>
            </a:r>
            <a:r>
              <a:rPr lang="en-US" dirty="0" smtClean="0"/>
              <a:t> who baptized him. </a:t>
            </a:r>
            <a:r>
              <a:rPr lang="en-US" dirty="0" err="1" smtClean="0"/>
              <a:t>Sigfrid</a:t>
            </a:r>
            <a:r>
              <a:rPr lang="en-US" dirty="0" smtClean="0"/>
              <a:t> became bishop over a western province in Sweden. </a:t>
            </a:r>
          </a:p>
        </p:txBody>
      </p:sp>
      <p:sp>
        <p:nvSpPr>
          <p:cNvPr id="4" name="Platshållare för bildnummer 3"/>
          <p:cNvSpPr>
            <a:spLocks noGrp="1"/>
          </p:cNvSpPr>
          <p:nvPr>
            <p:ph type="sldNum" sz="quarter" idx="10"/>
          </p:nvPr>
        </p:nvSpPr>
        <p:spPr/>
        <p:txBody>
          <a:bodyPr/>
          <a:lstStyle/>
          <a:p>
            <a:fld id="{1E791422-8B35-4E1F-BABC-BA221407E4AE}" type="slidenum">
              <a:rPr lang="sv-SE" smtClean="0"/>
              <a:pPr/>
              <a:t>10</a:t>
            </a:fld>
            <a:endParaRPr lang="sv-SE"/>
          </a:p>
        </p:txBody>
      </p:sp>
    </p:spTree>
    <p:extLst>
      <p:ext uri="{BB962C8B-B14F-4D97-AF65-F5344CB8AC3E}">
        <p14:creationId xmlns:p14="http://schemas.microsoft.com/office/powerpoint/2010/main" val="1260770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If you travel in Sweden you will notice all the white church buildings on hills in the countryside. By the 12</a:t>
            </a:r>
            <a:r>
              <a:rPr lang="en-US" baseline="30000" dirty="0" smtClean="0"/>
              <a:t>th</a:t>
            </a:r>
            <a:r>
              <a:rPr lang="en-US" dirty="0" smtClean="0"/>
              <a:t> century Christianity had spread and there are many churches still in use, which were built at this time. </a:t>
            </a:r>
            <a:r>
              <a:rPr lang="en-US" dirty="0" err="1" smtClean="0"/>
              <a:t>Östra</a:t>
            </a:r>
            <a:r>
              <a:rPr lang="en-US" dirty="0" smtClean="0"/>
              <a:t> </a:t>
            </a:r>
            <a:r>
              <a:rPr lang="en-US" dirty="0" err="1" smtClean="0"/>
              <a:t>Eneby</a:t>
            </a:r>
            <a:r>
              <a:rPr lang="en-US" dirty="0" smtClean="0"/>
              <a:t> church in </a:t>
            </a:r>
            <a:r>
              <a:rPr lang="en-US" dirty="0" err="1" smtClean="0"/>
              <a:t>Norrköping</a:t>
            </a:r>
            <a:r>
              <a:rPr lang="en-US" dirty="0" smtClean="0"/>
              <a:t> is one of them. Services are held here every Sunday and it is a popular church for weddings and baptisms. The oldest part of the church is from 1100 and the newest part, the tower, from 1775. The paintings in the ceiling are preserved from the 12</a:t>
            </a:r>
            <a:r>
              <a:rPr lang="en-US" baseline="30000" dirty="0" smtClean="0"/>
              <a:t>th</a:t>
            </a:r>
            <a:r>
              <a:rPr lang="en-US" dirty="0" smtClean="0"/>
              <a:t> century.</a:t>
            </a:r>
          </a:p>
          <a:p>
            <a:endParaRPr lang="en-US" dirty="0" smtClean="0"/>
          </a:p>
          <a:p>
            <a:r>
              <a:rPr lang="en-US" dirty="0" smtClean="0"/>
              <a:t>Also very typical for Sweden is the graveyard surrounding the church. Even though there is no State church any more, the Swedish church still is the responsible organization for the burial sites and funeral chapels in Sweden. The so called “free churches”, evangelicals and the catholic church” never have graveyards. </a:t>
            </a:r>
            <a:endParaRPr lang="en-US"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11</a:t>
            </a:fld>
            <a:endParaRPr lang="sv-SE"/>
          </a:p>
        </p:txBody>
      </p:sp>
    </p:spTree>
    <p:extLst>
      <p:ext uri="{BB962C8B-B14F-4D97-AF65-F5344CB8AC3E}">
        <p14:creationId xmlns:p14="http://schemas.microsoft.com/office/powerpoint/2010/main" val="1433806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The pulpit is from the 18th century and rather typical, with reliefs of the the evangelists. </a:t>
            </a:r>
          </a:p>
          <a:p>
            <a:endParaRPr lang="en-US" dirty="0" smtClean="0"/>
          </a:p>
          <a:p>
            <a:r>
              <a:rPr lang="en-US" dirty="0" smtClean="0"/>
              <a:t>The organ is from the 19</a:t>
            </a:r>
            <a:r>
              <a:rPr lang="en-US" baseline="30000" dirty="0" smtClean="0"/>
              <a:t>th</a:t>
            </a:r>
            <a:r>
              <a:rPr lang="en-US" dirty="0" smtClean="0"/>
              <a:t> century. </a:t>
            </a:r>
          </a:p>
          <a:p>
            <a:endParaRPr lang="en-US" dirty="0" smtClean="0"/>
          </a:p>
          <a:p>
            <a:r>
              <a:rPr lang="en-US" dirty="0" smtClean="0"/>
              <a:t>The ship in the ceiling is a votive gift, given to the church by sailors to show thankfulness to God after being saved from drowning. These ships are rather common in churches along the coast of Sweden.</a:t>
            </a:r>
          </a:p>
          <a:p>
            <a:endParaRPr lang="en-US" dirty="0" smtClean="0"/>
          </a:p>
          <a:p>
            <a:r>
              <a:rPr lang="en-US" dirty="0" smtClean="0"/>
              <a:t>At the time when this church in </a:t>
            </a:r>
            <a:r>
              <a:rPr lang="en-US" dirty="0" err="1" smtClean="0"/>
              <a:t>Östra</a:t>
            </a:r>
            <a:r>
              <a:rPr lang="en-US" dirty="0" smtClean="0"/>
              <a:t> </a:t>
            </a:r>
            <a:r>
              <a:rPr lang="en-US" dirty="0" err="1" smtClean="0"/>
              <a:t>Eneby</a:t>
            </a:r>
            <a:r>
              <a:rPr lang="en-US" dirty="0" smtClean="0"/>
              <a:t> was built there were no hymnals…</a:t>
            </a:r>
            <a:endParaRPr lang="en-US"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12</a:t>
            </a:fld>
            <a:endParaRPr lang="sv-SE" dirty="0"/>
          </a:p>
        </p:txBody>
      </p:sp>
    </p:spTree>
    <p:extLst>
      <p:ext uri="{BB962C8B-B14F-4D97-AF65-F5344CB8AC3E}">
        <p14:creationId xmlns:p14="http://schemas.microsoft.com/office/powerpoint/2010/main" val="2773113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b="1" dirty="0" smtClean="0"/>
              <a:t>Swedish hymnal history …</a:t>
            </a:r>
            <a:endParaRPr lang="en-US" dirty="0" smtClean="0"/>
          </a:p>
          <a:p>
            <a:r>
              <a:rPr lang="en-US" b="1" dirty="0" smtClean="0"/>
              <a:t>… starts with the Reformation</a:t>
            </a:r>
            <a:endParaRPr lang="en-US" dirty="0" smtClean="0"/>
          </a:p>
          <a:p>
            <a:r>
              <a:rPr lang="en-US" dirty="0" smtClean="0"/>
              <a:t>The Lutheran Reformation in Sweden was nearly simultaneous with the reformation in Germany. Two Swedes studied under Luther, </a:t>
            </a:r>
            <a:r>
              <a:rPr lang="en-US" dirty="0" err="1" smtClean="0"/>
              <a:t>Olavus</a:t>
            </a:r>
            <a:r>
              <a:rPr lang="en-US" dirty="0" smtClean="0"/>
              <a:t> Petri and </a:t>
            </a:r>
            <a:r>
              <a:rPr lang="en-US" dirty="0" err="1" smtClean="0"/>
              <a:t>Laurentius</a:t>
            </a:r>
            <a:r>
              <a:rPr lang="en-US" dirty="0" smtClean="0"/>
              <a:t> </a:t>
            </a:r>
            <a:r>
              <a:rPr lang="en-US" dirty="0" err="1" smtClean="0"/>
              <a:t>Andreae</a:t>
            </a:r>
            <a:r>
              <a:rPr lang="en-US" dirty="0" smtClean="0"/>
              <a:t>. When they came back to Sweden, the reformation was soon under way protected by the Swedish king </a:t>
            </a:r>
            <a:r>
              <a:rPr lang="en-US" dirty="0" err="1" smtClean="0"/>
              <a:t>Gustavus</a:t>
            </a:r>
            <a:r>
              <a:rPr lang="en-US" dirty="0" smtClean="0"/>
              <a:t> </a:t>
            </a:r>
            <a:r>
              <a:rPr lang="en-US" dirty="0" err="1" smtClean="0"/>
              <a:t>Vasa</a:t>
            </a:r>
            <a:r>
              <a:rPr lang="en-US" dirty="0" smtClean="0"/>
              <a:t>. </a:t>
            </a:r>
          </a:p>
          <a:p>
            <a:endParaRPr lang="en-US" dirty="0" smtClean="0"/>
          </a:p>
          <a:p>
            <a:r>
              <a:rPr lang="en-US" b="1" dirty="0" smtClean="0"/>
              <a:t>The first hymnal</a:t>
            </a:r>
            <a:r>
              <a:rPr lang="en-US" dirty="0" smtClean="0"/>
              <a:t> was produced in 1526, but the oldest preserved one is from </a:t>
            </a:r>
            <a:r>
              <a:rPr lang="en-US" b="1" dirty="0" smtClean="0"/>
              <a:t>1530</a:t>
            </a:r>
            <a:r>
              <a:rPr lang="en-US" dirty="0" smtClean="0"/>
              <a:t>. The New Testament in Swedish was published in 1527. </a:t>
            </a:r>
            <a:r>
              <a:rPr lang="en-US" dirty="0" err="1" smtClean="0"/>
              <a:t>Olaus</a:t>
            </a:r>
            <a:r>
              <a:rPr lang="en-US" dirty="0" smtClean="0"/>
              <a:t> Petri both translated several of Luther’s hymns and wrote hymns, which are still in use today. </a:t>
            </a:r>
            <a:endParaRPr lang="en-US" dirty="0"/>
          </a:p>
        </p:txBody>
      </p:sp>
      <p:sp>
        <p:nvSpPr>
          <p:cNvPr id="4" name="Platshållare för bildnummer 3"/>
          <p:cNvSpPr>
            <a:spLocks noGrp="1"/>
          </p:cNvSpPr>
          <p:nvPr>
            <p:ph type="sldNum" sz="quarter" idx="10"/>
          </p:nvPr>
        </p:nvSpPr>
        <p:spPr/>
        <p:txBody>
          <a:bodyPr/>
          <a:lstStyle/>
          <a:p>
            <a:fld id="{1E791422-8B35-4E1F-BABC-BA221407E4AE}" type="slidenum">
              <a:rPr lang="en-US" smtClean="0"/>
              <a:pPr/>
              <a:t>13</a:t>
            </a:fld>
            <a:endParaRPr lang="en-US"/>
          </a:p>
        </p:txBody>
      </p:sp>
    </p:spTree>
    <p:extLst>
      <p:ext uri="{BB962C8B-B14F-4D97-AF65-F5344CB8AC3E}">
        <p14:creationId xmlns:p14="http://schemas.microsoft.com/office/powerpoint/2010/main" val="2986537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At this time Sweden also got the first complete translation of the Bible. It was published in 1541 and named ”Gustav </a:t>
            </a:r>
            <a:r>
              <a:rPr lang="en-US" dirty="0" err="1" smtClean="0"/>
              <a:t>Vasa’s</a:t>
            </a:r>
            <a:r>
              <a:rPr lang="en-US" dirty="0" smtClean="0"/>
              <a:t> Bible”.</a:t>
            </a:r>
          </a:p>
          <a:p>
            <a:endParaRPr lang="en-US" dirty="0" smtClean="0"/>
          </a:p>
          <a:p>
            <a:r>
              <a:rPr lang="en-US" dirty="0" smtClean="0"/>
              <a:t>It was a unifying factor for the Swedish language and served as a rule for how to spell the Swedish language. </a:t>
            </a:r>
          </a:p>
          <a:p>
            <a:endParaRPr lang="en-US" dirty="0" smtClean="0"/>
          </a:p>
          <a:p>
            <a:r>
              <a:rPr lang="en-US" dirty="0" smtClean="0"/>
              <a:t>This translation was also very dependent on Luther’s translation.</a:t>
            </a:r>
            <a:endParaRPr lang="en-US"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14</a:t>
            </a:fld>
            <a:endParaRPr lang="sv-SE"/>
          </a:p>
        </p:txBody>
      </p:sp>
    </p:spTree>
    <p:extLst>
      <p:ext uri="{BB962C8B-B14F-4D97-AF65-F5344CB8AC3E}">
        <p14:creationId xmlns:p14="http://schemas.microsoft.com/office/powerpoint/2010/main" val="3705320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Hymn singing became popular and many small hymnals were published without becoming used nation wide. The first hymnal used in most of Sweden was </a:t>
            </a:r>
            <a:r>
              <a:rPr lang="en-US" b="1" dirty="0" smtClean="0"/>
              <a:t>the “Uppsala hymnal” from 1645. </a:t>
            </a:r>
            <a:r>
              <a:rPr lang="en-US" dirty="0" smtClean="0"/>
              <a:t>The Uppsala hymnal was widely accepted in Sweden but printers kept changing and adding hymns so it didn’t help stop the confusion.</a:t>
            </a:r>
          </a:p>
          <a:p>
            <a:endParaRPr lang="sv-SE"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15</a:t>
            </a:fld>
            <a:endParaRPr lang="sv-SE"/>
          </a:p>
        </p:txBody>
      </p:sp>
    </p:spTree>
    <p:extLst>
      <p:ext uri="{BB962C8B-B14F-4D97-AF65-F5344CB8AC3E}">
        <p14:creationId xmlns:p14="http://schemas.microsoft.com/office/powerpoint/2010/main" val="2695594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At this time there was a lot of German influence in Sweden and especially so in </a:t>
            </a:r>
            <a:r>
              <a:rPr lang="en-US" dirty="0" err="1" smtClean="0"/>
              <a:t>Norrköping</a:t>
            </a:r>
            <a:r>
              <a:rPr lang="en-US" dirty="0" smtClean="0"/>
              <a:t>. German know-how was needed for the industries in this little city with its 5000 inhabitants. And the German, comparatively wealthy, immigrants needed a church. The Swedish queen, </a:t>
            </a:r>
            <a:r>
              <a:rPr lang="en-US" dirty="0" err="1" smtClean="0"/>
              <a:t>Hedvig</a:t>
            </a:r>
            <a:r>
              <a:rPr lang="en-US" dirty="0" smtClean="0"/>
              <a:t> </a:t>
            </a:r>
            <a:r>
              <a:rPr lang="en-US" dirty="0" err="1" smtClean="0"/>
              <a:t>Eleonora</a:t>
            </a:r>
            <a:r>
              <a:rPr lang="en-US" dirty="0" smtClean="0"/>
              <a:t>, was of German descent and she took active part in providing a church building for her countrymen. </a:t>
            </a:r>
            <a:r>
              <a:rPr lang="en-US" dirty="0" err="1" smtClean="0"/>
              <a:t>Hedvig’s</a:t>
            </a:r>
            <a:r>
              <a:rPr lang="en-US" dirty="0" smtClean="0"/>
              <a:t> church was dedicated in 1673. It is right by the “German square” next to the City hall in </a:t>
            </a:r>
            <a:r>
              <a:rPr lang="en-US" dirty="0" err="1" smtClean="0"/>
              <a:t>Norrköping</a:t>
            </a:r>
            <a:r>
              <a:rPr lang="en-US" dirty="0" smtClean="0"/>
              <a:t>. </a:t>
            </a:r>
          </a:p>
          <a:p>
            <a:endParaRPr lang="en-US" dirty="0" smtClean="0"/>
          </a:p>
          <a:p>
            <a:r>
              <a:rPr lang="en-US" dirty="0" smtClean="0"/>
              <a:t>And there is a hymnal connection as you will see later.</a:t>
            </a:r>
            <a:endParaRPr lang="sv-SE"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16</a:t>
            </a:fld>
            <a:endParaRPr lang="sv-SE"/>
          </a:p>
        </p:txBody>
      </p:sp>
    </p:spTree>
    <p:extLst>
      <p:ext uri="{BB962C8B-B14F-4D97-AF65-F5344CB8AC3E}">
        <p14:creationId xmlns:p14="http://schemas.microsoft.com/office/powerpoint/2010/main" val="4263878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We are going to visit </a:t>
            </a:r>
            <a:r>
              <a:rPr lang="en-US" dirty="0" err="1" smtClean="0"/>
              <a:t>Hedvig’s</a:t>
            </a:r>
            <a:r>
              <a:rPr lang="en-US" dirty="0" smtClean="0"/>
              <a:t> church to the left of The city hall at German</a:t>
            </a:r>
            <a:r>
              <a:rPr lang="en-US" baseline="0" dirty="0" smtClean="0"/>
              <a:t> square,</a:t>
            </a:r>
            <a:r>
              <a:rPr lang="en-US" dirty="0" smtClean="0"/>
              <a:t> along the main street ”</a:t>
            </a:r>
            <a:r>
              <a:rPr lang="en-US" dirty="0" err="1" smtClean="0"/>
              <a:t>Drottninggatan</a:t>
            </a:r>
            <a:r>
              <a:rPr lang="en-US" dirty="0" smtClean="0"/>
              <a:t>”, ”Queen’s street. </a:t>
            </a:r>
            <a:r>
              <a:rPr lang="en-US" baseline="0" dirty="0" smtClean="0"/>
              <a:t>Maybe the hills in </a:t>
            </a:r>
            <a:r>
              <a:rPr lang="en-US" baseline="0" dirty="0" err="1" smtClean="0"/>
              <a:t>Norrköping</a:t>
            </a:r>
            <a:r>
              <a:rPr lang="en-US" baseline="0" dirty="0" smtClean="0"/>
              <a:t> are not as steep as those in San Francisco, but we do have street cars for public transportation. </a:t>
            </a:r>
            <a:endParaRPr lang="en-US"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17</a:t>
            </a:fld>
            <a:endParaRPr lang="sv-SE"/>
          </a:p>
        </p:txBody>
      </p:sp>
    </p:spTree>
    <p:extLst>
      <p:ext uri="{BB962C8B-B14F-4D97-AF65-F5344CB8AC3E}">
        <p14:creationId xmlns:p14="http://schemas.microsoft.com/office/powerpoint/2010/main" val="2712231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This is </a:t>
            </a:r>
            <a:r>
              <a:rPr lang="en-US" dirty="0" err="1" smtClean="0"/>
              <a:t>Hedvig’s</a:t>
            </a:r>
            <a:r>
              <a:rPr lang="en-US" dirty="0" smtClean="0"/>
              <a:t> church or the German church next to the City hall.</a:t>
            </a:r>
            <a:r>
              <a:rPr lang="en-US" baseline="0" dirty="0" smtClean="0"/>
              <a:t> It was severely damaged once by fire and once when Russia  invaded this part of Sweden. </a:t>
            </a:r>
          </a:p>
          <a:p>
            <a:endParaRPr lang="en-US" dirty="0" smtClean="0"/>
          </a:p>
          <a:p>
            <a:r>
              <a:rPr lang="en-US" dirty="0" smtClean="0"/>
              <a:t>The outside has been restored to what it looked like originally so what you see is what they saw in 1673 as well (almost, anyway). </a:t>
            </a:r>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18</a:t>
            </a:fld>
            <a:endParaRPr lang="sv-SE"/>
          </a:p>
        </p:txBody>
      </p:sp>
    </p:spTree>
    <p:extLst>
      <p:ext uri="{BB962C8B-B14F-4D97-AF65-F5344CB8AC3E}">
        <p14:creationId xmlns:p14="http://schemas.microsoft.com/office/powerpoint/2010/main" val="3496088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The church was renovated extensively last year. Walls and ceiling were cleaned and the paintings were repaired. </a:t>
            </a:r>
            <a:endParaRPr lang="en-US"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19</a:t>
            </a:fld>
            <a:endParaRPr lang="sv-SE"/>
          </a:p>
        </p:txBody>
      </p:sp>
    </p:spTree>
    <p:extLst>
      <p:ext uri="{BB962C8B-B14F-4D97-AF65-F5344CB8AC3E}">
        <p14:creationId xmlns:p14="http://schemas.microsoft.com/office/powerpoint/2010/main" val="247244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Every Sunday we have to rearrange the room. A large altar tapestry covers the whiteboard above the altar and Christian paintings decorate on the walls. </a:t>
            </a:r>
          </a:p>
          <a:p>
            <a:endParaRPr lang="en-US" dirty="0" smtClean="0"/>
          </a:p>
          <a:p>
            <a:r>
              <a:rPr lang="en-US" dirty="0" smtClean="0"/>
              <a:t>This Easter Sunday one of our </a:t>
            </a:r>
            <a:r>
              <a:rPr lang="en-US" dirty="0" err="1" smtClean="0"/>
              <a:t>confirmands</a:t>
            </a:r>
            <a:r>
              <a:rPr lang="en-US" dirty="0" smtClean="0"/>
              <a:t> had prepared an open grave decoration for the altar.</a:t>
            </a:r>
            <a:endParaRPr lang="sv-SE"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2</a:t>
            </a:fld>
            <a:endParaRPr lang="sv-SE"/>
          </a:p>
        </p:txBody>
      </p:sp>
    </p:spTree>
    <p:extLst>
      <p:ext uri="{BB962C8B-B14F-4D97-AF65-F5344CB8AC3E}">
        <p14:creationId xmlns:p14="http://schemas.microsoft.com/office/powerpoint/2010/main" val="396582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The pulpit was imported</a:t>
            </a:r>
            <a:r>
              <a:rPr lang="en-US" baseline="0" dirty="0" smtClean="0"/>
              <a:t> from Germany in 1726. </a:t>
            </a:r>
          </a:p>
          <a:p>
            <a:endParaRPr lang="en-US" dirty="0" smtClean="0"/>
          </a:p>
          <a:p>
            <a:r>
              <a:rPr lang="en-US" baseline="0" dirty="0" smtClean="0"/>
              <a:t>The painting above the altar illustrates when Jesus comes to his disciples, including Thomas, after his resurrection, also from the 18</a:t>
            </a:r>
            <a:r>
              <a:rPr lang="en-US" baseline="30000" dirty="0" smtClean="0"/>
              <a:t>th</a:t>
            </a:r>
            <a:r>
              <a:rPr lang="en-US" baseline="0" dirty="0" smtClean="0"/>
              <a:t> century.</a:t>
            </a:r>
            <a:endParaRPr lang="en-US"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20</a:t>
            </a:fld>
            <a:endParaRPr lang="sv-SE"/>
          </a:p>
        </p:txBody>
      </p:sp>
    </p:spTree>
    <p:extLst>
      <p:ext uri="{BB962C8B-B14F-4D97-AF65-F5344CB8AC3E}">
        <p14:creationId xmlns:p14="http://schemas.microsoft.com/office/powerpoint/2010/main" val="2317636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smtClean="0"/>
              <a:t>The </a:t>
            </a:r>
            <a:r>
              <a:rPr lang="sv-SE" dirty="0" err="1" smtClean="0"/>
              <a:t>ceil</a:t>
            </a:r>
            <a:r>
              <a:rPr lang="en-US" dirty="0" err="1" smtClean="0"/>
              <a:t>ing</a:t>
            </a:r>
            <a:r>
              <a:rPr lang="en-US" dirty="0" smtClean="0"/>
              <a:t> has five Bible passages on each side, five</a:t>
            </a:r>
            <a:r>
              <a:rPr lang="en-US" baseline="0" dirty="0" smtClean="0"/>
              <a:t> of Jesus ”I am”-words and five about the word, the sacraments, prayer and about longing to be in the Lord’s house.</a:t>
            </a:r>
            <a:endParaRPr lang="en-US"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21</a:t>
            </a:fld>
            <a:endParaRPr lang="sv-SE"/>
          </a:p>
        </p:txBody>
      </p:sp>
    </p:spTree>
    <p:extLst>
      <p:ext uri="{BB962C8B-B14F-4D97-AF65-F5344CB8AC3E}">
        <p14:creationId xmlns:p14="http://schemas.microsoft.com/office/powerpoint/2010/main" val="3228572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Besides regular services and masses this church is often used for concerts because of its great acoustics. I have listened to both Handel’s “The Messiah” and Bach’s “Passion according to Matthew” here, and numerous organ concerts. St. John, the evangelist is depicted in the stained glass window. </a:t>
            </a:r>
          </a:p>
          <a:p>
            <a:endParaRPr lang="en-US" dirty="0" smtClean="0"/>
          </a:p>
          <a:p>
            <a:r>
              <a:rPr lang="en-US" dirty="0" smtClean="0"/>
              <a:t>This is also the church where the stones are speaking. In the ceiling there are paintings of many of the most important Jesus words, so whatever goes on here, you can always read that Jesus is the way, the truth, and the life and that he is the Good Shepherd who gives rest to those who carry heavy burdens.</a:t>
            </a:r>
          </a:p>
          <a:p>
            <a:endParaRPr lang="en-US" dirty="0" smtClean="0"/>
          </a:p>
          <a:p>
            <a:r>
              <a:rPr lang="en-US" dirty="0" smtClean="0"/>
              <a:t>Protected buildings like these old churches are preserved with tax money, so even if you are not a member of the Swedish church your tax money goes to renovation of these churches.</a:t>
            </a:r>
          </a:p>
          <a:p>
            <a:endParaRPr lang="en-US" dirty="0" smtClean="0"/>
          </a:p>
          <a:p>
            <a:r>
              <a:rPr lang="en-US" dirty="0" smtClean="0"/>
              <a:t>And there is a connection between Queen </a:t>
            </a:r>
            <a:r>
              <a:rPr lang="en-US" dirty="0" err="1" smtClean="0"/>
              <a:t>Hedvig</a:t>
            </a:r>
            <a:r>
              <a:rPr lang="en-US" dirty="0" smtClean="0"/>
              <a:t> </a:t>
            </a:r>
            <a:r>
              <a:rPr lang="en-US" dirty="0" err="1" smtClean="0"/>
              <a:t>Eleonora</a:t>
            </a:r>
            <a:r>
              <a:rPr lang="en-US" dirty="0" smtClean="0"/>
              <a:t> and the first national hymnal authorized by the king:</a:t>
            </a:r>
          </a:p>
          <a:p>
            <a:endParaRPr lang="en-US"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22</a:t>
            </a:fld>
            <a:endParaRPr lang="sv-SE"/>
          </a:p>
        </p:txBody>
      </p:sp>
    </p:spTree>
    <p:extLst>
      <p:ext uri="{BB962C8B-B14F-4D97-AF65-F5344CB8AC3E}">
        <p14:creationId xmlns:p14="http://schemas.microsoft.com/office/powerpoint/2010/main" val="14626490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In 1692 Bishop </a:t>
            </a:r>
            <a:r>
              <a:rPr lang="en-US" dirty="0" err="1" smtClean="0"/>
              <a:t>Jesper</a:t>
            </a:r>
            <a:r>
              <a:rPr lang="en-US" dirty="0" smtClean="0"/>
              <a:t> </a:t>
            </a:r>
            <a:r>
              <a:rPr lang="en-US" dirty="0" err="1" smtClean="0"/>
              <a:t>Swedberg</a:t>
            </a:r>
            <a:r>
              <a:rPr lang="en-US" dirty="0" smtClean="0"/>
              <a:t> of </a:t>
            </a:r>
            <a:r>
              <a:rPr lang="en-US" dirty="0" err="1" smtClean="0"/>
              <a:t>Skara</a:t>
            </a:r>
            <a:r>
              <a:rPr lang="en-US" dirty="0" smtClean="0"/>
              <a:t> was commissioned by the Swedish king (</a:t>
            </a:r>
            <a:r>
              <a:rPr lang="en-US" dirty="0" err="1" smtClean="0"/>
              <a:t>Hedvig</a:t>
            </a:r>
            <a:r>
              <a:rPr lang="en-US" dirty="0" smtClean="0"/>
              <a:t> </a:t>
            </a:r>
            <a:r>
              <a:rPr lang="en-US" dirty="0" err="1" smtClean="0"/>
              <a:t>Eleonora’s</a:t>
            </a:r>
            <a:r>
              <a:rPr lang="en-US" dirty="0" smtClean="0"/>
              <a:t> son) to produce a hymnal for the whole country.  Together with two other pastors he finished the work in 1694 and it contained 482 hymns. The king quickly approved and sanctioned the hymnal. It was printed. But the hymnal was accused of being pietistic and not orthodox enough and it was confiscated to be destroyed. </a:t>
            </a:r>
            <a:endParaRPr lang="sv-SE"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23</a:t>
            </a:fld>
            <a:endParaRPr lang="sv-SE"/>
          </a:p>
        </p:txBody>
      </p:sp>
    </p:spTree>
    <p:extLst>
      <p:ext uri="{BB962C8B-B14F-4D97-AF65-F5344CB8AC3E}">
        <p14:creationId xmlns:p14="http://schemas.microsoft.com/office/powerpoint/2010/main" val="20211893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70 hymns were excluded, some were changed. In 1695 the work was finished and the Swedish church now had its first hymnal which was used in the whole country. </a:t>
            </a:r>
          </a:p>
          <a:p>
            <a:endParaRPr lang="en-US" dirty="0" smtClean="0"/>
          </a:p>
          <a:p>
            <a:r>
              <a:rPr lang="en-US" dirty="0" smtClean="0"/>
              <a:t>Sweden was a great power in northern Europe at this time, because parts of Norway and all of Finland belonged to Sweden. </a:t>
            </a:r>
          </a:p>
          <a:p>
            <a:endParaRPr lang="en-US" dirty="0" smtClean="0"/>
          </a:p>
          <a:p>
            <a:r>
              <a:rPr lang="en-US" dirty="0" smtClean="0"/>
              <a:t>In 1697 the music for the hymnal was published. Queen </a:t>
            </a:r>
            <a:r>
              <a:rPr lang="en-US" dirty="0" err="1" smtClean="0"/>
              <a:t>Hedvig</a:t>
            </a:r>
            <a:r>
              <a:rPr lang="en-US" dirty="0" smtClean="0"/>
              <a:t> </a:t>
            </a:r>
            <a:r>
              <a:rPr lang="en-US" dirty="0" err="1" smtClean="0"/>
              <a:t>Eleonora</a:t>
            </a:r>
            <a:r>
              <a:rPr lang="en-US" dirty="0" smtClean="0"/>
              <a:t> is said to have done some work with the music for the hymnal.</a:t>
            </a:r>
            <a:endParaRPr lang="en-US"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24</a:t>
            </a:fld>
            <a:endParaRPr lang="sv-SE"/>
          </a:p>
        </p:txBody>
      </p:sp>
    </p:spTree>
    <p:extLst>
      <p:ext uri="{BB962C8B-B14F-4D97-AF65-F5344CB8AC3E}">
        <p14:creationId xmlns:p14="http://schemas.microsoft.com/office/powerpoint/2010/main" val="3646947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On the side: What happened to </a:t>
            </a:r>
            <a:r>
              <a:rPr lang="en-US" dirty="0" err="1" smtClean="0"/>
              <a:t>Jesper</a:t>
            </a:r>
            <a:r>
              <a:rPr lang="en-US" dirty="0" smtClean="0"/>
              <a:t> </a:t>
            </a:r>
            <a:r>
              <a:rPr lang="en-US" dirty="0" err="1" smtClean="0"/>
              <a:t>Swedberg’s</a:t>
            </a:r>
            <a:r>
              <a:rPr lang="en-US" dirty="0" smtClean="0"/>
              <a:t> hymnal? I have read that jealousy played a big part in the decision to confiscate it, maybe it wasn’t so pietistic after all.</a:t>
            </a:r>
          </a:p>
          <a:p>
            <a:r>
              <a:rPr lang="en-US" dirty="0" smtClean="0"/>
              <a:t>The handwriting to the left states that this hymnal was confiscated.</a:t>
            </a:r>
          </a:p>
          <a:p>
            <a:endParaRPr lang="en-US" dirty="0" smtClean="0"/>
          </a:p>
          <a:p>
            <a:r>
              <a:rPr lang="en-US" dirty="0" smtClean="0"/>
              <a:t>At the same time there was a call for help from the Swedish colony “New Sweden” in Delaware. The Swedes there were in great need of spiritual literature.</a:t>
            </a:r>
          </a:p>
          <a:p>
            <a:endParaRPr lang="en-US" dirty="0" smtClean="0"/>
          </a:p>
          <a:p>
            <a:r>
              <a:rPr lang="en-US" dirty="0" smtClean="0"/>
              <a:t>It was quickly decided that </a:t>
            </a:r>
            <a:r>
              <a:rPr lang="en-US" dirty="0" err="1" smtClean="0"/>
              <a:t>Swedberg’s</a:t>
            </a:r>
            <a:r>
              <a:rPr lang="en-US" dirty="0" smtClean="0"/>
              <a:t> hymnal should be shipped to America, where it could do no harm to Sweden.</a:t>
            </a:r>
          </a:p>
          <a:p>
            <a:endParaRPr lang="en-US" dirty="0" smtClean="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25</a:t>
            </a:fld>
            <a:endParaRPr lang="sv-SE"/>
          </a:p>
        </p:txBody>
      </p:sp>
    </p:spTree>
    <p:extLst>
      <p:ext uri="{BB962C8B-B14F-4D97-AF65-F5344CB8AC3E}">
        <p14:creationId xmlns:p14="http://schemas.microsoft.com/office/powerpoint/2010/main" val="32273706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The 1695 hymnal was published in 250 editions, a stunning 1 500 000 copies were printed, before Sweden produced a new hymnal 120 years later, and after that in 10 editions, the last one in 1973. It is by far the most influential devotional book in Sweden, and it has no comparison in other countries either.</a:t>
            </a:r>
          </a:p>
          <a:p>
            <a:endParaRPr lang="sv-SE" dirty="0" smtClean="0"/>
          </a:p>
          <a:p>
            <a:r>
              <a:rPr lang="en-US" dirty="0" smtClean="0"/>
              <a:t>Most people in Sweden couldn’t afford to buy a Bible. Instead they bought a hymnal. And maybe that wasn’t so bad when you consider what you could find between its covers.</a:t>
            </a:r>
          </a:p>
          <a:p>
            <a:endParaRPr lang="sv-SE"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26</a:t>
            </a:fld>
            <a:endParaRPr lang="sv-SE"/>
          </a:p>
        </p:txBody>
      </p:sp>
    </p:spTree>
    <p:extLst>
      <p:ext uri="{BB962C8B-B14F-4D97-AF65-F5344CB8AC3E}">
        <p14:creationId xmlns:p14="http://schemas.microsoft.com/office/powerpoint/2010/main" val="23663630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The 1695 hymnal set the standard for what should be included in a Swedish hymnal. </a:t>
            </a:r>
          </a:p>
          <a:p>
            <a:endParaRPr lang="en-US" dirty="0" smtClean="0"/>
          </a:p>
          <a:p>
            <a:r>
              <a:rPr lang="en-US" dirty="0" smtClean="0"/>
              <a:t>Between its covers you find this:</a:t>
            </a:r>
          </a:p>
          <a:p>
            <a:r>
              <a:rPr lang="en-US" dirty="0" smtClean="0"/>
              <a:t>1. The catechism in hymns – 21 hymns</a:t>
            </a:r>
          </a:p>
          <a:p>
            <a:r>
              <a:rPr lang="en-US" dirty="0" smtClean="0"/>
              <a:t>2. King David’s psalms in rhyme – 90 hymns</a:t>
            </a:r>
          </a:p>
          <a:p>
            <a:r>
              <a:rPr lang="en-US" dirty="0" smtClean="0"/>
              <a:t>3. 4 canticles</a:t>
            </a:r>
          </a:p>
          <a:p>
            <a:r>
              <a:rPr lang="en-US" dirty="0" smtClean="0"/>
              <a:t>4. 300 hymns for the different parts of the church year and Christian life.</a:t>
            </a:r>
          </a:p>
          <a:p>
            <a:r>
              <a:rPr lang="en-US" dirty="0" smtClean="0"/>
              <a:t>5. Complete lectionary with epistle and gospel readings</a:t>
            </a:r>
            <a:endParaRPr lang="en-US"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27</a:t>
            </a:fld>
            <a:endParaRPr lang="sv-SE"/>
          </a:p>
        </p:txBody>
      </p:sp>
    </p:spTree>
    <p:extLst>
      <p:ext uri="{BB962C8B-B14F-4D97-AF65-F5344CB8AC3E}">
        <p14:creationId xmlns:p14="http://schemas.microsoft.com/office/powerpoint/2010/main" val="35208653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6. The liturgy of word and sacrament</a:t>
            </a:r>
          </a:p>
          <a:p>
            <a:r>
              <a:rPr lang="en-US" dirty="0" smtClean="0"/>
              <a:t>7. The Small Catechism</a:t>
            </a:r>
          </a:p>
          <a:p>
            <a:r>
              <a:rPr lang="en-US" dirty="0" smtClean="0"/>
              <a:t>8. The </a:t>
            </a:r>
            <a:r>
              <a:rPr lang="en-US" dirty="0" err="1" smtClean="0"/>
              <a:t>Bugenhagen</a:t>
            </a:r>
            <a:r>
              <a:rPr lang="en-US" dirty="0" smtClean="0"/>
              <a:t> compilation of the passion and resurrection of Christ, and the destruction of Jerusalem</a:t>
            </a:r>
          </a:p>
          <a:p>
            <a:r>
              <a:rPr lang="en-US" dirty="0" smtClean="0"/>
              <a:t>9. A small prayer book</a:t>
            </a:r>
          </a:p>
          <a:p>
            <a:r>
              <a:rPr lang="en-US" dirty="0" smtClean="0"/>
              <a:t>10. The litany – which is a special prayer of the church used during Lent and the close of the church year.</a:t>
            </a:r>
          </a:p>
          <a:p>
            <a:endParaRPr lang="en-US" dirty="0" smtClean="0"/>
          </a:p>
          <a:p>
            <a:r>
              <a:rPr lang="en-US" dirty="0" smtClean="0"/>
              <a:t>For people in general this hymnal became THE book of religion, more used than the Bible.</a:t>
            </a:r>
          </a:p>
          <a:p>
            <a:endParaRPr lang="en-US" dirty="0" smtClean="0"/>
          </a:p>
          <a:p>
            <a:r>
              <a:rPr lang="en-US" dirty="0" smtClean="0"/>
              <a:t>Ever since then the Swedish hymnals have contained a complete lectionary, the liturgy and the litany, the small catechism, a prayer book, the passion story besides all the hymns.</a:t>
            </a:r>
          </a:p>
          <a:p>
            <a:endParaRPr lang="en-US" dirty="0" smtClean="0"/>
          </a:p>
          <a:p>
            <a:endParaRPr lang="sv-SE"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28</a:t>
            </a:fld>
            <a:endParaRPr lang="sv-SE"/>
          </a:p>
        </p:txBody>
      </p:sp>
    </p:spTree>
    <p:extLst>
      <p:ext uri="{BB962C8B-B14F-4D97-AF65-F5344CB8AC3E}">
        <p14:creationId xmlns:p14="http://schemas.microsoft.com/office/powerpoint/2010/main" val="3181290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The next hymnal came in </a:t>
            </a:r>
            <a:r>
              <a:rPr lang="en-US" b="1" dirty="0" smtClean="0"/>
              <a:t>1819</a:t>
            </a:r>
            <a:r>
              <a:rPr lang="en-US" dirty="0" smtClean="0"/>
              <a:t>, and was called </a:t>
            </a:r>
            <a:r>
              <a:rPr lang="en-US" b="1" dirty="0" smtClean="0"/>
              <a:t>“</a:t>
            </a:r>
            <a:r>
              <a:rPr lang="en-US" b="1" dirty="0" err="1" smtClean="0"/>
              <a:t>Wallin’s</a:t>
            </a:r>
            <a:r>
              <a:rPr lang="en-US" b="1" dirty="0" smtClean="0"/>
              <a:t> hymnal”</a:t>
            </a:r>
            <a:r>
              <a:rPr lang="en-US" dirty="0" smtClean="0"/>
              <a:t> after the most influential theologian/pastor/</a:t>
            </a:r>
            <a:r>
              <a:rPr lang="en-US" dirty="0" err="1" smtClean="0"/>
              <a:t>hymnwriter</a:t>
            </a:r>
            <a:r>
              <a:rPr lang="en-US" dirty="0" smtClean="0"/>
              <a:t> in the development of this hymnal. </a:t>
            </a:r>
          </a:p>
          <a:p>
            <a:endParaRPr lang="en-US" dirty="0" smtClean="0"/>
          </a:p>
          <a:p>
            <a:r>
              <a:rPr lang="en-US" dirty="0" smtClean="0"/>
              <a:t>There is a strong influence from the enlightenment and romanticism in this hymnal and morality and the good will of people are stressed. The general world view is much brighter than in the 1695 hymnal. </a:t>
            </a:r>
          </a:p>
          <a:p>
            <a:endParaRPr lang="en-US" dirty="0" smtClean="0"/>
          </a:p>
          <a:p>
            <a:r>
              <a:rPr lang="en-US" dirty="0" err="1" smtClean="0"/>
              <a:t>Wallin</a:t>
            </a:r>
            <a:r>
              <a:rPr lang="en-US" dirty="0" smtClean="0"/>
              <a:t> was a synergist and it can be seen in some of his hymns. One of the LBK pastors, </a:t>
            </a:r>
            <a:r>
              <a:rPr lang="en-US" dirty="0" err="1" smtClean="0"/>
              <a:t>Ingemar</a:t>
            </a:r>
            <a:r>
              <a:rPr lang="en-US" dirty="0" smtClean="0"/>
              <a:t> </a:t>
            </a:r>
            <a:r>
              <a:rPr lang="en-US" dirty="0" err="1" smtClean="0"/>
              <a:t>Furberg</a:t>
            </a:r>
            <a:r>
              <a:rPr lang="en-US" dirty="0" smtClean="0"/>
              <a:t>, sometimes would summarize </a:t>
            </a:r>
            <a:r>
              <a:rPr lang="en-US" dirty="0" err="1" smtClean="0"/>
              <a:t>Wallin’s</a:t>
            </a:r>
            <a:r>
              <a:rPr lang="en-US" dirty="0" smtClean="0"/>
              <a:t> theology like this: “Do good and do your best, then God will do the rest.” </a:t>
            </a:r>
          </a:p>
          <a:p>
            <a:endParaRPr lang="en-US" dirty="0" smtClean="0"/>
          </a:p>
          <a:p>
            <a:r>
              <a:rPr lang="en-US" dirty="0" err="1" smtClean="0"/>
              <a:t>Wallin</a:t>
            </a:r>
            <a:r>
              <a:rPr lang="en-US" dirty="0" smtClean="0"/>
              <a:t> had a reputation of being a very good poet. You can see in the hymns that nature and romanticism are reflected in many hymns. And still now, in Sweden we like to connect the variations in the seasons with our Christian faith and use them as imagery in our hymns. </a:t>
            </a:r>
          </a:p>
          <a:p>
            <a:endParaRPr lang="en-US" dirty="0" smtClean="0"/>
          </a:p>
          <a:p>
            <a:r>
              <a:rPr lang="en-US" dirty="0" smtClean="0"/>
              <a:t>There is an American connection here. </a:t>
            </a:r>
            <a:r>
              <a:rPr lang="en-US" dirty="0" err="1" smtClean="0"/>
              <a:t>Wallin</a:t>
            </a:r>
            <a:r>
              <a:rPr lang="en-US" dirty="0" smtClean="0"/>
              <a:t> actually once wrote an occasional poem called “Cheers for George Washington”!</a:t>
            </a:r>
          </a:p>
          <a:p>
            <a:endParaRPr lang="sv-SE"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29</a:t>
            </a:fld>
            <a:endParaRPr lang="sv-SE"/>
          </a:p>
        </p:txBody>
      </p:sp>
    </p:spTree>
    <p:extLst>
      <p:ext uri="{BB962C8B-B14F-4D97-AF65-F5344CB8AC3E}">
        <p14:creationId xmlns:p14="http://schemas.microsoft.com/office/powerpoint/2010/main" val="603099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From the windows of our church you can see the City hall (the high tower) with </a:t>
            </a:r>
            <a:r>
              <a:rPr lang="en-US" dirty="0" err="1" smtClean="0"/>
              <a:t>Norrköping’s</a:t>
            </a:r>
            <a:r>
              <a:rPr lang="en-US" dirty="0" smtClean="0"/>
              <a:t> patron saint St. Olav sitting on a chair at the top. The other tower is </a:t>
            </a:r>
            <a:r>
              <a:rPr lang="en-US" dirty="0" err="1" smtClean="0"/>
              <a:t>Hedvig’s</a:t>
            </a:r>
            <a:r>
              <a:rPr lang="en-US" dirty="0" smtClean="0"/>
              <a:t> church, also called the German church.</a:t>
            </a:r>
            <a:endParaRPr lang="en-US"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3</a:t>
            </a:fld>
            <a:endParaRPr lang="sv-SE"/>
          </a:p>
        </p:txBody>
      </p:sp>
    </p:spTree>
    <p:extLst>
      <p:ext uri="{BB962C8B-B14F-4D97-AF65-F5344CB8AC3E}">
        <p14:creationId xmlns:p14="http://schemas.microsoft.com/office/powerpoint/2010/main" val="10579472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At the end of the 19</a:t>
            </a:r>
            <a:r>
              <a:rPr lang="en-US" baseline="30000" dirty="0" smtClean="0"/>
              <a:t>th</a:t>
            </a:r>
            <a:r>
              <a:rPr lang="en-US" dirty="0" smtClean="0"/>
              <a:t> century the 1819  hymnal was criticized for not clearly enough presenting the Lutheran theology of salvation by grace alone. There was also a need for hymns covering other subjects, for example mission work. A replacement was needed.</a:t>
            </a:r>
          </a:p>
          <a:p>
            <a:endParaRPr lang="en-US" dirty="0" smtClean="0"/>
          </a:p>
          <a:p>
            <a:r>
              <a:rPr lang="en-US" dirty="0" smtClean="0"/>
              <a:t>In 1921 a supplement was printed: “New hymns”.</a:t>
            </a:r>
          </a:p>
          <a:p>
            <a:endParaRPr lang="en-US" dirty="0" smtClean="0"/>
          </a:p>
          <a:p>
            <a:r>
              <a:rPr lang="en-US" dirty="0" smtClean="0"/>
              <a:t>In 1937 it was replaced completely. Influential in producing the 1937 hymnal was bishop J. A. </a:t>
            </a:r>
            <a:r>
              <a:rPr lang="en-US" dirty="0" err="1" smtClean="0"/>
              <a:t>Eklund</a:t>
            </a:r>
            <a:r>
              <a:rPr lang="en-US" dirty="0" smtClean="0"/>
              <a:t>. A young pastor, Anders </a:t>
            </a:r>
            <a:r>
              <a:rPr lang="en-US" dirty="0" err="1" smtClean="0"/>
              <a:t>Frostensson</a:t>
            </a:r>
            <a:r>
              <a:rPr lang="en-US" dirty="0" smtClean="0"/>
              <a:t>, had a few hymns in this hymnal.</a:t>
            </a:r>
          </a:p>
          <a:p>
            <a:endParaRPr lang="sv-SE"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30</a:t>
            </a:fld>
            <a:endParaRPr lang="sv-SE"/>
          </a:p>
        </p:txBody>
      </p:sp>
    </p:spTree>
    <p:extLst>
      <p:ext uri="{BB962C8B-B14F-4D97-AF65-F5344CB8AC3E}">
        <p14:creationId xmlns:p14="http://schemas.microsoft.com/office/powerpoint/2010/main" val="35938966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The last </a:t>
            </a:r>
            <a:r>
              <a:rPr lang="en-US" b="1" dirty="0" smtClean="0"/>
              <a:t>Swedish hymnal was published in 1986</a:t>
            </a:r>
            <a:r>
              <a:rPr lang="en-US" dirty="0" smtClean="0"/>
              <a:t>. It has almost all the “extras” that you could find in the 1695 hymnal, but it is still very different. </a:t>
            </a:r>
          </a:p>
          <a:p>
            <a:endParaRPr lang="en-US" dirty="0" smtClean="0"/>
          </a:p>
          <a:p>
            <a:r>
              <a:rPr lang="en-US" dirty="0" smtClean="0"/>
              <a:t>The 325 first hymns are part of the “Ecumenical hymnal” a corporate work between almost all Christian denominations in Sweden and the other half is “the Swedish church” part. </a:t>
            </a:r>
          </a:p>
          <a:p>
            <a:endParaRPr lang="en-US" dirty="0" smtClean="0"/>
          </a:p>
          <a:p>
            <a:r>
              <a:rPr lang="en-US" dirty="0" smtClean="0"/>
              <a:t>Anders </a:t>
            </a:r>
            <a:r>
              <a:rPr lang="en-US" dirty="0" err="1" smtClean="0"/>
              <a:t>Frostensson</a:t>
            </a:r>
            <a:r>
              <a:rPr lang="en-US" dirty="0" smtClean="0"/>
              <a:t> was the most influential hymn writer for this hymnal. </a:t>
            </a:r>
          </a:p>
          <a:p>
            <a:endParaRPr lang="sv-SE"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31</a:t>
            </a:fld>
            <a:endParaRPr lang="sv-SE"/>
          </a:p>
        </p:txBody>
      </p:sp>
    </p:spTree>
    <p:extLst>
      <p:ext uri="{BB962C8B-B14F-4D97-AF65-F5344CB8AC3E}">
        <p14:creationId xmlns:p14="http://schemas.microsoft.com/office/powerpoint/2010/main" val="41960071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1. My first blue hymnal:</a:t>
            </a:r>
          </a:p>
          <a:p>
            <a:r>
              <a:rPr lang="en-US" dirty="0" smtClean="0"/>
              <a:t>Church and school have been closely connected in Sweden since the reformation and into the 20</a:t>
            </a:r>
            <a:r>
              <a:rPr lang="en-US" baseline="30000" dirty="0" smtClean="0"/>
              <a:t>th</a:t>
            </a:r>
            <a:r>
              <a:rPr lang="en-US" dirty="0" smtClean="0"/>
              <a:t> century. My first blue hymnal was given to me when I began first grade in 1961. It was a special school hymnal but the only difference from the hymnal in the State Church was the purple slightly thicker inserted paper right after the hymns, which contained a list of hymns suited for learning in the schools. </a:t>
            </a:r>
          </a:p>
          <a:p>
            <a:endParaRPr lang="en-US" dirty="0" smtClean="0"/>
          </a:p>
          <a:p>
            <a:r>
              <a:rPr lang="en-US" dirty="0" smtClean="0"/>
              <a:t>I didn’t have any special relationship to this hymnal. It was “approved and sanctioned by the king” in 1937. The language seemed old to me then in 1961 and the music was boring. I was already used to the more lively melodies of the “reader”-songs in Bible Faithful Friends’ songbook, a large collection of spiritual songs from the revival times in Sweden at the end of the 19</a:t>
            </a:r>
            <a:r>
              <a:rPr lang="en-US" baseline="30000" dirty="0" smtClean="0"/>
              <a:t>th</a:t>
            </a:r>
            <a:r>
              <a:rPr lang="en-US" dirty="0" smtClean="0"/>
              <a:t> century. The melodies were much more interesting to sing and people sang from their hearts. </a:t>
            </a:r>
          </a:p>
          <a:p>
            <a:endParaRPr lang="sv-SE"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32</a:t>
            </a:fld>
            <a:endParaRPr lang="sv-SE"/>
          </a:p>
        </p:txBody>
      </p:sp>
    </p:spTree>
    <p:extLst>
      <p:ext uri="{BB962C8B-B14F-4D97-AF65-F5344CB8AC3E}">
        <p14:creationId xmlns:p14="http://schemas.microsoft.com/office/powerpoint/2010/main" val="28139398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2. My second blue hymnal:</a:t>
            </a:r>
          </a:p>
          <a:p>
            <a:endParaRPr lang="en-US" dirty="0" smtClean="0"/>
          </a:p>
          <a:p>
            <a:r>
              <a:rPr lang="en-US" dirty="0" smtClean="0"/>
              <a:t>Dr. Martin Luther College auditorium, September 1973. A newly purchased “Lutheran Hymnal” from the DMLC bookstore. I now sang many of those “boring” melodies from my first blue hymnal in a completely new setting, but they were a bit different. Not just quarter notes, there were some half notes and eighth notes as well. </a:t>
            </a:r>
          </a:p>
          <a:p>
            <a:endParaRPr lang="en-US" dirty="0" smtClean="0"/>
          </a:p>
          <a:p>
            <a:r>
              <a:rPr lang="en-US" dirty="0" smtClean="0"/>
              <a:t>Young people, singing from their hearts in four part harmony rich texts from our Lutheran heritage. Everyone participated in the songs of the liturgy at St. John’s down the hill. I began to like it all. </a:t>
            </a:r>
            <a:endParaRPr lang="en-US"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33</a:t>
            </a:fld>
            <a:endParaRPr lang="sv-SE"/>
          </a:p>
        </p:txBody>
      </p:sp>
    </p:spTree>
    <p:extLst>
      <p:ext uri="{BB962C8B-B14F-4D97-AF65-F5344CB8AC3E}">
        <p14:creationId xmlns:p14="http://schemas.microsoft.com/office/powerpoint/2010/main" val="4765306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My third blue hymnal is my newest one but also the oldest one. It takes us back to that golden age of Lutheran Hymnody in Sweden and the first Swedish hymnal. It’s been in my house for a few months. It’s the hymnal from 1695, published with music in 1697. </a:t>
            </a:r>
          </a:p>
          <a:p>
            <a:endParaRPr lang="en-US" dirty="0" smtClean="0"/>
          </a:p>
          <a:p>
            <a:r>
              <a:rPr lang="en-US" dirty="0" smtClean="0"/>
              <a:t>Paging through it I found the one and only hymn we had to learn in confirmation class, “Jesus is my friend, the best one”, AND not with the music from my first blue hymnal, with boring music, but with the NEW fresh melody I learned much later! So the new melody was actually the old melody.</a:t>
            </a:r>
          </a:p>
          <a:p>
            <a:endParaRPr lang="sv-SE"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34</a:t>
            </a:fld>
            <a:endParaRPr lang="sv-SE"/>
          </a:p>
        </p:txBody>
      </p:sp>
    </p:spTree>
    <p:extLst>
      <p:ext uri="{BB962C8B-B14F-4D97-AF65-F5344CB8AC3E}">
        <p14:creationId xmlns:p14="http://schemas.microsoft.com/office/powerpoint/2010/main" val="9738377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10000"/>
          </a:bodyPr>
          <a:lstStyle/>
          <a:p>
            <a:r>
              <a:rPr lang="en-US" b="1" dirty="0" smtClean="0"/>
              <a:t>The situation in 1974 when the Lutheran Confessional Church (LBK) was formed.</a:t>
            </a:r>
            <a:endParaRPr lang="en-US" dirty="0" smtClean="0"/>
          </a:p>
          <a:p>
            <a:r>
              <a:rPr lang="en-US" b="1" dirty="0" smtClean="0"/>
              <a:t>My first red hymnal</a:t>
            </a:r>
            <a:endParaRPr lang="en-US" dirty="0" smtClean="0"/>
          </a:p>
          <a:p>
            <a:r>
              <a:rPr lang="en-US" dirty="0" smtClean="0"/>
              <a:t>The 1937 Swedish hymnal seemed old-fashioned. At the same time one of our pastors, Per </a:t>
            </a:r>
            <a:r>
              <a:rPr lang="en-US" dirty="0" err="1" smtClean="0"/>
              <a:t>Jonsson</a:t>
            </a:r>
            <a:r>
              <a:rPr lang="en-US" dirty="0" smtClean="0"/>
              <a:t>, wanted to distance LBK from the pietistic type of spirituals songs that were so popular among many of us. He and his wife </a:t>
            </a:r>
            <a:r>
              <a:rPr lang="en-US" dirty="0" err="1" smtClean="0"/>
              <a:t>Kjerstin</a:t>
            </a:r>
            <a:r>
              <a:rPr lang="en-US" dirty="0" smtClean="0"/>
              <a:t> produced a supplement to the 1937 Swedish hymnal , which they called “Praise the Lamb”. It contained 117 hymns, many of them taken from the 1695 hymnal with slightly modernized language. But still, one other LBK pastor said about this hymnal, that even though he was happy for this alternative, he could “cry blood” when he read the very old language in some of the hymns. </a:t>
            </a:r>
          </a:p>
          <a:p>
            <a:endParaRPr lang="en-US" dirty="0" smtClean="0"/>
          </a:p>
          <a:p>
            <a:r>
              <a:rPr lang="en-US" dirty="0" smtClean="0"/>
              <a:t>A couple of years later, Per and </a:t>
            </a:r>
            <a:r>
              <a:rPr lang="en-US" dirty="0" err="1" smtClean="0"/>
              <a:t>Kjerstin</a:t>
            </a:r>
            <a:r>
              <a:rPr lang="en-US" dirty="0" smtClean="0"/>
              <a:t> published their next “supplement” “Praise to you, oh Christ”, with another 128 hymns. The language was better in this supplement. They were bound into one book called </a:t>
            </a:r>
            <a:r>
              <a:rPr lang="en-US" dirty="0" err="1" smtClean="0"/>
              <a:t>Luthersk</a:t>
            </a:r>
            <a:r>
              <a:rPr lang="en-US" dirty="0" smtClean="0"/>
              <a:t> </a:t>
            </a:r>
            <a:r>
              <a:rPr lang="en-US" dirty="0" err="1" smtClean="0"/>
              <a:t>psalmbok</a:t>
            </a:r>
            <a:r>
              <a:rPr lang="en-US" dirty="0" smtClean="0"/>
              <a:t> (The Lutheran Hymnal). In 1984 and 1989 two supplements to </a:t>
            </a:r>
            <a:r>
              <a:rPr lang="en-US" dirty="0" err="1" smtClean="0"/>
              <a:t>Luthersk</a:t>
            </a:r>
            <a:r>
              <a:rPr lang="en-US" dirty="0" smtClean="0"/>
              <a:t> </a:t>
            </a:r>
            <a:r>
              <a:rPr lang="en-US" dirty="0" err="1" smtClean="0"/>
              <a:t>Psalmbok</a:t>
            </a:r>
            <a:r>
              <a:rPr lang="en-US" dirty="0" smtClean="0"/>
              <a:t> were published and in 1991 all original four parts were published in one hymnal. The four parts had not been reorganized so you find for example Christmas hymns in four different places. Also the numbering remains the same: 1-148 and 701-974 for the hymns that originally were supposed to be supplements to the Swedish hymnal from 1937.</a:t>
            </a:r>
          </a:p>
          <a:p>
            <a:endParaRPr lang="en-US" dirty="0" smtClean="0"/>
          </a:p>
          <a:p>
            <a:r>
              <a:rPr lang="en-US" dirty="0" smtClean="0"/>
              <a:t>No one else in LBK had any influence on this hymnal. It was the work of two people exclusively. The copyright belongs to their daughter and she never permits printing of any of the copyrighted hymns, not even if you pay for them. I think the only churches that use this hymnal regularly is LBK and ELBK, 300 people. </a:t>
            </a:r>
          </a:p>
          <a:p>
            <a:r>
              <a:rPr lang="en-US" dirty="0" smtClean="0"/>
              <a:t>About 100 of the hymns are in regular use in our church. There are some you just don’t want to lose and some you don’t ever want to sing and some that don’t fit the music that is suggested for them.</a:t>
            </a:r>
          </a:p>
          <a:p>
            <a:endParaRPr lang="sv-SE"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35</a:t>
            </a:fld>
            <a:endParaRPr lang="sv-SE"/>
          </a:p>
        </p:txBody>
      </p:sp>
    </p:spTree>
    <p:extLst>
      <p:ext uri="{BB962C8B-B14F-4D97-AF65-F5344CB8AC3E}">
        <p14:creationId xmlns:p14="http://schemas.microsoft.com/office/powerpoint/2010/main" val="22827826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b="1" dirty="0" smtClean="0"/>
              <a:t>My second red hymnal</a:t>
            </a:r>
            <a:endParaRPr lang="en-US" dirty="0" smtClean="0"/>
          </a:p>
          <a:p>
            <a:r>
              <a:rPr lang="en-US" dirty="0" smtClean="0"/>
              <a:t>My second red hymnal has 623 hymns and 61 psalms. Christian worship. I have paged through it many times and played the melodies of the ones that seem the most interesting. On the inside of its covers I have written down the numbers of the hymns I would like to have in Swedish.</a:t>
            </a:r>
          </a:p>
          <a:p>
            <a:endParaRPr lang="en-US" dirty="0" smtClean="0"/>
          </a:p>
          <a:p>
            <a:r>
              <a:rPr lang="en-US" dirty="0" smtClean="0"/>
              <a:t>Because of the shortage of pastors in LBK, families sometimes have to have reading services at home. Right after I got Christian worship I put together a “Devotion booklet” with a simple liturgy for reading services and I included some of the psalms from CW so that families could read them responsively.</a:t>
            </a:r>
          </a:p>
          <a:p>
            <a:endParaRPr lang="en-US" dirty="0" smtClean="0"/>
          </a:p>
          <a:p>
            <a:r>
              <a:rPr lang="en-US" dirty="0" smtClean="0"/>
              <a:t>This hymnal also triggered my interest in singing the psalms again. I asked the musician in our church in </a:t>
            </a:r>
            <a:r>
              <a:rPr lang="en-US" dirty="0" err="1" smtClean="0"/>
              <a:t>Piteå</a:t>
            </a:r>
            <a:r>
              <a:rPr lang="en-US" dirty="0" smtClean="0"/>
              <a:t> about it and he said that he didn’t think that was possible. It would be too hard. I then prepared psalm 98 with Swedish text and showed it to him. “Well, that doesn’t look too hard,” he said. And so it started. I introduced psalm singing at a youth camp. This was probably in 1997 or 1998.</a:t>
            </a:r>
          </a:p>
          <a:p>
            <a:r>
              <a:rPr lang="en-US" dirty="0" smtClean="0"/>
              <a:t>Since then we have adapted about 40 psalms to Swedish. Some of our congregations use them every Sunday and others now and then.</a:t>
            </a:r>
          </a:p>
          <a:p>
            <a:endParaRPr lang="sv-SE"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36</a:t>
            </a:fld>
            <a:endParaRPr lang="sv-SE"/>
          </a:p>
        </p:txBody>
      </p:sp>
    </p:spTree>
    <p:extLst>
      <p:ext uri="{BB962C8B-B14F-4D97-AF65-F5344CB8AC3E}">
        <p14:creationId xmlns:p14="http://schemas.microsoft.com/office/powerpoint/2010/main" val="36310056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b="1" dirty="0" smtClean="0"/>
              <a:t>My third red hymnal</a:t>
            </a:r>
            <a:endParaRPr lang="en-US" dirty="0" smtClean="0"/>
          </a:p>
          <a:p>
            <a:r>
              <a:rPr lang="en-US" dirty="0" smtClean="0"/>
              <a:t>For some reason, which I don’t remember I bought a copy of the newest Swedish hymnal from 1986. Maybe it was because there were people in our church who didn’t want us to adopt the red “Lutheran hymnal” as the official LBK hymnal before evaluating the Swedish hymnal. Studying it I realized that 92 of the hymns were the same as in the Lutheran hymnal. I compared the texts. Some of them were better in the Swedish hymnal and some in the Lutheran hymnal. Then I found all these good hymns, which were not in the Lutheran hymnal. </a:t>
            </a:r>
          </a:p>
          <a:p>
            <a:endParaRPr lang="en-US" dirty="0" smtClean="0"/>
          </a:p>
          <a:p>
            <a:r>
              <a:rPr lang="en-US" dirty="0" smtClean="0"/>
              <a:t>We were three people, myself, Seth and </a:t>
            </a:r>
            <a:r>
              <a:rPr lang="en-US" dirty="0" err="1" smtClean="0"/>
              <a:t>Birgitta</a:t>
            </a:r>
            <a:r>
              <a:rPr lang="en-US" dirty="0" smtClean="0"/>
              <a:t> </a:t>
            </a:r>
            <a:r>
              <a:rPr lang="en-US" dirty="0" err="1" smtClean="0"/>
              <a:t>Erlandsson</a:t>
            </a:r>
            <a:r>
              <a:rPr lang="en-US" dirty="0" smtClean="0"/>
              <a:t>, who read through the whole Swedish hymnal and marked all the hymns we could use in the LBK. Altogether about 450! An LBK hymn list was prepared which listed only those hymns we can use and congregations, that purchased this hymnal, could insert this list in them. Now three congregations use this hymnal as their main hymnal and three use the Lutheran Hymnal. </a:t>
            </a:r>
          </a:p>
          <a:p>
            <a:endParaRPr lang="sv-SE"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37</a:t>
            </a:fld>
            <a:endParaRPr lang="sv-SE"/>
          </a:p>
        </p:txBody>
      </p:sp>
    </p:spTree>
    <p:extLst>
      <p:ext uri="{BB962C8B-B14F-4D97-AF65-F5344CB8AC3E}">
        <p14:creationId xmlns:p14="http://schemas.microsoft.com/office/powerpoint/2010/main" val="3357982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b="1" dirty="0" smtClean="0"/>
              <a:t>Hymnal choices in LBK</a:t>
            </a:r>
            <a:endParaRPr lang="en-US" dirty="0" smtClean="0"/>
          </a:p>
          <a:p>
            <a:r>
              <a:rPr lang="en-US" dirty="0" smtClean="0"/>
              <a:t>There has never been a consensus on which hymnals to use in the LBK. Two congregations have used the Swedish hymnal 1937 as their main hymnal and the Lutheran hymnal as a supplement. Other congregations have used the Lutheran hymnal as their main and only hymnal and one has used Bible Faithful Friends’ hymnal as supplement. Now three congregations use the Swedish hymnal 1986 as their main hymnal with additional hymns in the liturgy booklets. </a:t>
            </a:r>
            <a:endParaRPr lang="en-US"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38</a:t>
            </a:fld>
            <a:endParaRPr lang="sv-SE"/>
          </a:p>
        </p:txBody>
      </p:sp>
    </p:spTree>
    <p:extLst>
      <p:ext uri="{BB962C8B-B14F-4D97-AF65-F5344CB8AC3E}">
        <p14:creationId xmlns:p14="http://schemas.microsoft.com/office/powerpoint/2010/main" val="28706922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b="1" dirty="0" err="1" smtClean="0"/>
              <a:t>What</a:t>
            </a:r>
            <a:r>
              <a:rPr lang="sv-SE" b="1" dirty="0" smtClean="0"/>
              <a:t> d</a:t>
            </a:r>
            <a:r>
              <a:rPr lang="en-US" b="1" dirty="0" err="1" smtClean="0"/>
              <a:t>o</a:t>
            </a:r>
            <a:r>
              <a:rPr lang="en-US" b="1" dirty="0" smtClean="0"/>
              <a:t> our people know and think about hymns and liturgy?</a:t>
            </a:r>
            <a:endParaRPr lang="en-US" dirty="0" smtClean="0"/>
          </a:p>
          <a:p>
            <a:r>
              <a:rPr lang="en-US" dirty="0" smtClean="0"/>
              <a:t>So, what do the people in our church think about the liturgies and hymns we use in our church. What do they know about the liturgy? What hymns do they like, and what hymns do they miss? How much training do our pastors have in liturgy? I did a little survey among our people to find out:</a:t>
            </a:r>
          </a:p>
          <a:p>
            <a:endParaRPr lang="en-US" dirty="0" smtClean="0"/>
          </a:p>
          <a:p>
            <a:r>
              <a:rPr lang="en-US" b="1" dirty="0" smtClean="0"/>
              <a:t>The hymns: </a:t>
            </a:r>
            <a:r>
              <a:rPr lang="en-US" dirty="0" smtClean="0"/>
              <a:t>Generally people are happy with the types of hymns we have. There is no strong yearning for a lot of praise songs of the type evangelicals have in their services. People want a mix of Lutheran hymnody, the traditional “reader” songs and modern hymns with more modern music. In some congregations it is necessary to have hymns, that can be accompanied on guitar. Guitar chords on all hymns! Older people have many more favorites than young people.</a:t>
            </a:r>
          </a:p>
          <a:p>
            <a:endParaRPr lang="en-US" dirty="0" smtClean="0"/>
          </a:p>
          <a:p>
            <a:r>
              <a:rPr lang="en-US" dirty="0" smtClean="0"/>
              <a:t>At a youth camp a few years ago the leaders introduced many new modern hymns and praise songs but in the survey afterwards the youth wanted more of the traditional Lutheran hymns.</a:t>
            </a:r>
          </a:p>
          <a:p>
            <a:endParaRPr lang="sv-SE"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39</a:t>
            </a:fld>
            <a:endParaRPr lang="sv-SE"/>
          </a:p>
        </p:txBody>
      </p:sp>
    </p:spTree>
    <p:extLst>
      <p:ext uri="{BB962C8B-B14F-4D97-AF65-F5344CB8AC3E}">
        <p14:creationId xmlns:p14="http://schemas.microsoft.com/office/powerpoint/2010/main" val="916777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smtClean="0"/>
              <a:t>An </a:t>
            </a:r>
            <a:r>
              <a:rPr lang="sv-SE" dirty="0" err="1" smtClean="0"/>
              <a:t>artificial</a:t>
            </a:r>
            <a:r>
              <a:rPr lang="sv-SE" dirty="0" smtClean="0"/>
              <a:t> </a:t>
            </a:r>
            <a:r>
              <a:rPr lang="sv-SE" dirty="0" err="1" smtClean="0"/>
              <a:t>brook</a:t>
            </a:r>
            <a:r>
              <a:rPr lang="sv-SE" dirty="0" smtClean="0"/>
              <a:t> </a:t>
            </a:r>
            <a:r>
              <a:rPr lang="sv-SE" dirty="0" err="1" smtClean="0"/>
              <a:t>runs</a:t>
            </a:r>
            <a:r>
              <a:rPr lang="sv-SE" baseline="0" dirty="0" smtClean="0"/>
              <a:t> </a:t>
            </a:r>
            <a:r>
              <a:rPr lang="sv-SE" baseline="0" dirty="0" err="1" smtClean="0"/>
              <a:t>through</a:t>
            </a:r>
            <a:r>
              <a:rPr lang="sv-SE" baseline="0" dirty="0" smtClean="0"/>
              <a:t> the</a:t>
            </a:r>
            <a:r>
              <a:rPr lang="sv-SE" dirty="0" smtClean="0"/>
              <a:t> park, Strömparken, in central Norrköping. </a:t>
            </a:r>
            <a:endParaRPr lang="sv-SE"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4</a:t>
            </a:fld>
            <a:endParaRPr lang="sv-SE"/>
          </a:p>
        </p:txBody>
      </p:sp>
    </p:spTree>
    <p:extLst>
      <p:ext uri="{BB962C8B-B14F-4D97-AF65-F5344CB8AC3E}">
        <p14:creationId xmlns:p14="http://schemas.microsoft.com/office/powerpoint/2010/main" val="21363766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b="1" dirty="0" smtClean="0"/>
              <a:t>The lit</a:t>
            </a:r>
            <a:r>
              <a:rPr lang="en-US" b="1" dirty="0" err="1" smtClean="0"/>
              <a:t>urgy</a:t>
            </a:r>
            <a:r>
              <a:rPr lang="en-US" b="1" dirty="0" smtClean="0"/>
              <a:t>: </a:t>
            </a:r>
            <a:endParaRPr lang="en-US" dirty="0" smtClean="0"/>
          </a:p>
          <a:p>
            <a:r>
              <a:rPr lang="en-US" dirty="0" smtClean="0"/>
              <a:t>Let’s start with the pastors: All of our pastors say they have little to no training in liturgy. They have learnt along the way. </a:t>
            </a:r>
          </a:p>
          <a:p>
            <a:endParaRPr lang="en-US" dirty="0" smtClean="0"/>
          </a:p>
          <a:p>
            <a:r>
              <a:rPr lang="en-US" dirty="0" smtClean="0"/>
              <a:t>The lay people: A handful of laypeople know something about the ancient origin of the liturgy. Some understand that the liturgy helps us to focus on the right things in the church service. Many think it is there for the sake of good order and so that visitors will know what is going on. Most people think our liturgies are easy to follow.</a:t>
            </a:r>
          </a:p>
          <a:p>
            <a:endParaRPr lang="sv-SE"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40</a:t>
            </a:fld>
            <a:endParaRPr lang="sv-SE"/>
          </a:p>
        </p:txBody>
      </p:sp>
    </p:spTree>
    <p:extLst>
      <p:ext uri="{BB962C8B-B14F-4D97-AF65-F5344CB8AC3E}">
        <p14:creationId xmlns:p14="http://schemas.microsoft.com/office/powerpoint/2010/main" val="31664480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10000"/>
          </a:bodyPr>
          <a:lstStyle/>
          <a:p>
            <a:r>
              <a:rPr lang="en-US" b="1" dirty="0" smtClean="0"/>
              <a:t>Where are we going from here?</a:t>
            </a:r>
          </a:p>
          <a:p>
            <a:r>
              <a:rPr lang="en-US" dirty="0" smtClean="0"/>
              <a:t>While working with people who translate Christ Light into Swedish I noticed that we have a few people in our church who are good at rhyming and I began sending them English and German hymn texts for translation. This is how it all started. We have translated several hymns from Christian Worship and the supplement. For example we received permission from </a:t>
            </a:r>
            <a:r>
              <a:rPr lang="en-US" dirty="0" err="1" smtClean="0"/>
              <a:t>Thankyou</a:t>
            </a:r>
            <a:r>
              <a:rPr lang="en-US" dirty="0" smtClean="0"/>
              <a:t> music to translate “In Christ Alone”, even though there were two Swedish translations already, but they were not very good, one of them was more like a “</a:t>
            </a:r>
            <a:r>
              <a:rPr lang="en-US" dirty="0" err="1" smtClean="0"/>
              <a:t>google</a:t>
            </a:r>
            <a:r>
              <a:rPr lang="en-US" dirty="0" smtClean="0"/>
              <a:t> translate”-version than anything else. Work with the psalms is also still continuing.</a:t>
            </a:r>
          </a:p>
          <a:p>
            <a:endParaRPr lang="en-US" dirty="0" smtClean="0"/>
          </a:p>
          <a:p>
            <a:r>
              <a:rPr lang="en-US" dirty="0" smtClean="0"/>
              <a:t>This is how we work: One person is the main translator of the hymn. She makes a draft, which is sent to the others and we come up with suggestions for changes. This procedure usually inspires the main translator to new ideas for rhymes and expressions. We continue until everybody is happy with the result. The main translator has the final say. This way we are able to make new translations from the original of well-liked hymns in the Red Lutheran hymnal, make a modern translation and use them without violating copyright rules. We have also translated more than 20 hymns from CW.</a:t>
            </a:r>
          </a:p>
          <a:p>
            <a:endParaRPr lang="en-US" dirty="0" smtClean="0"/>
          </a:p>
          <a:p>
            <a:r>
              <a:rPr lang="en-US" dirty="0" smtClean="0"/>
              <a:t>Another resource is the “Large net-hymnal” (</a:t>
            </a:r>
            <a:r>
              <a:rPr lang="en-US" dirty="0" err="1" smtClean="0"/>
              <a:t>Stora</a:t>
            </a:r>
            <a:r>
              <a:rPr lang="en-US" dirty="0" smtClean="0"/>
              <a:t> </a:t>
            </a:r>
            <a:r>
              <a:rPr lang="en-US" dirty="0" err="1" smtClean="0"/>
              <a:t>nätpsalmboken</a:t>
            </a:r>
            <a:r>
              <a:rPr lang="en-US" dirty="0" smtClean="0"/>
              <a:t>) operated by a teacher/organist with a special interest in hymns. It is a collection of more that 1000 hymns, old and new, and often new translations or alterations to more modern language. Here we have found a lot of good material. And the owner of the site generously gives us all the material we want to use!</a:t>
            </a:r>
          </a:p>
          <a:p>
            <a:endParaRPr lang="en-US" dirty="0" smtClean="0"/>
          </a:p>
          <a:p>
            <a:r>
              <a:rPr lang="en-US" dirty="0" smtClean="0"/>
              <a:t>A spider in the web is needed, somebody who can pull the right strings to get the work done.</a:t>
            </a:r>
          </a:p>
          <a:p>
            <a:endParaRPr lang="en-US" dirty="0" smtClean="0"/>
          </a:p>
          <a:p>
            <a:r>
              <a:rPr lang="en-US" dirty="0" smtClean="0"/>
              <a:t>I must admit that for a long time we were very ignorant of copyright rules but we have learned. For many years we had three songs written to music originally composed to other texts. When we realized we were violating copyright laws we asked for permission but we didn’t get it. Then I sent the texts to various musicians who compose hymn music. But I didn’t get any response. Either they thought the rhythm of the text was strange or they immediately understood which melody the text was written for and just gave up because those melodies are so famous in Sweden. </a:t>
            </a:r>
          </a:p>
          <a:p>
            <a:endParaRPr lang="sv-SE"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41</a:t>
            </a:fld>
            <a:endParaRPr lang="sv-SE"/>
          </a:p>
        </p:txBody>
      </p:sp>
    </p:spTree>
    <p:extLst>
      <p:ext uri="{BB962C8B-B14F-4D97-AF65-F5344CB8AC3E}">
        <p14:creationId xmlns:p14="http://schemas.microsoft.com/office/powerpoint/2010/main" val="24370765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en-US" dirty="0" smtClean="0"/>
          </a:p>
          <a:p>
            <a:r>
              <a:rPr lang="en-US" dirty="0" smtClean="0"/>
              <a:t>What to do? Well, I thought, why not do something just the opposite to the original melody? I tried that and then I took the melody with chords to my organ teacher who gave me some good advice. Two of the texts now have their own new music. And if I could come up with a melody I hope that will inspire those who are true musicians in our church to compose much better melodies to other texts than I will ever be able to do.</a:t>
            </a:r>
          </a:p>
          <a:p>
            <a:endParaRPr lang="sv-SE" dirty="0" smtClean="0"/>
          </a:p>
          <a:p>
            <a:r>
              <a:rPr lang="en-US" dirty="0" smtClean="0"/>
              <a:t>Let’s listen to one verse from one of the two hymns we have with both text and music produced within the LBK. The recording is from our conference this summer.</a:t>
            </a:r>
            <a:endParaRPr lang="en-US"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42</a:t>
            </a:fld>
            <a:endParaRPr lang="sv-SE"/>
          </a:p>
        </p:txBody>
      </p:sp>
    </p:spTree>
    <p:extLst>
      <p:ext uri="{BB962C8B-B14F-4D97-AF65-F5344CB8AC3E}">
        <p14:creationId xmlns:p14="http://schemas.microsoft.com/office/powerpoint/2010/main" val="32382594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err="1" smtClean="0"/>
              <a:t>How</a:t>
            </a:r>
            <a:r>
              <a:rPr lang="sv-SE" dirty="0" smtClean="0"/>
              <a:t> </a:t>
            </a:r>
            <a:r>
              <a:rPr lang="sv-SE" dirty="0" err="1" smtClean="0"/>
              <a:t>do</a:t>
            </a:r>
            <a:r>
              <a:rPr lang="en-US" dirty="0" smtClean="0"/>
              <a:t> we spread the new hymns?</a:t>
            </a:r>
          </a:p>
          <a:p>
            <a:endParaRPr lang="en-US" dirty="0" smtClean="0"/>
          </a:p>
          <a:p>
            <a:r>
              <a:rPr lang="en-US" dirty="0" smtClean="0"/>
              <a:t>New hymns are usually spread at our annual summer camps because we usually publish a camp booklet with hymns and liturgy for these camps. We also put those that are public domain on our website.</a:t>
            </a:r>
          </a:p>
          <a:p>
            <a:endParaRPr lang="sv-SE"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43</a:t>
            </a:fld>
            <a:endParaRPr lang="sv-SE"/>
          </a:p>
        </p:txBody>
      </p:sp>
    </p:spTree>
    <p:extLst>
      <p:ext uri="{BB962C8B-B14F-4D97-AF65-F5344CB8AC3E}">
        <p14:creationId xmlns:p14="http://schemas.microsoft.com/office/powerpoint/2010/main" val="40022880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b="1" dirty="0" smtClean="0"/>
              <a:t>The liturgy</a:t>
            </a:r>
            <a:endParaRPr lang="en-US" dirty="0" smtClean="0"/>
          </a:p>
          <a:p>
            <a:r>
              <a:rPr lang="en-US" dirty="0" smtClean="0"/>
              <a:t>When LBK started pastor Per </a:t>
            </a:r>
            <a:r>
              <a:rPr lang="en-US" dirty="0" err="1" smtClean="0"/>
              <a:t>Jonsson</a:t>
            </a:r>
            <a:r>
              <a:rPr lang="en-US" dirty="0" smtClean="0"/>
              <a:t> produced a “Handbook for Church Rites” for the pastors, which included a lectionary and prayer of the day and the rites of Divine service, baptism, wedding, funeral. The musician could use the handbook for music from the Swedish church. But there was nothing for the people in the pews. </a:t>
            </a:r>
          </a:p>
          <a:p>
            <a:endParaRPr lang="en-US" dirty="0" smtClean="0"/>
          </a:p>
          <a:p>
            <a:endParaRPr lang="en-US" dirty="0" smtClean="0"/>
          </a:p>
          <a:p>
            <a:endParaRPr lang="sv-SE"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44</a:t>
            </a:fld>
            <a:endParaRPr lang="sv-SE"/>
          </a:p>
        </p:txBody>
      </p:sp>
    </p:spTree>
    <p:extLst>
      <p:ext uri="{BB962C8B-B14F-4D97-AF65-F5344CB8AC3E}">
        <p14:creationId xmlns:p14="http://schemas.microsoft.com/office/powerpoint/2010/main" val="41963043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err="1" smtClean="0"/>
              <a:t>Piteå</a:t>
            </a:r>
            <a:r>
              <a:rPr lang="en-US" dirty="0" smtClean="0"/>
              <a:t> in the 1990-ies: Now and then we had visitors to our services in </a:t>
            </a:r>
            <a:r>
              <a:rPr lang="en-US" dirty="0" err="1" smtClean="0"/>
              <a:t>Piteå</a:t>
            </a:r>
            <a:r>
              <a:rPr lang="en-US" dirty="0" smtClean="0"/>
              <a:t>. But we didn’t have anything to put in their hands so they could follow the service.  Most of these people were accustomed to the traditional services in the Swedish church and ours wasn’t much different. But we realized we needed to make a small agenda of the service to help people.</a:t>
            </a:r>
          </a:p>
          <a:p>
            <a:endParaRPr lang="en-US" dirty="0" smtClean="0"/>
          </a:p>
          <a:p>
            <a:r>
              <a:rPr lang="en-US" dirty="0" smtClean="0"/>
              <a:t>In 1999, when we received an American pastor to help us with training future pastors, John Vogt, it became even more evident that something had to be done with the liturgy. After the installation service in </a:t>
            </a:r>
            <a:r>
              <a:rPr lang="en-US" dirty="0" err="1" smtClean="0"/>
              <a:t>Ljungby</a:t>
            </a:r>
            <a:r>
              <a:rPr lang="en-US" dirty="0" smtClean="0"/>
              <a:t> he and his wife Sandy said that they didn’t have a clue to what was said or going on in that service. And they had studied Swedish! Nobody had prepared anything for them so they could understand the order of the service. Imagine being installed into an office without knowing what the people are saying! Something had to be done quickly.</a:t>
            </a:r>
          </a:p>
          <a:p>
            <a:endParaRPr lang="sv-SE" dirty="0" smtClean="0"/>
          </a:p>
          <a:p>
            <a:r>
              <a:rPr lang="en-US" dirty="0" smtClean="0"/>
              <a:t>I studied Christian Worship and compared it with the Swedish liturgies. Some ideas emerged where I could use some aspects in your liturgies and incorporate them in the Swedish liturgy, for example, the use of psalms, verse of the day, the song of Simeon. At the annual summer camp I gave each LBK pastor a copy of a “pew edition” and “musician edition” of a liturgy for the “Trinity season”. Soon most of our congregations used this order of service. Three more booklets followed with liturgies for the Christmas, Lent and Easter seasons. Here I included both psalms and hymns.</a:t>
            </a:r>
          </a:p>
          <a:p>
            <a:endParaRPr lang="sv-SE"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45</a:t>
            </a:fld>
            <a:endParaRPr lang="sv-SE"/>
          </a:p>
        </p:txBody>
      </p:sp>
    </p:spTree>
    <p:extLst>
      <p:ext uri="{BB962C8B-B14F-4D97-AF65-F5344CB8AC3E}">
        <p14:creationId xmlns:p14="http://schemas.microsoft.com/office/powerpoint/2010/main" val="13762576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b="1" dirty="0" smtClean="0"/>
              <a:t>New influences in liturgy</a:t>
            </a:r>
          </a:p>
          <a:p>
            <a:endParaRPr lang="en-US" dirty="0" smtClean="0"/>
          </a:p>
          <a:p>
            <a:r>
              <a:rPr lang="en-US" dirty="0" smtClean="0"/>
              <a:t>We received new influences regarding liturgy when pastor Tim </a:t>
            </a:r>
            <a:r>
              <a:rPr lang="en-US" dirty="0" err="1" smtClean="0"/>
              <a:t>Buelow</a:t>
            </a:r>
            <a:r>
              <a:rPr lang="en-US" dirty="0" smtClean="0"/>
              <a:t> served in </a:t>
            </a:r>
            <a:r>
              <a:rPr lang="en-US" dirty="0" err="1" smtClean="0"/>
              <a:t>Norrköping</a:t>
            </a:r>
            <a:r>
              <a:rPr lang="en-US" dirty="0" smtClean="0"/>
              <a:t> for two years. He and his wife Sara used more WELS material than we did in the other congregations. They also translated some hymns. </a:t>
            </a:r>
          </a:p>
          <a:p>
            <a:endParaRPr lang="en-US" dirty="0" smtClean="0"/>
          </a:p>
          <a:p>
            <a:r>
              <a:rPr lang="en-US" dirty="0" smtClean="0"/>
              <a:t>When my husband took the call to </a:t>
            </a:r>
            <a:r>
              <a:rPr lang="en-US" dirty="0" err="1" smtClean="0"/>
              <a:t>Norrköping</a:t>
            </a:r>
            <a:r>
              <a:rPr lang="en-US" dirty="0" smtClean="0"/>
              <a:t> in 2006 we came to a congregation, which was used to a printed order of service with the hymns inserted every Sunday. They had no hymnals. Because of what we know about copyright now it wasn’t possible to continue that way. </a:t>
            </a:r>
          </a:p>
          <a:p>
            <a:endParaRPr lang="en-US" dirty="0" smtClean="0"/>
          </a:p>
          <a:p>
            <a:r>
              <a:rPr lang="en-US" dirty="0" smtClean="0"/>
              <a:t>Based on the liturgy used in </a:t>
            </a:r>
            <a:r>
              <a:rPr lang="en-US" dirty="0" err="1" smtClean="0"/>
              <a:t>Norrköping</a:t>
            </a:r>
            <a:r>
              <a:rPr lang="en-US" dirty="0" smtClean="0"/>
              <a:t> I started all over and produced new booklets, with a modernized liturgy, for the four seasons of the church year. The congregation started using the Swedish hymnal. They were unfamiliar with the Lutheran Hymnal. I finished three seasons but for the Trinity season I simply didn’t have the time to compile both hymns and psalms.</a:t>
            </a:r>
          </a:p>
          <a:p>
            <a:endParaRPr lang="sv-SE"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46</a:t>
            </a:fld>
            <a:endParaRPr lang="sv-SE" dirty="0"/>
          </a:p>
        </p:txBody>
      </p:sp>
    </p:spTree>
    <p:extLst>
      <p:ext uri="{BB962C8B-B14F-4D97-AF65-F5344CB8AC3E}">
        <p14:creationId xmlns:p14="http://schemas.microsoft.com/office/powerpoint/2010/main" val="39272140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10000"/>
          </a:bodyPr>
          <a:lstStyle/>
          <a:p>
            <a:r>
              <a:rPr lang="en-US" dirty="0" smtClean="0"/>
              <a:t>In 2011 I was part of the planning committee for our annual summer camp. At the same time </a:t>
            </a:r>
            <a:r>
              <a:rPr lang="en-US" dirty="0" err="1" smtClean="0"/>
              <a:t>Norrköping</a:t>
            </a:r>
            <a:r>
              <a:rPr lang="en-US" dirty="0" smtClean="0"/>
              <a:t> needed a more complete Trinity booklet. The Church board gave me permission to combine this work with doing a camp booklet. </a:t>
            </a:r>
          </a:p>
          <a:p>
            <a:r>
              <a:rPr lang="en-US" dirty="0" smtClean="0"/>
              <a:t>Inspiration came from CW supplement which I received at the Worship conference in 2008. I also wanted to see if it is at all possible for a small church to produce a hymnal. The church board gave me permission to produce this “Trinity season – liturgy and hymns” with 120 pages.</a:t>
            </a:r>
          </a:p>
          <a:p>
            <a:r>
              <a:rPr lang="en-US" dirty="0" smtClean="0"/>
              <a:t>It contains the</a:t>
            </a:r>
          </a:p>
          <a:p>
            <a:pPr lvl="0"/>
            <a:r>
              <a:rPr lang="en-US" dirty="0" smtClean="0"/>
              <a:t>Gathering rite on Holy Baptism –the baptism hymn (Baptized into your name most holy) was translated into Swedish for the first time ever.</a:t>
            </a:r>
          </a:p>
          <a:p>
            <a:pPr lvl="0"/>
            <a:r>
              <a:rPr lang="en-US" dirty="0" smtClean="0"/>
              <a:t>Gathering rite on the Word of God – we added verse four to the familiar hymn.</a:t>
            </a:r>
          </a:p>
          <a:p>
            <a:pPr lvl="0"/>
            <a:r>
              <a:rPr lang="en-US" dirty="0" smtClean="0"/>
              <a:t>A Trinity liturgy of the Word and Sacrament. Here we included “Prayer and Praise from </a:t>
            </a:r>
            <a:r>
              <a:rPr lang="en-US" dirty="0" err="1" smtClean="0"/>
              <a:t>CW’s</a:t>
            </a:r>
            <a:r>
              <a:rPr lang="en-US" dirty="0" smtClean="0"/>
              <a:t> Service of word and sacrament.</a:t>
            </a:r>
          </a:p>
          <a:p>
            <a:pPr lvl="0"/>
            <a:r>
              <a:rPr lang="en-US" dirty="0" smtClean="0"/>
              <a:t>We used the prefaces and “Prayer of Thanksgiving” from “Divine service II” in CW supplement.</a:t>
            </a:r>
          </a:p>
          <a:p>
            <a:pPr lvl="0"/>
            <a:r>
              <a:rPr lang="en-US" dirty="0" smtClean="0"/>
              <a:t>There are 19 psalms and 61 hymns. When choosing hymns I focused on gathering those we have translated, finding hymns that have better translations than what you find in the Swedish “Lutheran hymnal”, and hymns which we have learned to love because of our close fellowship with LBK in Norway. Lutheran heritage, fellowship heritage, Scandinavian heritage.</a:t>
            </a:r>
          </a:p>
          <a:p>
            <a:r>
              <a:rPr lang="en-US" dirty="0" smtClean="0"/>
              <a:t>So, as you can see, we get a lot of inspiration from your hymnals. We don’t create anything completely new, it’s more like a pick and choose exercise. </a:t>
            </a:r>
          </a:p>
          <a:p>
            <a:r>
              <a:rPr lang="en-US" dirty="0" smtClean="0"/>
              <a:t>I spent a lot of time on copyright issues. Some hymns had to be excluded because we didn’t get permission to use the music.</a:t>
            </a:r>
          </a:p>
          <a:p>
            <a:r>
              <a:rPr lang="en-US" dirty="0" smtClean="0"/>
              <a:t>One hymn had 7 copyright holders! After contacting all seven we got permission for free! I called pastor Steven Starke. Besides giving permission he had CPH send me the Lutheran Service book and </a:t>
            </a:r>
            <a:r>
              <a:rPr lang="en-US" dirty="0" err="1" smtClean="0"/>
              <a:t>Jaroslav</a:t>
            </a:r>
            <a:r>
              <a:rPr lang="en-US" dirty="0" smtClean="0"/>
              <a:t> </a:t>
            </a:r>
            <a:r>
              <a:rPr lang="en-US" dirty="0" err="1" smtClean="0"/>
              <a:t>Vajda’s</a:t>
            </a:r>
            <a:r>
              <a:rPr lang="en-US" dirty="0" smtClean="0"/>
              <a:t> and his own hymn booklets for free!</a:t>
            </a:r>
          </a:p>
          <a:p>
            <a:r>
              <a:rPr lang="en-US" dirty="0" smtClean="0"/>
              <a:t>Besides the “pew edition” I also made a “music edition” with the liturgy and one with psalms and hymns for the organist. The meditations on the Catechism were gathered in a small devotion booklet. By this work I think I have proved that our church is capable of producing a hymnal.  After all it only took me a few months even though I worked full time as a teacher at the same time. I also used part of my vacation. </a:t>
            </a:r>
          </a:p>
          <a:p>
            <a:endParaRPr lang="en-US" dirty="0" smtClean="0"/>
          </a:p>
          <a:p>
            <a:endParaRPr lang="en-US"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47</a:t>
            </a:fld>
            <a:endParaRPr lang="sv-SE" dirty="0"/>
          </a:p>
        </p:txBody>
      </p:sp>
    </p:spTree>
    <p:extLst>
      <p:ext uri="{BB962C8B-B14F-4D97-AF65-F5344CB8AC3E}">
        <p14:creationId xmlns:p14="http://schemas.microsoft.com/office/powerpoint/2010/main" val="39617254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b="1" dirty="0" smtClean="0"/>
              <a:t>The future!</a:t>
            </a:r>
            <a:endParaRPr lang="en-US" dirty="0" smtClean="0"/>
          </a:p>
          <a:p>
            <a:r>
              <a:rPr lang="en-US" dirty="0" smtClean="0"/>
              <a:t>God has blessed the LBK when it comes to hymns and music! We have a great heritage. We have good translators and hymn writers. We now have people interested in the liturgy.</a:t>
            </a:r>
          </a:p>
          <a:p>
            <a:r>
              <a:rPr lang="en-US" dirty="0" smtClean="0"/>
              <a:t>So, how do we continue?</a:t>
            </a:r>
          </a:p>
          <a:p>
            <a:r>
              <a:rPr lang="en-US" dirty="0" smtClean="0"/>
              <a:t>At </a:t>
            </a:r>
            <a:r>
              <a:rPr lang="en-US" dirty="0" err="1" smtClean="0"/>
              <a:t>LBKs</a:t>
            </a:r>
            <a:r>
              <a:rPr lang="en-US" dirty="0" smtClean="0"/>
              <a:t>  business meeting this summer a proposal to produce a hymnal for LBK was passed. It is good timing because we can make use of how WELS is working towards a new hymnal.</a:t>
            </a:r>
          </a:p>
          <a:p>
            <a:endParaRPr lang="en-US" dirty="0" smtClean="0"/>
          </a:p>
          <a:p>
            <a:r>
              <a:rPr lang="en-US" dirty="0" smtClean="0"/>
              <a:t>This is what we need to do:</a:t>
            </a:r>
          </a:p>
          <a:p>
            <a:pPr lvl="0"/>
            <a:r>
              <a:rPr lang="en-US" dirty="0" smtClean="0"/>
              <a:t>A complete study and evaluation of the lectionary so that the most suitable texts are chosen for each Sunday and theme. Three texts every Sunday in a three years series. One theme for each Sunday. </a:t>
            </a:r>
          </a:p>
          <a:p>
            <a:pPr lvl="0"/>
            <a:r>
              <a:rPr lang="en-US" dirty="0" smtClean="0"/>
              <a:t>A complete revision of the prayer of the day.</a:t>
            </a:r>
          </a:p>
          <a:p>
            <a:pPr lvl="0"/>
            <a:r>
              <a:rPr lang="en-US" dirty="0" smtClean="0"/>
              <a:t>A study of which hymns are used on different Sundays in our church. What types of hymns do we lack?</a:t>
            </a:r>
          </a:p>
          <a:p>
            <a:pPr lvl="0"/>
            <a:r>
              <a:rPr lang="en-US" dirty="0" smtClean="0"/>
              <a:t>Encourage our people to tell us which hymns are their favorites for every season and certain Sundays and festivals. Other favorite meditational hymns. </a:t>
            </a:r>
          </a:p>
          <a:p>
            <a:pPr lvl="0"/>
            <a:r>
              <a:rPr lang="en-US" dirty="0" smtClean="0"/>
              <a:t>More work with liturgy, morning praise, </a:t>
            </a:r>
            <a:r>
              <a:rPr lang="en-US" dirty="0" err="1" smtClean="0"/>
              <a:t>compline</a:t>
            </a:r>
            <a:r>
              <a:rPr lang="en-US" dirty="0" smtClean="0"/>
              <a:t> and so on.</a:t>
            </a:r>
          </a:p>
          <a:p>
            <a:pPr lvl="0"/>
            <a:r>
              <a:rPr lang="en-US" dirty="0" smtClean="0"/>
              <a:t>More work with psalms and revising their texts to the best Swedish Bible translation. We need to get on the “WELS train” and attach a Swedish wagon.</a:t>
            </a:r>
          </a:p>
          <a:p>
            <a:endParaRPr lang="sv-SE"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48</a:t>
            </a:fld>
            <a:endParaRPr lang="sv-SE"/>
          </a:p>
        </p:txBody>
      </p:sp>
    </p:spTree>
    <p:extLst>
      <p:ext uri="{BB962C8B-B14F-4D97-AF65-F5344CB8AC3E}">
        <p14:creationId xmlns:p14="http://schemas.microsoft.com/office/powerpoint/2010/main" val="12466211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b="1" dirty="0" smtClean="0"/>
              <a:t>There is a need for different liturgies and a modern language</a:t>
            </a:r>
            <a:r>
              <a:rPr lang="en-US" dirty="0" smtClean="0"/>
              <a:t>.  An example: The first liturgies I made followed closely the Swedish church liturgy from 1942. It begins like this:</a:t>
            </a:r>
          </a:p>
          <a:p>
            <a:endParaRPr lang="en-US" dirty="0" smtClean="0"/>
          </a:p>
          <a:p>
            <a:r>
              <a:rPr lang="en-US" i="1" dirty="0" smtClean="0"/>
              <a:t>Holy holy holy is the Lord Almighty. All the earth is full of his glory. </a:t>
            </a:r>
            <a:endParaRPr lang="en-US" dirty="0" smtClean="0"/>
          </a:p>
          <a:p>
            <a:r>
              <a:rPr lang="en-US" i="1" dirty="0" smtClean="0"/>
              <a:t>The Lord is in his holy temple. His throne is in heaven. He also comes to those who have a humble and contrite spirit. He hears the sighs of those who repent and turns to their prayers.  </a:t>
            </a:r>
          </a:p>
          <a:p>
            <a:endParaRPr lang="en-US" dirty="0" smtClean="0"/>
          </a:p>
          <a:p>
            <a:r>
              <a:rPr lang="en-US" dirty="0" smtClean="0"/>
              <a:t>There is nothing wrong with this, but for me, being brought up in a State church setting, this means: God is in the church building on the hill. When I left the Swedish state church in 1973 I was told this also meant that I left the holy Christian Church, which God had intended for Sweden. But liturgies in other Lutheran Churches begin differently, so I was curious about why the beginning of the service was so different in Sweden. Maybe it was an expression of the distance between the laypeople and the pastors and officials in Sweden as a church and state combined into one unit? </a:t>
            </a:r>
          </a:p>
          <a:p>
            <a:r>
              <a:rPr lang="en-US" dirty="0" smtClean="0"/>
              <a:t>This wording was not possible to change immediately, when I made the first attempt with liturgy in 1999.</a:t>
            </a:r>
          </a:p>
          <a:p>
            <a:endParaRPr lang="sv-SE"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49</a:t>
            </a:fld>
            <a:endParaRPr lang="sv-SE"/>
          </a:p>
        </p:txBody>
      </p:sp>
    </p:spTree>
    <p:extLst>
      <p:ext uri="{BB962C8B-B14F-4D97-AF65-F5344CB8AC3E}">
        <p14:creationId xmlns:p14="http://schemas.microsoft.com/office/powerpoint/2010/main" val="3632941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Next to the park is the river ”</a:t>
            </a:r>
            <a:r>
              <a:rPr lang="en-US" dirty="0" err="1" smtClean="0"/>
              <a:t>Motal</a:t>
            </a:r>
            <a:r>
              <a:rPr lang="en-US" dirty="0" smtClean="0"/>
              <a:t> </a:t>
            </a:r>
            <a:r>
              <a:rPr lang="en-US" dirty="0" err="1" smtClean="0"/>
              <a:t>ström</a:t>
            </a:r>
            <a:r>
              <a:rPr lang="en-US" dirty="0" smtClean="0"/>
              <a:t>” with its many water falls.</a:t>
            </a:r>
          </a:p>
          <a:p>
            <a:endParaRPr lang="en-US" dirty="0" smtClean="0"/>
          </a:p>
          <a:p>
            <a:r>
              <a:rPr lang="en-US" dirty="0" err="1" smtClean="0"/>
              <a:t>Norrköping</a:t>
            </a:r>
            <a:r>
              <a:rPr lang="en-US" dirty="0" smtClean="0"/>
              <a:t> used to be the center of all textile industries in Sweden, a “Little Manchester”. There is no textile industry any more. It all moved to China and Thailand. Instead there are many high tech  industries and a branch of the University of </a:t>
            </a:r>
            <a:r>
              <a:rPr lang="en-US" dirty="0" err="1" smtClean="0"/>
              <a:t>Linköping</a:t>
            </a:r>
            <a:r>
              <a:rPr lang="en-US" dirty="0" smtClean="0"/>
              <a:t> in the old factory buildings. You could call </a:t>
            </a:r>
            <a:r>
              <a:rPr lang="en-US" dirty="0" err="1" smtClean="0"/>
              <a:t>Norrköping</a:t>
            </a:r>
            <a:r>
              <a:rPr lang="en-US" dirty="0" smtClean="0"/>
              <a:t>  “Little Niagara” if you think about all the water falls along the river.</a:t>
            </a:r>
          </a:p>
          <a:p>
            <a:endParaRPr lang="sv-SE"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5</a:t>
            </a:fld>
            <a:endParaRPr lang="sv-SE"/>
          </a:p>
        </p:txBody>
      </p:sp>
      <p:sp>
        <p:nvSpPr>
          <p:cNvPr id="5" name="textruta 4"/>
          <p:cNvSpPr txBox="1"/>
          <p:nvPr/>
        </p:nvSpPr>
        <p:spPr>
          <a:xfrm>
            <a:off x="4015154" y="4611077"/>
            <a:ext cx="184666" cy="369332"/>
          </a:xfrm>
          <a:prstGeom prst="rect">
            <a:avLst/>
          </a:prstGeom>
          <a:noFill/>
        </p:spPr>
        <p:txBody>
          <a:bodyPr wrap="none" rtlCol="0">
            <a:spAutoFit/>
          </a:bodyPr>
          <a:lstStyle/>
          <a:p>
            <a:endParaRPr lang="sv-SE" dirty="0"/>
          </a:p>
        </p:txBody>
      </p:sp>
    </p:spTree>
    <p:extLst>
      <p:ext uri="{BB962C8B-B14F-4D97-AF65-F5344CB8AC3E}">
        <p14:creationId xmlns:p14="http://schemas.microsoft.com/office/powerpoint/2010/main" val="6953337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err="1" smtClean="0"/>
              <a:t>How</a:t>
            </a:r>
            <a:r>
              <a:rPr lang="sv-SE" dirty="0" smtClean="0"/>
              <a:t> </a:t>
            </a:r>
            <a:r>
              <a:rPr lang="en-US" dirty="0" smtClean="0"/>
              <a:t>did the service begin back in 1695 when the first Swedish hymnal was published? Listen to this:</a:t>
            </a:r>
          </a:p>
          <a:p>
            <a:endParaRPr lang="en-US" dirty="0" smtClean="0"/>
          </a:p>
          <a:p>
            <a:r>
              <a:rPr lang="en-US" i="1" dirty="0" smtClean="0"/>
              <a:t>Dear friends, brothers and sisters in Christ Jesus. We have gathered here to celebrate the divine service, thank God for all his divine blessings and also to pray for what we need in life both for our body and our soul, and we realize that we are sinners and want to be freed from our sins. Therefore we want to kneel and humble ourselves before our heavenly Father with heart and mouth and confess that we are sinners…</a:t>
            </a:r>
          </a:p>
          <a:p>
            <a:endParaRPr lang="en-US" dirty="0" smtClean="0"/>
          </a:p>
          <a:p>
            <a:r>
              <a:rPr lang="en-US" dirty="0" smtClean="0"/>
              <a:t>So something happened along the way here.</a:t>
            </a:r>
          </a:p>
          <a:p>
            <a:endParaRPr lang="en-US" dirty="0" smtClean="0"/>
          </a:p>
          <a:p>
            <a:endParaRPr lang="sv-SE"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50</a:t>
            </a:fld>
            <a:endParaRPr lang="sv-SE" dirty="0"/>
          </a:p>
        </p:txBody>
      </p:sp>
    </p:spTree>
    <p:extLst>
      <p:ext uri="{BB962C8B-B14F-4D97-AF65-F5344CB8AC3E}">
        <p14:creationId xmlns:p14="http://schemas.microsoft.com/office/powerpoint/2010/main" val="14722218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Because of pastor Tim </a:t>
            </a:r>
            <a:r>
              <a:rPr lang="en-US" sz="1200" kern="1200" dirty="0" err="1" smtClean="0">
                <a:solidFill>
                  <a:schemeClr val="tx1"/>
                </a:solidFill>
                <a:latin typeface="+mn-lt"/>
                <a:ea typeface="+mn-ea"/>
                <a:cs typeface="+mn-cs"/>
              </a:rPr>
              <a:t>Buelows</a:t>
            </a:r>
            <a:r>
              <a:rPr lang="en-US" sz="1200" kern="1200" dirty="0" smtClean="0">
                <a:solidFill>
                  <a:schemeClr val="tx1"/>
                </a:solidFill>
                <a:latin typeface="+mn-lt"/>
                <a:ea typeface="+mn-ea"/>
                <a:cs typeface="+mn-cs"/>
              </a:rPr>
              <a:t> work with liturgies in </a:t>
            </a:r>
            <a:r>
              <a:rPr lang="en-US" sz="1200" kern="1200" dirty="0" err="1" smtClean="0">
                <a:solidFill>
                  <a:schemeClr val="tx1"/>
                </a:solidFill>
                <a:latin typeface="+mn-lt"/>
                <a:ea typeface="+mn-ea"/>
                <a:cs typeface="+mn-cs"/>
              </a:rPr>
              <a:t>Norrköping</a:t>
            </a:r>
            <a:r>
              <a:rPr lang="en-US" sz="1200" kern="1200" dirty="0" smtClean="0">
                <a:solidFill>
                  <a:schemeClr val="tx1"/>
                </a:solidFill>
                <a:latin typeface="+mn-lt"/>
                <a:ea typeface="+mn-ea"/>
                <a:cs typeface="+mn-cs"/>
              </a:rPr>
              <a:t> we could make some changes in the liturgy there. The new </a:t>
            </a:r>
            <a:r>
              <a:rPr lang="en-US" sz="1200" kern="1200" dirty="0" err="1" smtClean="0">
                <a:solidFill>
                  <a:schemeClr val="tx1"/>
                </a:solidFill>
                <a:latin typeface="+mn-lt"/>
                <a:ea typeface="+mn-ea"/>
                <a:cs typeface="+mn-cs"/>
              </a:rPr>
              <a:t>Norrköping</a:t>
            </a:r>
            <a:r>
              <a:rPr lang="en-US" sz="1200" kern="1200" dirty="0" smtClean="0">
                <a:solidFill>
                  <a:schemeClr val="tx1"/>
                </a:solidFill>
                <a:latin typeface="+mn-lt"/>
                <a:ea typeface="+mn-ea"/>
                <a:cs typeface="+mn-cs"/>
              </a:rPr>
              <a:t> liturgies begin either with: The apostolic blessing for the Trinity season when we focus on the Christian life, or “The Lord is among us!” for the festival seasons when we focus on Christ’s life on earth. In a New Testament setting I think we can apply what Jesus said to the woman at the well: “An hour is coming when neither on this mountain nor in Jerusalem, shall you worship the Father.”  Our LBK settings in Sweden are humble houses or rented spaces instead of landmark church buildings. And we are sure he is among us even when we just meet in homes.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WELS has provided us with very good resources but sometimes I also look at what happens in the Swedish church. They are in the process of modernizing their liturgies and they have a lot of expertise in language. The pitfalls are the theology: When they pray “Let your kingdom come” in the prayer of the church they mean something completely different from us – just earthly peace and equality. So what do you do when a heretic church uses the same words but they mean something different? </a:t>
            </a:r>
          </a:p>
          <a:p>
            <a:endParaRPr lang="sv-SE"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51</a:t>
            </a:fld>
            <a:endParaRPr lang="sv-SE"/>
          </a:p>
        </p:txBody>
      </p:sp>
    </p:spTree>
    <p:extLst>
      <p:ext uri="{BB962C8B-B14F-4D97-AF65-F5344CB8AC3E}">
        <p14:creationId xmlns:p14="http://schemas.microsoft.com/office/powerpoint/2010/main" val="1604233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Or ”Little Venice” when you see all the former factory buildings along</a:t>
            </a:r>
            <a:r>
              <a:rPr lang="en-US" baseline="0" dirty="0" smtClean="0"/>
              <a:t> the river and on islands in the river.</a:t>
            </a:r>
            <a:endParaRPr lang="en-US"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6</a:t>
            </a:fld>
            <a:endParaRPr lang="sv-SE"/>
          </a:p>
        </p:txBody>
      </p:sp>
    </p:spTree>
    <p:extLst>
      <p:ext uri="{BB962C8B-B14F-4D97-AF65-F5344CB8AC3E}">
        <p14:creationId xmlns:p14="http://schemas.microsoft.com/office/powerpoint/2010/main" val="1305934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b="1" dirty="0" smtClean="0"/>
              <a:t>My church – The LBK</a:t>
            </a:r>
            <a:endParaRPr lang="en-US" dirty="0" smtClean="0"/>
          </a:p>
          <a:p>
            <a:r>
              <a:rPr lang="en-US" dirty="0" smtClean="0"/>
              <a:t>This is a map of Sweden. All the red dots are places where the LBK has a congregation or a preaching station. There are 7 congregations. The distance between the congregations most far away from each other is about 900 miles. We have 6 pastors and about 200 members.</a:t>
            </a:r>
          </a:p>
          <a:p>
            <a:endParaRPr lang="en-US" dirty="0" smtClean="0"/>
          </a:p>
          <a:p>
            <a:r>
              <a:rPr lang="en-US" dirty="0" smtClean="0"/>
              <a:t>LBK was founded in 1974, so this summer at our annual summer conference and summer camp we celebrated the 40</a:t>
            </a:r>
            <a:r>
              <a:rPr lang="en-US" baseline="30000" dirty="0" smtClean="0"/>
              <a:t>th</a:t>
            </a:r>
            <a:r>
              <a:rPr lang="en-US" dirty="0" smtClean="0"/>
              <a:t> anniversary of our church. We had visiting pastors and professors and families from Bulgaria, Portugal, Germany, Finland, Norway, and the USA at the conference. </a:t>
            </a:r>
          </a:p>
          <a:p>
            <a:endParaRPr lang="sv-SE" dirty="0" smtClean="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7</a:t>
            </a:fld>
            <a:endParaRPr lang="sv-SE" dirty="0"/>
          </a:p>
        </p:txBody>
      </p:sp>
    </p:spTree>
    <p:extLst>
      <p:ext uri="{BB962C8B-B14F-4D97-AF65-F5344CB8AC3E}">
        <p14:creationId xmlns:p14="http://schemas.microsoft.com/office/powerpoint/2010/main" val="744213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Pictures from our 40 years anniversary celebration this summer.</a:t>
            </a:r>
            <a:endParaRPr lang="en-US" dirty="0"/>
          </a:p>
        </p:txBody>
      </p:sp>
      <p:sp>
        <p:nvSpPr>
          <p:cNvPr id="4" name="Platshållare för bildnummer 3"/>
          <p:cNvSpPr>
            <a:spLocks noGrp="1"/>
          </p:cNvSpPr>
          <p:nvPr>
            <p:ph type="sldNum" sz="quarter" idx="10"/>
          </p:nvPr>
        </p:nvSpPr>
        <p:spPr/>
        <p:txBody>
          <a:bodyPr/>
          <a:lstStyle/>
          <a:p>
            <a:fld id="{1E791422-8B35-4E1F-BABC-BA221407E4AE}" type="slidenum">
              <a:rPr lang="sv-SE" smtClean="0"/>
              <a:pPr/>
              <a:t>8</a:t>
            </a:fld>
            <a:endParaRPr lang="sv-SE"/>
          </a:p>
        </p:txBody>
      </p:sp>
    </p:spTree>
    <p:extLst>
      <p:ext uri="{BB962C8B-B14F-4D97-AF65-F5344CB8AC3E}">
        <p14:creationId xmlns:p14="http://schemas.microsoft.com/office/powerpoint/2010/main" val="2826524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This is the outline of my presentation. We will look at Swedish church history and hymnal history, and look at where LBK is in this history as it is linked to hymnals and liturgies.</a:t>
            </a:r>
          </a:p>
          <a:p>
            <a:endParaRPr lang="en-US" dirty="0" smtClean="0"/>
          </a:p>
          <a:p>
            <a:r>
              <a:rPr lang="en-US" dirty="0" smtClean="0"/>
              <a:t>I will also talk a little about my own relationship to hymnals and liturgies.</a:t>
            </a:r>
          </a:p>
        </p:txBody>
      </p:sp>
      <p:sp>
        <p:nvSpPr>
          <p:cNvPr id="4" name="Platshållare för bildnummer 3"/>
          <p:cNvSpPr>
            <a:spLocks noGrp="1"/>
          </p:cNvSpPr>
          <p:nvPr>
            <p:ph type="sldNum" sz="quarter" idx="10"/>
          </p:nvPr>
        </p:nvSpPr>
        <p:spPr/>
        <p:txBody>
          <a:bodyPr/>
          <a:lstStyle/>
          <a:p>
            <a:fld id="{1E791422-8B35-4E1F-BABC-BA221407E4AE}" type="slidenum">
              <a:rPr lang="sv-SE" smtClean="0"/>
              <a:pPr/>
              <a:t>9</a:t>
            </a:fld>
            <a:endParaRPr lang="sv-SE"/>
          </a:p>
        </p:txBody>
      </p:sp>
    </p:spTree>
    <p:extLst>
      <p:ext uri="{BB962C8B-B14F-4D97-AF65-F5344CB8AC3E}">
        <p14:creationId xmlns:p14="http://schemas.microsoft.com/office/powerpoint/2010/main" val="3255295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b="1">
                <a:ln>
                  <a:noFill/>
                </a:ln>
                <a:solidFill>
                  <a:schemeClr val="tx2"/>
                </a:solidFill>
              </a:defRPr>
            </a:lvl1pPr>
          </a:lstStyle>
          <a:p>
            <a:r>
              <a:rPr lang="sv-SE" dirty="0" smtClean="0"/>
              <a:t>Klicka här för att ändra format</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en-US" dirty="0"/>
          </a:p>
        </p:txBody>
      </p:sp>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sv-SE" smtClean="0"/>
              <a:t>Klicka här för att ändra format</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8" name="Date Placeholder 7"/>
          <p:cNvSpPr>
            <a:spLocks noGrp="1"/>
          </p:cNvSpPr>
          <p:nvPr>
            <p:ph type="dt" sz="half" idx="10"/>
          </p:nvPr>
        </p:nvSpPr>
        <p:spPr>
          <a:xfrm rot="16200000">
            <a:off x="7551351" y="1645920"/>
            <a:ext cx="2438399" cy="365760"/>
          </a:xfrm>
          <a:prstGeom prst="rect">
            <a:avLst/>
          </a:prstGeom>
        </p:spPr>
        <p:txBody>
          <a:bodyPr/>
          <a:lstStyle/>
          <a:p>
            <a:fld id="{57AE184D-F69C-4779-ADAF-1E8629A02402}" type="datetimeFigureOut">
              <a:rPr lang="sv-SE" smtClean="0"/>
              <a:pPr/>
              <a:t>2014-09-04</a:t>
            </a:fld>
            <a:endParaRPr lang="sv-SE"/>
          </a:p>
        </p:txBody>
      </p:sp>
      <p:sp>
        <p:nvSpPr>
          <p:cNvPr id="9" name="Slide Number Placeholder 8"/>
          <p:cNvSpPr>
            <a:spLocks noGrp="1"/>
          </p:cNvSpPr>
          <p:nvPr>
            <p:ph type="sldNum" sz="quarter" idx="11"/>
          </p:nvPr>
        </p:nvSpPr>
        <p:spPr>
          <a:xfrm>
            <a:off x="8531788" y="5648960"/>
            <a:ext cx="548640" cy="396240"/>
          </a:xfrm>
          <a:prstGeom prst="bracketPair">
            <a:avLst>
              <a:gd name="adj" fmla="val 17949"/>
            </a:avLst>
          </a:prstGeom>
        </p:spPr>
        <p:txBody>
          <a:bodyPr/>
          <a:lstStyle/>
          <a:p>
            <a:fld id="{E8C69792-8500-4013-8E02-3BE69615D9BC}" type="slidenum">
              <a:rPr lang="sv-SE" smtClean="0"/>
              <a:pPr/>
              <a:t>‹#›</a:t>
            </a:fld>
            <a:endParaRPr lang="sv-SE"/>
          </a:p>
        </p:txBody>
      </p:sp>
      <p:sp>
        <p:nvSpPr>
          <p:cNvPr id="10" name="Footer Placeholder 9"/>
          <p:cNvSpPr>
            <a:spLocks noGrp="1"/>
          </p:cNvSpPr>
          <p:nvPr>
            <p:ph type="ftr" sz="quarter" idx="12"/>
          </p:nvPr>
        </p:nvSpPr>
        <p:spPr>
          <a:xfrm rot="16200000">
            <a:off x="7586910" y="4048760"/>
            <a:ext cx="2367281" cy="365760"/>
          </a:xfrm>
          <a:prstGeom prst="rect">
            <a:avLst/>
          </a:prstGeom>
        </p:spPr>
        <p:txBody>
          <a:bodyPr/>
          <a:lstStyle/>
          <a:p>
            <a:endParaRPr lang="sv-SE"/>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a:p>
        </p:txBody>
      </p:sp>
      <p:sp>
        <p:nvSpPr>
          <p:cNvPr id="3" name="Vertical Text Placeholder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4" name="Date Placeholder 3"/>
          <p:cNvSpPr>
            <a:spLocks noGrp="1"/>
          </p:cNvSpPr>
          <p:nvPr>
            <p:ph type="dt" sz="half" idx="10"/>
          </p:nvPr>
        </p:nvSpPr>
        <p:spPr>
          <a:xfrm rot="16200000">
            <a:off x="7551351" y="1645920"/>
            <a:ext cx="2438399" cy="365760"/>
          </a:xfrm>
          <a:prstGeom prst="rect">
            <a:avLst/>
          </a:prstGeom>
        </p:spPr>
        <p:txBody>
          <a:bodyPr/>
          <a:lstStyle/>
          <a:p>
            <a:fld id="{57AE184D-F69C-4779-ADAF-1E8629A02402}" type="datetimeFigureOut">
              <a:rPr lang="sv-SE" smtClean="0"/>
              <a:pPr/>
              <a:t>2014-09-04</a:t>
            </a:fld>
            <a:endParaRPr lang="sv-SE"/>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endParaRPr lang="sv-SE"/>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E8C69792-8500-4013-8E02-3BE69615D9BC}" type="slidenum">
              <a:rPr lang="sv-SE" smtClean="0"/>
              <a:pPr/>
              <a:t>‹#›</a:t>
            </a:fld>
            <a:endParaRPr lang="sv-SE"/>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sv-SE" smtClean="0"/>
              <a:t>Klicka här för att ändra format</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4" name="Date Placeholder 3"/>
          <p:cNvSpPr>
            <a:spLocks noGrp="1"/>
          </p:cNvSpPr>
          <p:nvPr>
            <p:ph type="dt" sz="half" idx="10"/>
          </p:nvPr>
        </p:nvSpPr>
        <p:spPr>
          <a:xfrm rot="16200000">
            <a:off x="7551351" y="1645920"/>
            <a:ext cx="2438399" cy="365760"/>
          </a:xfrm>
          <a:prstGeom prst="rect">
            <a:avLst/>
          </a:prstGeom>
        </p:spPr>
        <p:txBody>
          <a:bodyPr/>
          <a:lstStyle/>
          <a:p>
            <a:fld id="{57AE184D-F69C-4779-ADAF-1E8629A02402}" type="datetimeFigureOut">
              <a:rPr lang="sv-SE" smtClean="0"/>
              <a:pPr/>
              <a:t>2014-09-04</a:t>
            </a:fld>
            <a:endParaRPr lang="sv-SE"/>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endParaRPr lang="sv-SE"/>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E8C69792-8500-4013-8E02-3BE69615D9BC}" type="slidenum">
              <a:rPr lang="sv-SE" smtClean="0"/>
              <a:pPr/>
              <a:t>‹#›</a:t>
            </a:fld>
            <a:endParaRPr lang="sv-SE"/>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b="1"/>
            </a:lvl1pPr>
          </a:lstStyle>
          <a:p>
            <a:r>
              <a:rPr lang="sv-SE" dirty="0" smtClean="0"/>
              <a:t>Klicka här för att ändra format</a:t>
            </a:r>
            <a:endParaRPr lang="sv-SE" dirty="0"/>
          </a:p>
        </p:txBody>
      </p:sp>
    </p:spTree>
    <p:extLst>
      <p:ext uri="{BB962C8B-B14F-4D97-AF65-F5344CB8AC3E}">
        <p14:creationId xmlns:p14="http://schemas.microsoft.com/office/powerpoint/2010/main" val="2438315036"/>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sv-SE" dirty="0" smtClean="0"/>
              <a:t>Klicka här för att ändra format</a:t>
            </a:r>
            <a:endParaRPr lang="en-US" dirty="0"/>
          </a:p>
        </p:txBody>
      </p:sp>
      <p:sp>
        <p:nvSpPr>
          <p:cNvPr id="3" name="Content Placeholder 2"/>
          <p:cNvSpPr>
            <a:spLocks noGrp="1"/>
          </p:cNvSpPr>
          <p:nvPr>
            <p:ph idx="1"/>
          </p:nvPr>
        </p:nvSpPr>
        <p:spPr>
          <a:xfrm>
            <a:off x="457200" y="1600200"/>
            <a:ext cx="7620000" cy="4709120"/>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en-US" dirty="0"/>
          </a:p>
        </p:txBody>
      </p:sp>
      <p:sp>
        <p:nvSpPr>
          <p:cNvPr id="4" name="Date Placeholder 3"/>
          <p:cNvSpPr>
            <a:spLocks noGrp="1"/>
          </p:cNvSpPr>
          <p:nvPr>
            <p:ph type="dt" sz="half" idx="10"/>
          </p:nvPr>
        </p:nvSpPr>
        <p:spPr>
          <a:xfrm rot="16200000">
            <a:off x="7551351" y="1645920"/>
            <a:ext cx="2438399" cy="365760"/>
          </a:xfrm>
          <a:prstGeom prst="rect">
            <a:avLst/>
          </a:prstGeom>
        </p:spPr>
        <p:txBody>
          <a:bodyPr/>
          <a:lstStyle/>
          <a:p>
            <a:fld id="{57AE184D-F69C-4779-ADAF-1E8629A02402}" type="datetimeFigureOut">
              <a:rPr lang="sv-SE" smtClean="0"/>
              <a:pPr/>
              <a:t>2014-09-04</a:t>
            </a:fld>
            <a:endParaRPr lang="sv-SE"/>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endParaRPr lang="sv-SE"/>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E8C69792-8500-4013-8E02-3BE69615D9BC}" type="slidenum">
              <a:rPr lang="sv-SE" smtClean="0"/>
              <a:pPr/>
              <a:t>‹#›</a:t>
            </a:fld>
            <a:endParaRPr lang="sv-SE"/>
          </a:p>
        </p:txBody>
      </p:sp>
    </p:spTree>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sv-SE" smtClean="0"/>
              <a:t>Klicka här för att ändra format</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Date Placeholder 3"/>
          <p:cNvSpPr>
            <a:spLocks noGrp="1"/>
          </p:cNvSpPr>
          <p:nvPr>
            <p:ph type="dt" sz="half" idx="10"/>
          </p:nvPr>
        </p:nvSpPr>
        <p:spPr>
          <a:xfrm rot="16200000">
            <a:off x="7551351" y="1645920"/>
            <a:ext cx="2438399" cy="365760"/>
          </a:xfrm>
          <a:prstGeom prst="rect">
            <a:avLst/>
          </a:prstGeom>
        </p:spPr>
        <p:txBody>
          <a:bodyPr/>
          <a:lstStyle/>
          <a:p>
            <a:fld id="{57AE184D-F69C-4779-ADAF-1E8629A02402}" type="datetimeFigureOut">
              <a:rPr lang="sv-SE" smtClean="0"/>
              <a:pPr/>
              <a:t>2014-09-04</a:t>
            </a:fld>
            <a:endParaRPr lang="sv-SE"/>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endParaRPr lang="sv-SE"/>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E8C69792-8500-4013-8E02-3BE69615D9BC}" type="slidenum">
              <a:rPr lang="sv-SE" smtClean="0"/>
              <a:pPr/>
              <a:t>‹#›</a:t>
            </a:fld>
            <a:endParaRPr lang="sv-SE"/>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5" name="Date Placeholder 4"/>
          <p:cNvSpPr>
            <a:spLocks noGrp="1"/>
          </p:cNvSpPr>
          <p:nvPr>
            <p:ph type="dt" sz="half" idx="10"/>
          </p:nvPr>
        </p:nvSpPr>
        <p:spPr>
          <a:xfrm rot="16200000">
            <a:off x="7551351" y="1645920"/>
            <a:ext cx="2438399" cy="365760"/>
          </a:xfrm>
          <a:prstGeom prst="rect">
            <a:avLst/>
          </a:prstGeom>
        </p:spPr>
        <p:txBody>
          <a:bodyPr/>
          <a:lstStyle/>
          <a:p>
            <a:fld id="{57AE184D-F69C-4779-ADAF-1E8629A02402}" type="datetimeFigureOut">
              <a:rPr lang="sv-SE" smtClean="0"/>
              <a:pPr/>
              <a:t>2014-09-04</a:t>
            </a:fld>
            <a:endParaRPr lang="sv-SE"/>
          </a:p>
        </p:txBody>
      </p:sp>
      <p:sp>
        <p:nvSpPr>
          <p:cNvPr id="6" name="Footer Placeholder 5"/>
          <p:cNvSpPr>
            <a:spLocks noGrp="1"/>
          </p:cNvSpPr>
          <p:nvPr>
            <p:ph type="ftr" sz="quarter" idx="11"/>
          </p:nvPr>
        </p:nvSpPr>
        <p:spPr>
          <a:xfrm rot="16200000">
            <a:off x="7586910" y="4048760"/>
            <a:ext cx="2367281" cy="365760"/>
          </a:xfrm>
          <a:prstGeom prst="rect">
            <a:avLst/>
          </a:prstGeom>
        </p:spPr>
        <p:txBody>
          <a:bodyPr/>
          <a:lstStyle/>
          <a:p>
            <a:endParaRPr lang="sv-SE"/>
          </a:p>
        </p:txBody>
      </p:sp>
      <p:sp>
        <p:nvSpPr>
          <p:cNvPr id="7" name="Slide Number Placeholder 6"/>
          <p:cNvSpPr>
            <a:spLocks noGrp="1"/>
          </p:cNvSpPr>
          <p:nvPr>
            <p:ph type="sldNum" sz="quarter" idx="12"/>
          </p:nvPr>
        </p:nvSpPr>
        <p:spPr>
          <a:xfrm>
            <a:off x="8531788" y="5648960"/>
            <a:ext cx="548640" cy="396240"/>
          </a:xfrm>
          <a:prstGeom prst="bracketPair">
            <a:avLst>
              <a:gd name="adj" fmla="val 17949"/>
            </a:avLst>
          </a:prstGeom>
        </p:spPr>
        <p:txBody>
          <a:bodyPr/>
          <a:lstStyle/>
          <a:p>
            <a:fld id="{E8C69792-8500-4013-8E02-3BE69615D9BC}" type="slidenum">
              <a:rPr lang="sv-SE" smtClean="0"/>
              <a:pPr/>
              <a:t>‹#›</a:t>
            </a:fld>
            <a:endParaRPr lang="sv-SE"/>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Klicka här för att ändra format</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7" name="Date Placeholder 6"/>
          <p:cNvSpPr>
            <a:spLocks noGrp="1"/>
          </p:cNvSpPr>
          <p:nvPr>
            <p:ph type="dt" sz="half" idx="10"/>
          </p:nvPr>
        </p:nvSpPr>
        <p:spPr>
          <a:xfrm rot="16200000">
            <a:off x="7551351" y="1645920"/>
            <a:ext cx="2438399" cy="365760"/>
          </a:xfrm>
          <a:prstGeom prst="rect">
            <a:avLst/>
          </a:prstGeom>
        </p:spPr>
        <p:txBody>
          <a:bodyPr/>
          <a:lstStyle/>
          <a:p>
            <a:fld id="{57AE184D-F69C-4779-ADAF-1E8629A02402}" type="datetimeFigureOut">
              <a:rPr lang="sv-SE" smtClean="0"/>
              <a:pPr/>
              <a:t>2014-09-04</a:t>
            </a:fld>
            <a:endParaRPr lang="sv-SE"/>
          </a:p>
        </p:txBody>
      </p:sp>
      <p:sp>
        <p:nvSpPr>
          <p:cNvPr id="8" name="Footer Placeholder 7"/>
          <p:cNvSpPr>
            <a:spLocks noGrp="1"/>
          </p:cNvSpPr>
          <p:nvPr>
            <p:ph type="ftr" sz="quarter" idx="11"/>
          </p:nvPr>
        </p:nvSpPr>
        <p:spPr>
          <a:xfrm rot="16200000">
            <a:off x="7586910" y="4048760"/>
            <a:ext cx="2367281" cy="365760"/>
          </a:xfrm>
          <a:prstGeom prst="rect">
            <a:avLst/>
          </a:prstGeom>
        </p:spPr>
        <p:txBody>
          <a:bodyPr/>
          <a:lstStyle/>
          <a:p>
            <a:endParaRPr lang="sv-SE"/>
          </a:p>
        </p:txBody>
      </p:sp>
      <p:sp>
        <p:nvSpPr>
          <p:cNvPr id="9" name="Slide Number Placeholder 8"/>
          <p:cNvSpPr>
            <a:spLocks noGrp="1"/>
          </p:cNvSpPr>
          <p:nvPr>
            <p:ph type="sldNum" sz="quarter" idx="12"/>
          </p:nvPr>
        </p:nvSpPr>
        <p:spPr>
          <a:xfrm>
            <a:off x="8531788" y="5648960"/>
            <a:ext cx="548640" cy="396240"/>
          </a:xfrm>
          <a:prstGeom prst="bracketPair">
            <a:avLst>
              <a:gd name="adj" fmla="val 17949"/>
            </a:avLst>
          </a:prstGeom>
        </p:spPr>
        <p:txBody>
          <a:bodyPr/>
          <a:lstStyle/>
          <a:p>
            <a:fld id="{E8C69792-8500-4013-8E02-3BE69615D9BC}" type="slidenum">
              <a:rPr lang="sv-SE" smtClean="0"/>
              <a:pPr/>
              <a:t>‹#›</a:t>
            </a:fld>
            <a:endParaRPr lang="sv-SE"/>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a:p>
        </p:txBody>
      </p:sp>
      <p:sp>
        <p:nvSpPr>
          <p:cNvPr id="3" name="Date Placeholder 2"/>
          <p:cNvSpPr>
            <a:spLocks noGrp="1"/>
          </p:cNvSpPr>
          <p:nvPr>
            <p:ph type="dt" sz="half" idx="10"/>
          </p:nvPr>
        </p:nvSpPr>
        <p:spPr>
          <a:xfrm rot="16200000">
            <a:off x="7551351" y="1645920"/>
            <a:ext cx="2438399" cy="365760"/>
          </a:xfrm>
          <a:prstGeom prst="rect">
            <a:avLst/>
          </a:prstGeom>
        </p:spPr>
        <p:txBody>
          <a:bodyPr/>
          <a:lstStyle/>
          <a:p>
            <a:fld id="{57AE184D-F69C-4779-ADAF-1E8629A02402}" type="datetimeFigureOut">
              <a:rPr lang="sv-SE" smtClean="0"/>
              <a:pPr/>
              <a:t>2014-09-04</a:t>
            </a:fld>
            <a:endParaRPr lang="sv-SE"/>
          </a:p>
        </p:txBody>
      </p:sp>
      <p:sp>
        <p:nvSpPr>
          <p:cNvPr id="4" name="Footer Placeholder 3"/>
          <p:cNvSpPr>
            <a:spLocks noGrp="1"/>
          </p:cNvSpPr>
          <p:nvPr>
            <p:ph type="ftr" sz="quarter" idx="11"/>
          </p:nvPr>
        </p:nvSpPr>
        <p:spPr>
          <a:xfrm rot="16200000">
            <a:off x="7586910" y="4048760"/>
            <a:ext cx="2367281" cy="365760"/>
          </a:xfrm>
          <a:prstGeom prst="rect">
            <a:avLst/>
          </a:prstGeom>
        </p:spPr>
        <p:txBody>
          <a:bodyPr/>
          <a:lstStyle/>
          <a:p>
            <a:endParaRPr lang="sv-SE"/>
          </a:p>
        </p:txBody>
      </p:sp>
      <p:sp>
        <p:nvSpPr>
          <p:cNvPr id="5" name="Slide Number Placeholder 4"/>
          <p:cNvSpPr>
            <a:spLocks noGrp="1"/>
          </p:cNvSpPr>
          <p:nvPr>
            <p:ph type="sldNum" sz="quarter" idx="12"/>
          </p:nvPr>
        </p:nvSpPr>
        <p:spPr>
          <a:xfrm>
            <a:off x="8531788" y="5648960"/>
            <a:ext cx="548640" cy="396240"/>
          </a:xfrm>
          <a:prstGeom prst="bracketPair">
            <a:avLst>
              <a:gd name="adj" fmla="val 17949"/>
            </a:avLst>
          </a:prstGeom>
        </p:spPr>
        <p:txBody>
          <a:bodyPr/>
          <a:lstStyle/>
          <a:p>
            <a:fld id="{E8C69792-8500-4013-8E02-3BE69615D9BC}" type="slidenum">
              <a:rPr lang="sv-SE" smtClean="0"/>
              <a:pPr/>
              <a:t>‹#›</a:t>
            </a:fld>
            <a:endParaRPr lang="sv-SE"/>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16200000">
            <a:off x="7551351" y="1645920"/>
            <a:ext cx="2438399" cy="365760"/>
          </a:xfrm>
          <a:prstGeom prst="rect">
            <a:avLst/>
          </a:prstGeom>
        </p:spPr>
        <p:txBody>
          <a:bodyPr/>
          <a:lstStyle/>
          <a:p>
            <a:fld id="{57AE184D-F69C-4779-ADAF-1E8629A02402}" type="datetimeFigureOut">
              <a:rPr lang="sv-SE" smtClean="0"/>
              <a:pPr/>
              <a:t>2014-09-04</a:t>
            </a:fld>
            <a:endParaRPr lang="sv-SE"/>
          </a:p>
        </p:txBody>
      </p:sp>
      <p:sp>
        <p:nvSpPr>
          <p:cNvPr id="3" name="Footer Placeholder 2"/>
          <p:cNvSpPr>
            <a:spLocks noGrp="1"/>
          </p:cNvSpPr>
          <p:nvPr>
            <p:ph type="ftr" sz="quarter" idx="11"/>
          </p:nvPr>
        </p:nvSpPr>
        <p:spPr>
          <a:xfrm rot="16200000">
            <a:off x="7586910" y="4048760"/>
            <a:ext cx="2367281" cy="365760"/>
          </a:xfrm>
          <a:prstGeom prst="rect">
            <a:avLst/>
          </a:prstGeom>
        </p:spPr>
        <p:txBody>
          <a:bodyPr/>
          <a:lstStyle/>
          <a:p>
            <a:endParaRPr lang="sv-SE"/>
          </a:p>
        </p:txBody>
      </p:sp>
      <p:sp>
        <p:nvSpPr>
          <p:cNvPr id="4" name="Slide Number Placeholder 3"/>
          <p:cNvSpPr>
            <a:spLocks noGrp="1"/>
          </p:cNvSpPr>
          <p:nvPr>
            <p:ph type="sldNum" sz="quarter" idx="12"/>
          </p:nvPr>
        </p:nvSpPr>
        <p:spPr>
          <a:xfrm>
            <a:off x="8531788" y="5648960"/>
            <a:ext cx="548640" cy="396240"/>
          </a:xfrm>
          <a:prstGeom prst="bracketPair">
            <a:avLst>
              <a:gd name="adj" fmla="val 17949"/>
            </a:avLst>
          </a:prstGeom>
        </p:spPr>
        <p:txBody>
          <a:bodyPr/>
          <a:lstStyle/>
          <a:p>
            <a:fld id="{E8C69792-8500-4013-8E02-3BE69615D9BC}" type="slidenum">
              <a:rPr lang="sv-SE" smtClean="0"/>
              <a:pPr/>
              <a:t>‹#›</a:t>
            </a:fld>
            <a:endParaRPr lang="sv-SE"/>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sv-SE" smtClean="0"/>
              <a:t>Klicka här för att ändra format</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Date Placeholder 4"/>
          <p:cNvSpPr>
            <a:spLocks noGrp="1"/>
          </p:cNvSpPr>
          <p:nvPr>
            <p:ph type="dt" sz="half" idx="10"/>
          </p:nvPr>
        </p:nvSpPr>
        <p:spPr>
          <a:xfrm rot="16200000">
            <a:off x="7551351" y="1645920"/>
            <a:ext cx="2438399" cy="365760"/>
          </a:xfrm>
          <a:prstGeom prst="rect">
            <a:avLst/>
          </a:prstGeom>
        </p:spPr>
        <p:txBody>
          <a:bodyPr/>
          <a:lstStyle/>
          <a:p>
            <a:fld id="{57AE184D-F69C-4779-ADAF-1E8629A02402}" type="datetimeFigureOut">
              <a:rPr lang="sv-SE" smtClean="0"/>
              <a:pPr/>
              <a:t>2014-09-04</a:t>
            </a:fld>
            <a:endParaRPr lang="sv-SE"/>
          </a:p>
        </p:txBody>
      </p:sp>
      <p:sp>
        <p:nvSpPr>
          <p:cNvPr id="6" name="Footer Placeholder 5"/>
          <p:cNvSpPr>
            <a:spLocks noGrp="1"/>
          </p:cNvSpPr>
          <p:nvPr>
            <p:ph type="ftr" sz="quarter" idx="11"/>
          </p:nvPr>
        </p:nvSpPr>
        <p:spPr>
          <a:xfrm rot="16200000">
            <a:off x="7586910" y="4048760"/>
            <a:ext cx="2367281" cy="365760"/>
          </a:xfrm>
          <a:prstGeom prst="rect">
            <a:avLst/>
          </a:prstGeom>
        </p:spPr>
        <p:txBody>
          <a:bodyPr/>
          <a:lstStyle/>
          <a:p>
            <a:endParaRPr lang="sv-SE"/>
          </a:p>
        </p:txBody>
      </p:sp>
      <p:sp>
        <p:nvSpPr>
          <p:cNvPr id="7" name="Slide Number Placeholder 6"/>
          <p:cNvSpPr>
            <a:spLocks noGrp="1"/>
          </p:cNvSpPr>
          <p:nvPr>
            <p:ph type="sldNum" sz="quarter" idx="12"/>
          </p:nvPr>
        </p:nvSpPr>
        <p:spPr>
          <a:xfrm>
            <a:off x="8531788" y="5648960"/>
            <a:ext cx="548640" cy="396240"/>
          </a:xfrm>
          <a:prstGeom prst="bracketPair">
            <a:avLst>
              <a:gd name="adj" fmla="val 17949"/>
            </a:avLst>
          </a:prstGeom>
        </p:spPr>
        <p:txBody>
          <a:bodyPr/>
          <a:lstStyle/>
          <a:p>
            <a:fld id="{E8C69792-8500-4013-8E02-3BE69615D9BC}" type="slidenum">
              <a:rPr lang="sv-SE" smtClean="0"/>
              <a:pPr/>
              <a:t>‹#›</a:t>
            </a:fld>
            <a:endParaRPr lang="sv-SE"/>
          </a:p>
        </p:txBody>
      </p:sp>
      <p:sp>
        <p:nvSpPr>
          <p:cNvPr id="9" name="Content Placeholder 8"/>
          <p:cNvSpPr>
            <a:spLocks noGrp="1"/>
          </p:cNvSpPr>
          <p:nvPr>
            <p:ph sz="quarter" idx="13"/>
          </p:nvPr>
        </p:nvSpPr>
        <p:spPr>
          <a:xfrm>
            <a:off x="304800" y="381000"/>
            <a:ext cx="7772400" cy="494284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sv-SE" dirty="0" smtClean="0"/>
              <a:t>Klicka här för att ändra format</a:t>
            </a:r>
            <a:endParaRPr lang="en-US" dirty="0"/>
          </a:p>
        </p:txBody>
      </p:sp>
      <p:sp>
        <p:nvSpPr>
          <p:cNvPr id="3" name="Text Placeholder 2"/>
          <p:cNvSpPr>
            <a:spLocks noGrp="1"/>
          </p:cNvSpPr>
          <p:nvPr>
            <p:ph type="body" idx="1"/>
          </p:nvPr>
        </p:nvSpPr>
        <p:spPr>
          <a:xfrm>
            <a:off x="457200" y="1600200"/>
            <a:ext cx="7620000" cy="4709120"/>
          </a:xfrm>
          <a:prstGeom prst="rect">
            <a:avLst/>
          </a:prstGeom>
        </p:spPr>
        <p:txBody>
          <a:bodyPr vert="horz" lIns="91440" tIns="45720" rIns="91440" bIns="45720" rtlCol="0">
            <a:norm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en-US" dirty="0"/>
          </a:p>
        </p:txBody>
      </p:sp>
      <p:sp>
        <p:nvSpPr>
          <p:cNvPr id="7" name="Rectangle 6"/>
          <p:cNvSpPr/>
          <p:nvPr/>
        </p:nvSpPr>
        <p:spPr>
          <a:xfrm>
            <a:off x="8458200" y="-99392"/>
            <a:ext cx="685800" cy="69760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latshållare för innehåll 7"/>
          <p:cNvSpPr txBox="1">
            <a:spLocks/>
          </p:cNvSpPr>
          <p:nvPr userDrawn="1"/>
        </p:nvSpPr>
        <p:spPr>
          <a:xfrm>
            <a:off x="0" y="6453336"/>
            <a:ext cx="9143999" cy="423292"/>
          </a:xfrm>
          <a:prstGeom prst="rect">
            <a:avLst/>
          </a:prstGeom>
          <a:solidFill>
            <a:schemeClr val="tx2"/>
          </a:solidFill>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ctr">
              <a:buNone/>
            </a:pPr>
            <a:r>
              <a:rPr lang="sv-SE" sz="1600" b="1" dirty="0" smtClean="0">
                <a:solidFill>
                  <a:schemeClr val="bg1"/>
                </a:solidFill>
              </a:rPr>
              <a:t>    LBK</a:t>
            </a:r>
            <a:r>
              <a:rPr lang="sv-SE" sz="1600" dirty="0" smtClean="0">
                <a:solidFill>
                  <a:schemeClr val="bg1"/>
                </a:solidFill>
              </a:rPr>
              <a:t> – Lutherska Bekännelsekyrkan| </a:t>
            </a:r>
            <a:r>
              <a:rPr lang="sv-SE" sz="1600" b="1" dirty="0" smtClean="0">
                <a:solidFill>
                  <a:schemeClr val="bg1"/>
                </a:solidFill>
              </a:rPr>
              <a:t>www.bekannelse.se</a:t>
            </a:r>
            <a:endParaRPr lang="sv-SE" sz="1600" dirty="0">
              <a:solidFill>
                <a:schemeClr val="bg1"/>
              </a:solidFill>
            </a:endParaRPr>
          </a:p>
        </p:txBody>
      </p:sp>
      <p:pic>
        <p:nvPicPr>
          <p:cNvPr id="12" name="Bildobjekt 1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576293" y="136786"/>
            <a:ext cx="1576413" cy="1576413"/>
          </a:xfrm>
          <a:prstGeom prst="rect">
            <a:avLst/>
          </a:prstGeom>
        </p:spPr>
      </p:pic>
      <p:pic>
        <p:nvPicPr>
          <p:cNvPr id="15" name="Bildobjekt 14"/>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67586" y="1737979"/>
            <a:ext cx="1576413" cy="1576413"/>
          </a:xfrm>
          <a:prstGeom prst="rect">
            <a:avLst/>
          </a:prstGeom>
        </p:spPr>
      </p:pic>
    </p:spTree>
  </p:cSld>
  <p:clrMap bg1="lt1" tx1="dk1" bg2="lt2" tx2="dk2" accent1="accent1" accent2="accent2" accent3="accent3" accent4="accent4" accent5="accent5" accent6="accent6" hlink="hlink" folHlink="folHlink"/>
  <p:sldLayoutIdLst>
    <p:sldLayoutId id="2147483961" r:id="rId1"/>
    <p:sldLayoutId id="2147483972"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Lst>
  <p:transition/>
  <p:timing>
    <p:tnLst>
      <p:par>
        <p:cTn id="1" dur="indefinite" restart="never" nodeType="tmRoot"/>
      </p:par>
    </p:tnLst>
  </p:timing>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Arial" pitchFamily="34" charset="0"/>
          <a:ea typeface="+mn-ea"/>
          <a:cs typeface="Arial" pitchFamily="34" charset="0"/>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Arial" pitchFamily="34" charset="0"/>
          <a:ea typeface="+mn-ea"/>
          <a:cs typeface="Arial" pitchFamily="34" charset="0"/>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Arial" pitchFamily="34" charset="0"/>
          <a:ea typeface="+mn-ea"/>
          <a:cs typeface="Arial" pitchFamily="34" charset="0"/>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Arial" pitchFamily="34" charset="0"/>
          <a:ea typeface="+mn-ea"/>
          <a:cs typeface="Arial" pitchFamily="34" charset="0"/>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Arial" pitchFamily="34" charset="0"/>
          <a:ea typeface="+mn-ea"/>
          <a:cs typeface="Arial" pitchFamily="34" charset="0"/>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d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9.pdf"/><Relationship Id="rId7" Type="http://schemas.openxmlformats.org/officeDocument/2006/relationships/image" Target="../media/image33.pd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1.pdf"/><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5.pdf"/><Relationship Id="rId7" Type="http://schemas.openxmlformats.org/officeDocument/2006/relationships/image" Target="../media/image39.pd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7.pdf"/><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43.pd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d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47.pdf"/><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49.pd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51.pd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df"/><Relationship Id="rId7" Type="http://schemas.openxmlformats.org/officeDocument/2006/relationships/image" Target="../media/image9.pd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pdf"/><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3.pd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55.pdf"/><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57.pd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9.pdf"/><Relationship Id="rId7" Type="http://schemas.openxmlformats.org/officeDocument/2006/relationships/image" Target="../media/image63.pd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61.pdf"/><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1.pd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9.pd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71.pd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 Target="slide1.xml"/><Relationship Id="rId7" Type="http://schemas.openxmlformats.org/officeDocument/2006/relationships/image" Target="../media/image75.pd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73.pdf"/><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77.pd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79.pd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81.pdf"/><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d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audio" Target="file:///\\localhost\Users\gunillahedkvist\Documents\Worship%20Conference%202014\Utan-guds-son_4.mp3" TargetMode="Externa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85.pdf"/><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87.pdf"/><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89.pdf"/><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91.pd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93.pdf"/><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95.pdf"/><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d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d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9.pd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1.pdf"/><Relationship Id="rId7" Type="http://schemas.openxmlformats.org/officeDocument/2006/relationships/image" Target="../media/image25.pd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3.pdf"/><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04800"/>
            <a:ext cx="7543800" cy="1728192"/>
          </a:xfrm>
        </p:spPr>
        <p:txBody>
          <a:bodyPr/>
          <a:lstStyle/>
          <a:p>
            <a:r>
              <a:rPr lang="sv-SE" sz="5400" dirty="0" err="1" smtClean="0"/>
              <a:t>Insights</a:t>
            </a:r>
            <a:r>
              <a:rPr lang="sv-SE" sz="5400" dirty="0" smtClean="0"/>
              <a:t> </a:t>
            </a:r>
            <a:br>
              <a:rPr lang="sv-SE" sz="5400" dirty="0" smtClean="0"/>
            </a:br>
            <a:r>
              <a:rPr lang="sv-SE" sz="5400" dirty="0" smtClean="0"/>
              <a:t>from Sweden</a:t>
            </a:r>
            <a:endParaRPr lang="sv-SE" sz="5400" dirty="0"/>
          </a:p>
        </p:txBody>
      </p:sp>
      <p:sp>
        <p:nvSpPr>
          <p:cNvPr id="3" name="Subtitle 2"/>
          <p:cNvSpPr>
            <a:spLocks noGrp="1"/>
          </p:cNvSpPr>
          <p:nvPr>
            <p:ph type="subTitle" idx="1"/>
          </p:nvPr>
        </p:nvSpPr>
        <p:spPr>
          <a:xfrm>
            <a:off x="533400" y="1981200"/>
            <a:ext cx="6537960" cy="432048"/>
          </a:xfrm>
        </p:spPr>
        <p:txBody>
          <a:bodyPr/>
          <a:lstStyle/>
          <a:p>
            <a:r>
              <a:rPr lang="sv-SE" dirty="0" smtClean="0"/>
              <a:t>WELS </a:t>
            </a:r>
            <a:r>
              <a:rPr lang="sv-SE" dirty="0" err="1" smtClean="0"/>
              <a:t>Worship</a:t>
            </a:r>
            <a:r>
              <a:rPr lang="sv-SE" dirty="0" smtClean="0"/>
              <a:t> Conference, </a:t>
            </a:r>
            <a:r>
              <a:rPr lang="sv-SE" dirty="0" err="1" smtClean="0"/>
              <a:t>Kenosha</a:t>
            </a:r>
            <a:r>
              <a:rPr lang="sv-SE" dirty="0" smtClean="0"/>
              <a:t>, </a:t>
            </a:r>
            <a:r>
              <a:rPr lang="sv-SE" dirty="0" err="1" smtClean="0"/>
              <a:t>July</a:t>
            </a:r>
            <a:r>
              <a:rPr lang="sv-SE" dirty="0" smtClean="0"/>
              <a:t> 22-25, 2014</a:t>
            </a:r>
            <a:endParaRPr lang="sv-SE" dirty="0"/>
          </a:p>
        </p:txBody>
      </p:sp>
      <p:sp>
        <p:nvSpPr>
          <p:cNvPr id="4" name="TextBox 3"/>
          <p:cNvSpPr txBox="1"/>
          <p:nvPr/>
        </p:nvSpPr>
        <p:spPr>
          <a:xfrm>
            <a:off x="827584" y="3501008"/>
            <a:ext cx="6480720" cy="461665"/>
          </a:xfrm>
          <a:prstGeom prst="rect">
            <a:avLst/>
          </a:prstGeom>
          <a:noFill/>
        </p:spPr>
        <p:txBody>
          <a:bodyPr wrap="square" rtlCol="0">
            <a:spAutoFit/>
          </a:bodyPr>
          <a:lstStyle/>
          <a:p>
            <a:endParaRPr lang="sv-SE" sz="2400" dirty="0"/>
          </a:p>
        </p:txBody>
      </p:sp>
      <p:sp>
        <p:nvSpPr>
          <p:cNvPr id="8" name="textruta 7"/>
          <p:cNvSpPr txBox="1"/>
          <p:nvPr/>
        </p:nvSpPr>
        <p:spPr>
          <a:xfrm>
            <a:off x="5638800" y="381000"/>
            <a:ext cx="1852453" cy="646331"/>
          </a:xfrm>
          <a:prstGeom prst="rect">
            <a:avLst/>
          </a:prstGeom>
          <a:noFill/>
        </p:spPr>
        <p:txBody>
          <a:bodyPr wrap="none" rtlCol="0">
            <a:spAutoFit/>
          </a:bodyPr>
          <a:lstStyle/>
          <a:p>
            <a:r>
              <a:rPr lang="sv-SE" dirty="0" smtClean="0">
                <a:latin typeface="Arial"/>
                <a:cs typeface="Arial"/>
              </a:rPr>
              <a:t>Gunilla Hedkvist</a:t>
            </a:r>
          </a:p>
          <a:p>
            <a:r>
              <a:rPr lang="sv-SE" dirty="0" smtClean="0">
                <a:latin typeface="Arial"/>
                <a:cs typeface="Arial"/>
              </a:rPr>
              <a:t>LBK - Sweden</a:t>
            </a:r>
            <a:endParaRPr lang="sv-SE" dirty="0">
              <a:latin typeface="Arial"/>
              <a:cs typeface="Arial"/>
            </a:endParaRPr>
          </a:p>
        </p:txBody>
      </p:sp>
      <p:cxnSp>
        <p:nvCxnSpPr>
          <p:cNvPr id="9" name="Straight Connector 5"/>
          <p:cNvCxnSpPr/>
          <p:nvPr/>
        </p:nvCxnSpPr>
        <p:spPr>
          <a:xfrm>
            <a:off x="499592" y="198120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Bildobjekt 9" descr="Vår kyrka.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85800" y="2438400"/>
            <a:ext cx="6248400" cy="35941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162800" cy="1143000"/>
          </a:xfrm>
        </p:spPr>
        <p:txBody>
          <a:bodyPr/>
          <a:lstStyle/>
          <a:p>
            <a:r>
              <a:rPr lang="sv-SE" dirty="0" err="1" smtClean="0"/>
              <a:t>Early</a:t>
            </a:r>
            <a:r>
              <a:rPr lang="sv-SE" dirty="0" smtClean="0"/>
              <a:t> Swedish </a:t>
            </a:r>
            <a:br>
              <a:rPr lang="sv-SE" dirty="0" smtClean="0"/>
            </a:br>
            <a:r>
              <a:rPr lang="sv-SE" dirty="0" err="1" smtClean="0"/>
              <a:t>church</a:t>
            </a:r>
            <a:r>
              <a:rPr lang="sv-SE" dirty="0" smtClean="0"/>
              <a:t> history</a:t>
            </a:r>
            <a:endParaRPr lang="sv-SE" dirty="0"/>
          </a:p>
        </p:txBody>
      </p:sp>
      <p:cxnSp>
        <p:nvCxnSpPr>
          <p:cNvPr id="6" name="Straight Connector 5"/>
          <p:cNvCxnSpPr/>
          <p:nvPr/>
        </p:nvCxnSpPr>
        <p:spPr>
          <a:xfrm>
            <a:off x="323528" y="175260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Bildobjekt 7" descr="ansgar.jpg"/>
          <p:cNvPicPr>
            <a:picLocks noChangeAspect="1"/>
          </p:cNvPicPr>
          <p:nvPr/>
        </p:nvPicPr>
        <p:blipFill>
          <a:blip r:embed="rId3"/>
          <a:stretch>
            <a:fillRect/>
          </a:stretch>
        </p:blipFill>
        <p:spPr>
          <a:xfrm>
            <a:off x="381000" y="2133600"/>
            <a:ext cx="1091494" cy="1651000"/>
          </a:xfrm>
          <a:prstGeom prst="rect">
            <a:avLst/>
          </a:prstGeom>
        </p:spPr>
      </p:pic>
      <p:sp>
        <p:nvSpPr>
          <p:cNvPr id="9" name="textruta 8"/>
          <p:cNvSpPr txBox="1"/>
          <p:nvPr/>
        </p:nvSpPr>
        <p:spPr>
          <a:xfrm>
            <a:off x="2057400" y="1981200"/>
            <a:ext cx="5562600" cy="1969770"/>
          </a:xfrm>
          <a:prstGeom prst="rect">
            <a:avLst/>
          </a:prstGeom>
          <a:noFill/>
        </p:spPr>
        <p:txBody>
          <a:bodyPr wrap="square" rtlCol="0">
            <a:spAutoFit/>
          </a:bodyPr>
          <a:lstStyle/>
          <a:p>
            <a:pPr>
              <a:spcAft>
                <a:spcPts val="1200"/>
              </a:spcAft>
            </a:pPr>
            <a:r>
              <a:rPr lang="sv-SE" sz="2800" dirty="0" smtClean="0">
                <a:latin typeface="Arial"/>
              </a:rPr>
              <a:t>Ansgar – the first </a:t>
            </a:r>
            <a:r>
              <a:rPr lang="sv-SE" sz="2800" dirty="0" err="1" smtClean="0">
                <a:latin typeface="Arial"/>
              </a:rPr>
              <a:t>missionary</a:t>
            </a:r>
            <a:r>
              <a:rPr lang="sv-SE" sz="2800" dirty="0" smtClean="0">
                <a:latin typeface="Arial"/>
              </a:rPr>
              <a:t> to Sweden, 820 and 850.</a:t>
            </a:r>
          </a:p>
          <a:p>
            <a:pPr>
              <a:spcAft>
                <a:spcPts val="1200"/>
              </a:spcAft>
            </a:pPr>
            <a:r>
              <a:rPr lang="sv-SE" sz="2800" dirty="0" smtClean="0">
                <a:latin typeface="Arial"/>
              </a:rPr>
              <a:t>Birka – a Viking </a:t>
            </a:r>
            <a:r>
              <a:rPr lang="sv-SE" sz="2800" dirty="0" err="1" smtClean="0">
                <a:latin typeface="Arial"/>
              </a:rPr>
              <a:t>village</a:t>
            </a:r>
            <a:r>
              <a:rPr lang="sv-SE" sz="2800" dirty="0" smtClean="0">
                <a:latin typeface="Arial"/>
              </a:rPr>
              <a:t> just </a:t>
            </a:r>
            <a:r>
              <a:rPr lang="sv-SE" sz="2800" dirty="0" err="1" smtClean="0">
                <a:latin typeface="Arial"/>
              </a:rPr>
              <a:t>west</a:t>
            </a:r>
            <a:r>
              <a:rPr lang="sv-SE" sz="2800" dirty="0" smtClean="0">
                <a:latin typeface="Arial"/>
              </a:rPr>
              <a:t> of Stockholm</a:t>
            </a:r>
            <a:endParaRPr lang="sv-SE" sz="2800" dirty="0">
              <a:latin typeface="Arial"/>
            </a:endParaRPr>
          </a:p>
        </p:txBody>
      </p:sp>
      <p:sp>
        <p:nvSpPr>
          <p:cNvPr id="10" name="textruta 9"/>
          <p:cNvSpPr txBox="1"/>
          <p:nvPr/>
        </p:nvSpPr>
        <p:spPr>
          <a:xfrm>
            <a:off x="2133600" y="4191000"/>
            <a:ext cx="5715000" cy="1615827"/>
          </a:xfrm>
          <a:prstGeom prst="rect">
            <a:avLst/>
          </a:prstGeom>
          <a:noFill/>
        </p:spPr>
        <p:txBody>
          <a:bodyPr wrap="square" rtlCol="0">
            <a:spAutoFit/>
          </a:bodyPr>
          <a:lstStyle/>
          <a:p>
            <a:pPr>
              <a:spcAft>
                <a:spcPts val="1800"/>
              </a:spcAft>
            </a:pPr>
            <a:r>
              <a:rPr lang="sv-SE" sz="2800" dirty="0" smtClean="0">
                <a:latin typeface="Arial"/>
              </a:rPr>
              <a:t>Olof Skötkonung </a:t>
            </a:r>
            <a:r>
              <a:rPr lang="sv-SE" sz="2800" dirty="0" err="1" smtClean="0">
                <a:latin typeface="Arial"/>
              </a:rPr>
              <a:t>ruled</a:t>
            </a:r>
            <a:r>
              <a:rPr lang="sv-SE" sz="2800" dirty="0" smtClean="0">
                <a:latin typeface="Arial"/>
              </a:rPr>
              <a:t> 995 – 1022</a:t>
            </a:r>
          </a:p>
          <a:p>
            <a:pPr>
              <a:spcAft>
                <a:spcPts val="1800"/>
              </a:spcAft>
            </a:pPr>
            <a:r>
              <a:rPr lang="sv-SE" sz="2800" dirty="0" smtClean="0">
                <a:latin typeface="Arial"/>
              </a:rPr>
              <a:t>First </a:t>
            </a:r>
            <a:r>
              <a:rPr lang="sv-SE" sz="2800" dirty="0" err="1" smtClean="0">
                <a:latin typeface="Arial"/>
              </a:rPr>
              <a:t>king</a:t>
            </a:r>
            <a:r>
              <a:rPr lang="sv-SE" sz="2800" dirty="0" smtClean="0">
                <a:latin typeface="Arial"/>
              </a:rPr>
              <a:t> to be </a:t>
            </a:r>
            <a:r>
              <a:rPr lang="sv-SE" sz="2800" dirty="0" err="1" smtClean="0">
                <a:latin typeface="Arial"/>
              </a:rPr>
              <a:t>baptized</a:t>
            </a:r>
            <a:r>
              <a:rPr lang="sv-SE" sz="2800" dirty="0" smtClean="0">
                <a:latin typeface="Arial"/>
              </a:rPr>
              <a:t> and </a:t>
            </a:r>
            <a:r>
              <a:rPr lang="sv-SE" sz="2800" dirty="0" err="1" smtClean="0">
                <a:latin typeface="Arial"/>
              </a:rPr>
              <a:t>stay</a:t>
            </a:r>
            <a:r>
              <a:rPr lang="sv-SE" sz="2800" dirty="0" smtClean="0">
                <a:latin typeface="Arial"/>
              </a:rPr>
              <a:t> Christian </a:t>
            </a:r>
            <a:r>
              <a:rPr lang="sv-SE" sz="2800" dirty="0" err="1" smtClean="0">
                <a:latin typeface="Arial"/>
              </a:rPr>
              <a:t>until</a:t>
            </a:r>
            <a:r>
              <a:rPr lang="sv-SE" sz="2800" dirty="0" smtClean="0">
                <a:latin typeface="Arial"/>
              </a:rPr>
              <a:t> death</a:t>
            </a:r>
            <a:endParaRPr lang="sv-SE" sz="2800" dirty="0">
              <a:latin typeface="Arial"/>
            </a:endParaRPr>
          </a:p>
        </p:txBody>
      </p:sp>
      <p:pic>
        <p:nvPicPr>
          <p:cNvPr id="11" name="Bildobjekt 10" descr="Stadshuset_Olof_Skötkonung.jpg"/>
          <p:cNvPicPr>
            <a:picLocks noChangeAspect="1"/>
          </p:cNvPicPr>
          <p:nvPr/>
        </p:nvPicPr>
        <p:blipFill>
          <a:blip r:embed="rId4"/>
          <a:stretch>
            <a:fillRect/>
          </a:stretch>
        </p:blipFill>
        <p:spPr>
          <a:xfrm>
            <a:off x="381000" y="4191000"/>
            <a:ext cx="1440644" cy="19812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build="p"/>
      <p:bldP spid="1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Church </a:t>
            </a:r>
            <a:r>
              <a:rPr lang="sv-SE" dirty="0" err="1" smtClean="0"/>
              <a:t>buildings</a:t>
            </a:r>
            <a:r>
              <a:rPr lang="sv-SE" dirty="0" smtClean="0"/>
              <a:t> 1100…</a:t>
            </a:r>
            <a:endParaRPr lang="sv-SE" dirty="0"/>
          </a:p>
        </p:txBody>
      </p:sp>
      <p:cxnSp>
        <p:nvCxnSpPr>
          <p:cNvPr id="3" name="Straight Connector 5"/>
          <p:cNvCxnSpPr/>
          <p:nvPr/>
        </p:nvCxnSpPr>
        <p:spPr>
          <a:xfrm>
            <a:off x="323528" y="137160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Bildobjekt 4" descr="Eneby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04800" y="1524000"/>
            <a:ext cx="4800600" cy="3594100"/>
          </a:xfrm>
          <a:prstGeom prst="rect">
            <a:avLst/>
          </a:prstGeom>
        </p:spPr>
      </p:pic>
      <p:pic>
        <p:nvPicPr>
          <p:cNvPr id="7" name="Bildobjekt 6" descr="Eneby1100.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3441700" y="5257800"/>
            <a:ext cx="2882900" cy="1054100"/>
          </a:xfrm>
          <a:prstGeom prst="rect">
            <a:avLst/>
          </a:prstGeom>
        </p:spPr>
      </p:pic>
      <p:pic>
        <p:nvPicPr>
          <p:cNvPr id="9" name="Bildobjekt 8" descr="Eneby3.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5181600" y="1524000"/>
            <a:ext cx="2514600" cy="33655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 to 1775</a:t>
            </a:r>
            <a:endParaRPr lang="sv-SE" dirty="0"/>
          </a:p>
        </p:txBody>
      </p:sp>
      <p:pic>
        <p:nvPicPr>
          <p:cNvPr id="4" name="Bildobjekt 3" descr="Votivskepp.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4648200" y="685800"/>
            <a:ext cx="2514600" cy="1892300"/>
          </a:xfrm>
          <a:prstGeom prst="rect">
            <a:avLst/>
          </a:prstGeom>
        </p:spPr>
      </p:pic>
      <p:pic>
        <p:nvPicPr>
          <p:cNvPr id="5" name="Bildobjekt 4" descr="Eneby predikstol.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457200" y="1371600"/>
            <a:ext cx="3505200" cy="4686300"/>
          </a:xfrm>
          <a:prstGeom prst="rect">
            <a:avLst/>
          </a:prstGeom>
        </p:spPr>
      </p:pic>
      <p:pic>
        <p:nvPicPr>
          <p:cNvPr id="6" name="Bildobjekt 5" descr="Eneby orgel.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4737100" y="2819400"/>
            <a:ext cx="2425700" cy="32385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Swedish </a:t>
            </a:r>
            <a:r>
              <a:rPr lang="sv-SE" dirty="0" err="1" smtClean="0"/>
              <a:t>hymnal</a:t>
            </a:r>
            <a:r>
              <a:rPr lang="sv-SE" dirty="0" smtClean="0"/>
              <a:t> history starts with the Reformation</a:t>
            </a:r>
            <a:endParaRPr lang="sv-SE" dirty="0"/>
          </a:p>
        </p:txBody>
      </p:sp>
      <p:cxnSp>
        <p:nvCxnSpPr>
          <p:cNvPr id="5" name="Straight Connector 4"/>
          <p:cNvCxnSpPr/>
          <p:nvPr/>
        </p:nvCxnSpPr>
        <p:spPr>
          <a:xfrm>
            <a:off x="323528" y="167640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Bildobjekt 9" descr="Olaus_Petri_staty.jpg"/>
          <p:cNvPicPr>
            <a:picLocks noChangeAspect="1"/>
          </p:cNvPicPr>
          <p:nvPr/>
        </p:nvPicPr>
        <p:blipFill>
          <a:blip r:embed="rId3"/>
          <a:stretch>
            <a:fillRect/>
          </a:stretch>
        </p:blipFill>
        <p:spPr>
          <a:xfrm>
            <a:off x="304800" y="2025650"/>
            <a:ext cx="1818266" cy="4222750"/>
          </a:xfrm>
          <a:prstGeom prst="rect">
            <a:avLst/>
          </a:prstGeom>
        </p:spPr>
      </p:pic>
      <p:sp>
        <p:nvSpPr>
          <p:cNvPr id="11" name="textruta 10"/>
          <p:cNvSpPr txBox="1"/>
          <p:nvPr/>
        </p:nvSpPr>
        <p:spPr>
          <a:xfrm>
            <a:off x="2286000" y="1981200"/>
            <a:ext cx="4800600" cy="3600986"/>
          </a:xfrm>
          <a:prstGeom prst="rect">
            <a:avLst/>
          </a:prstGeom>
          <a:noFill/>
        </p:spPr>
        <p:txBody>
          <a:bodyPr wrap="square" rtlCol="0">
            <a:spAutoFit/>
          </a:bodyPr>
          <a:lstStyle/>
          <a:p>
            <a:pPr indent="-187200">
              <a:spcAft>
                <a:spcPts val="1800"/>
              </a:spcAft>
              <a:buFont typeface="Arial"/>
              <a:buChar char="•"/>
            </a:pPr>
            <a:r>
              <a:rPr lang="sv-SE" sz="2800" dirty="0" err="1" smtClean="0">
                <a:latin typeface="Arial"/>
              </a:rPr>
              <a:t>Olavus</a:t>
            </a:r>
            <a:r>
              <a:rPr lang="sv-SE" sz="2800" dirty="0" smtClean="0">
                <a:latin typeface="Arial"/>
              </a:rPr>
              <a:t> Petri and Laurentius                                   </a:t>
            </a:r>
            <a:r>
              <a:rPr lang="sv-SE" sz="2800" dirty="0" err="1" smtClean="0">
                <a:latin typeface="Arial"/>
              </a:rPr>
              <a:t>Andreae</a:t>
            </a:r>
            <a:r>
              <a:rPr lang="sv-SE" sz="2800" dirty="0" smtClean="0">
                <a:latin typeface="Arial"/>
              </a:rPr>
              <a:t> </a:t>
            </a:r>
          </a:p>
          <a:p>
            <a:pPr indent="-187200">
              <a:spcAft>
                <a:spcPts val="1800"/>
              </a:spcAft>
              <a:buFont typeface="Arial"/>
              <a:buChar char="•"/>
            </a:pPr>
            <a:r>
              <a:rPr lang="sv-SE" sz="2800" dirty="0" err="1" smtClean="0">
                <a:latin typeface="Arial"/>
              </a:rPr>
              <a:t>Studied</a:t>
            </a:r>
            <a:r>
              <a:rPr lang="sv-SE" sz="2800" dirty="0" smtClean="0">
                <a:latin typeface="Arial"/>
              </a:rPr>
              <a:t> in Wittenberg</a:t>
            </a:r>
          </a:p>
          <a:p>
            <a:pPr indent="-187200">
              <a:spcAft>
                <a:spcPts val="1800"/>
              </a:spcAft>
              <a:buFont typeface="Arial"/>
              <a:buChar char="•"/>
            </a:pPr>
            <a:r>
              <a:rPr lang="sv-SE" sz="2800" dirty="0" smtClean="0">
                <a:latin typeface="Arial"/>
              </a:rPr>
              <a:t>1526 – first </a:t>
            </a:r>
            <a:r>
              <a:rPr lang="sv-SE" sz="2800" dirty="0" err="1" smtClean="0">
                <a:latin typeface="Arial"/>
              </a:rPr>
              <a:t>hymnal</a:t>
            </a:r>
            <a:endParaRPr lang="sv-SE" sz="2800" dirty="0" smtClean="0">
              <a:latin typeface="Arial"/>
            </a:endParaRPr>
          </a:p>
          <a:p>
            <a:pPr indent="-187200">
              <a:spcAft>
                <a:spcPts val="1800"/>
              </a:spcAft>
              <a:buFont typeface="Arial"/>
              <a:buChar char="•"/>
            </a:pPr>
            <a:r>
              <a:rPr lang="sv-SE" sz="2800" dirty="0" smtClean="0">
                <a:latin typeface="Arial"/>
              </a:rPr>
              <a:t>8 reformation hymns</a:t>
            </a:r>
          </a:p>
          <a:p>
            <a:pPr indent="-187200">
              <a:spcAft>
                <a:spcPts val="1800"/>
              </a:spcAft>
              <a:buFont typeface="Arial"/>
              <a:buChar char="•"/>
            </a:pPr>
            <a:r>
              <a:rPr lang="sv-SE" sz="2800" dirty="0" err="1" smtClean="0">
                <a:latin typeface="Arial"/>
              </a:rPr>
              <a:t>Enlarged</a:t>
            </a:r>
            <a:r>
              <a:rPr lang="sv-SE" sz="2800" dirty="0" smtClean="0">
                <a:latin typeface="Arial"/>
              </a:rPr>
              <a:t> editions </a:t>
            </a:r>
          </a:p>
        </p:txBody>
      </p:sp>
      <p:pic>
        <p:nvPicPr>
          <p:cNvPr id="14" name="Bildobjekt 13" descr="Svenska songer.jpg"/>
          <p:cNvPicPr>
            <a:picLocks noChangeAspect="1"/>
          </p:cNvPicPr>
          <p:nvPr/>
        </p:nvPicPr>
        <p:blipFill>
          <a:blip r:embed="rId4"/>
          <a:stretch>
            <a:fillRect/>
          </a:stretch>
        </p:blipFill>
        <p:spPr>
          <a:xfrm>
            <a:off x="6197600" y="3289300"/>
            <a:ext cx="2108200" cy="28829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The </a:t>
            </a:r>
            <a:r>
              <a:rPr lang="sv-SE" dirty="0" err="1" smtClean="0"/>
              <a:t>Bible</a:t>
            </a:r>
            <a:r>
              <a:rPr lang="sv-SE" dirty="0" smtClean="0"/>
              <a:t> in Swedish</a:t>
            </a:r>
            <a:endParaRPr lang="sv-SE" dirty="0"/>
          </a:p>
        </p:txBody>
      </p:sp>
      <p:sp>
        <p:nvSpPr>
          <p:cNvPr id="7" name="textruta 6"/>
          <p:cNvSpPr txBox="1"/>
          <p:nvPr/>
        </p:nvSpPr>
        <p:spPr>
          <a:xfrm>
            <a:off x="3657600" y="1752600"/>
            <a:ext cx="4812585" cy="4262706"/>
          </a:xfrm>
          <a:prstGeom prst="rect">
            <a:avLst/>
          </a:prstGeom>
          <a:noFill/>
        </p:spPr>
        <p:txBody>
          <a:bodyPr wrap="square" rtlCol="0">
            <a:spAutoFit/>
          </a:bodyPr>
          <a:lstStyle/>
          <a:p>
            <a:pPr>
              <a:spcAft>
                <a:spcPts val="3000"/>
              </a:spcAft>
            </a:pPr>
            <a:r>
              <a:rPr lang="sv-SE" sz="2800" dirty="0" smtClean="0">
                <a:latin typeface="Arial"/>
              </a:rPr>
              <a:t>The </a:t>
            </a:r>
            <a:r>
              <a:rPr lang="sv-SE" sz="2800" dirty="0" err="1" smtClean="0">
                <a:latin typeface="Arial"/>
              </a:rPr>
              <a:t>complete</a:t>
            </a:r>
            <a:r>
              <a:rPr lang="sv-SE" sz="2800" dirty="0" smtClean="0">
                <a:latin typeface="Arial"/>
              </a:rPr>
              <a:t> </a:t>
            </a:r>
            <a:r>
              <a:rPr lang="sv-SE" sz="2800" dirty="0" err="1" smtClean="0">
                <a:latin typeface="Arial"/>
              </a:rPr>
              <a:t>Bible</a:t>
            </a:r>
            <a:r>
              <a:rPr lang="sv-SE" sz="2800" dirty="0" smtClean="0">
                <a:latin typeface="Arial"/>
              </a:rPr>
              <a:t> </a:t>
            </a:r>
            <a:r>
              <a:rPr lang="sv-SE" sz="2800" dirty="0" err="1" smtClean="0">
                <a:latin typeface="Arial"/>
              </a:rPr>
              <a:t>was</a:t>
            </a:r>
            <a:r>
              <a:rPr lang="sv-SE" sz="2800" dirty="0" smtClean="0">
                <a:latin typeface="Arial"/>
              </a:rPr>
              <a:t> </a:t>
            </a:r>
            <a:r>
              <a:rPr lang="sv-SE" sz="2800" dirty="0" err="1" smtClean="0">
                <a:latin typeface="Arial"/>
              </a:rPr>
              <a:t>published</a:t>
            </a:r>
            <a:r>
              <a:rPr lang="sv-SE" sz="2800" dirty="0" smtClean="0">
                <a:latin typeface="Arial"/>
              </a:rPr>
              <a:t> in 1541</a:t>
            </a:r>
          </a:p>
          <a:p>
            <a:pPr>
              <a:spcAft>
                <a:spcPts val="3000"/>
              </a:spcAft>
            </a:pPr>
            <a:r>
              <a:rPr lang="sv-SE" sz="2800" dirty="0" smtClean="0">
                <a:latin typeface="Arial"/>
              </a:rPr>
              <a:t>”Gustav </a:t>
            </a:r>
            <a:r>
              <a:rPr lang="sv-SE" sz="2800" dirty="0" err="1" smtClean="0">
                <a:latin typeface="Arial"/>
              </a:rPr>
              <a:t>Vasa’s</a:t>
            </a:r>
            <a:r>
              <a:rPr lang="sv-SE" sz="2800" dirty="0" smtClean="0">
                <a:latin typeface="Arial"/>
              </a:rPr>
              <a:t> </a:t>
            </a:r>
            <a:r>
              <a:rPr lang="sv-SE" sz="2800" dirty="0" err="1" smtClean="0">
                <a:latin typeface="Arial"/>
              </a:rPr>
              <a:t>Bible</a:t>
            </a:r>
            <a:r>
              <a:rPr lang="sv-SE" sz="2800" dirty="0" smtClean="0">
                <a:latin typeface="Arial"/>
              </a:rPr>
              <a:t>”</a:t>
            </a:r>
          </a:p>
          <a:p>
            <a:pPr>
              <a:spcAft>
                <a:spcPts val="3000"/>
              </a:spcAft>
            </a:pPr>
            <a:r>
              <a:rPr lang="sv-SE" sz="2800" dirty="0" err="1" smtClean="0">
                <a:latin typeface="Arial"/>
              </a:rPr>
              <a:t>Unifying</a:t>
            </a:r>
            <a:r>
              <a:rPr lang="sv-SE" sz="2800" dirty="0" smtClean="0">
                <a:latin typeface="Arial"/>
              </a:rPr>
              <a:t> </a:t>
            </a:r>
            <a:r>
              <a:rPr lang="sv-SE" sz="2800" dirty="0" err="1" smtClean="0">
                <a:latin typeface="Arial"/>
              </a:rPr>
              <a:t>factor</a:t>
            </a:r>
            <a:r>
              <a:rPr lang="sv-SE" sz="2800" dirty="0" smtClean="0">
                <a:latin typeface="Arial"/>
              </a:rPr>
              <a:t> for the Swedish </a:t>
            </a:r>
            <a:r>
              <a:rPr lang="sv-SE" sz="2800" dirty="0" err="1" smtClean="0">
                <a:latin typeface="Arial"/>
              </a:rPr>
              <a:t>language</a:t>
            </a:r>
            <a:r>
              <a:rPr lang="sv-SE" sz="2800" dirty="0" smtClean="0">
                <a:latin typeface="Arial"/>
              </a:rPr>
              <a:t> – </a:t>
            </a:r>
            <a:r>
              <a:rPr lang="sv-SE" sz="2800" dirty="0" err="1" smtClean="0">
                <a:latin typeface="Arial"/>
              </a:rPr>
              <a:t>spelling</a:t>
            </a:r>
            <a:endParaRPr lang="sv-SE" sz="2800" dirty="0" smtClean="0">
              <a:latin typeface="Arial"/>
            </a:endParaRPr>
          </a:p>
          <a:p>
            <a:pPr>
              <a:spcAft>
                <a:spcPts val="3000"/>
              </a:spcAft>
            </a:pPr>
            <a:r>
              <a:rPr lang="sv-SE" sz="2800" dirty="0" err="1" smtClean="0">
                <a:latin typeface="Arial"/>
              </a:rPr>
              <a:t>Very</a:t>
            </a:r>
            <a:r>
              <a:rPr lang="sv-SE" sz="2800" dirty="0" smtClean="0">
                <a:latin typeface="Arial"/>
              </a:rPr>
              <a:t> </a:t>
            </a:r>
            <a:r>
              <a:rPr lang="sv-SE" sz="2800" dirty="0" err="1" smtClean="0">
                <a:latin typeface="Arial"/>
              </a:rPr>
              <a:t>dependent</a:t>
            </a:r>
            <a:r>
              <a:rPr lang="sv-SE" sz="2800" dirty="0" smtClean="0">
                <a:latin typeface="Arial"/>
              </a:rPr>
              <a:t> on </a:t>
            </a:r>
            <a:r>
              <a:rPr lang="sv-SE" sz="2800" dirty="0" err="1" smtClean="0">
                <a:latin typeface="Arial"/>
              </a:rPr>
              <a:t>Luther’s</a:t>
            </a:r>
            <a:r>
              <a:rPr lang="sv-SE" sz="2800" dirty="0" smtClean="0">
                <a:latin typeface="Arial"/>
              </a:rPr>
              <a:t> </a:t>
            </a:r>
            <a:r>
              <a:rPr lang="sv-SE" sz="2800" dirty="0" err="1" smtClean="0">
                <a:latin typeface="Arial"/>
              </a:rPr>
              <a:t>translation</a:t>
            </a:r>
            <a:r>
              <a:rPr lang="sv-SE" sz="2800" dirty="0" smtClean="0">
                <a:latin typeface="Arial"/>
              </a:rPr>
              <a:t>.</a:t>
            </a:r>
            <a:endParaRPr lang="sv-SE" sz="2800" dirty="0">
              <a:latin typeface="Arial"/>
            </a:endParaRPr>
          </a:p>
        </p:txBody>
      </p:sp>
      <p:cxnSp>
        <p:nvCxnSpPr>
          <p:cNvPr id="5" name="Straight Connector 4"/>
          <p:cNvCxnSpPr/>
          <p:nvPr/>
        </p:nvCxnSpPr>
        <p:spPr>
          <a:xfrm>
            <a:off x="381000" y="129540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Bildobjekt 5" descr="Gustav Vasas Bibel.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457200" y="1447800"/>
            <a:ext cx="3048000" cy="46863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The Uppsala </a:t>
            </a:r>
            <a:r>
              <a:rPr lang="sv-SE" dirty="0" err="1" smtClean="0"/>
              <a:t>hymnal</a:t>
            </a:r>
            <a:endParaRPr lang="sv-SE" dirty="0"/>
          </a:p>
        </p:txBody>
      </p:sp>
      <p:cxnSp>
        <p:nvCxnSpPr>
          <p:cNvPr id="3" name="Straight Connector 4"/>
          <p:cNvCxnSpPr/>
          <p:nvPr/>
        </p:nvCxnSpPr>
        <p:spPr>
          <a:xfrm>
            <a:off x="381000" y="129540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ruta 3"/>
          <p:cNvSpPr txBox="1"/>
          <p:nvPr/>
        </p:nvSpPr>
        <p:spPr>
          <a:xfrm>
            <a:off x="685800" y="1524000"/>
            <a:ext cx="5334000" cy="3970318"/>
          </a:xfrm>
          <a:prstGeom prst="rect">
            <a:avLst/>
          </a:prstGeom>
          <a:noFill/>
        </p:spPr>
        <p:txBody>
          <a:bodyPr wrap="square" rtlCol="0">
            <a:spAutoFit/>
          </a:bodyPr>
          <a:lstStyle/>
          <a:p>
            <a:r>
              <a:rPr lang="sv-SE" sz="2800" dirty="0" smtClean="0">
                <a:latin typeface="Arial"/>
              </a:rPr>
              <a:t>1645 – first </a:t>
            </a:r>
            <a:r>
              <a:rPr lang="sv-SE" sz="2800" dirty="0" err="1" smtClean="0">
                <a:latin typeface="Arial"/>
              </a:rPr>
              <a:t>attempt</a:t>
            </a:r>
            <a:r>
              <a:rPr lang="sv-SE" sz="2800" dirty="0" smtClean="0">
                <a:latin typeface="Arial"/>
              </a:rPr>
              <a:t> to make a </a:t>
            </a:r>
            <a:r>
              <a:rPr lang="sv-SE" sz="2800" dirty="0" err="1" smtClean="0">
                <a:latin typeface="Arial"/>
              </a:rPr>
              <a:t>hymnal</a:t>
            </a:r>
            <a:r>
              <a:rPr lang="sv-SE" sz="2800" dirty="0" smtClean="0">
                <a:latin typeface="Arial"/>
              </a:rPr>
              <a:t> for all of Sweden.</a:t>
            </a:r>
          </a:p>
          <a:p>
            <a:endParaRPr lang="sv-SE" sz="2800" dirty="0" smtClean="0">
              <a:latin typeface="Arial"/>
            </a:endParaRPr>
          </a:p>
          <a:p>
            <a:r>
              <a:rPr lang="sv-SE" sz="2800" dirty="0" smtClean="0">
                <a:latin typeface="Arial"/>
              </a:rPr>
              <a:t>Printer </a:t>
            </a:r>
            <a:r>
              <a:rPr lang="sv-SE" sz="2800" dirty="0" err="1" smtClean="0">
                <a:latin typeface="Arial"/>
              </a:rPr>
              <a:t>lawlessness</a:t>
            </a:r>
            <a:endParaRPr lang="sv-SE" sz="2800" dirty="0" smtClean="0">
              <a:latin typeface="Arial"/>
            </a:endParaRPr>
          </a:p>
          <a:p>
            <a:endParaRPr lang="sv-SE" sz="2800" dirty="0" smtClean="0">
              <a:latin typeface="Arial"/>
            </a:endParaRPr>
          </a:p>
          <a:p>
            <a:r>
              <a:rPr lang="sv-SE" sz="2800" dirty="0" err="1" smtClean="0">
                <a:latin typeface="Arial"/>
              </a:rPr>
              <a:t>Made</a:t>
            </a:r>
            <a:r>
              <a:rPr lang="sv-SE" sz="2800" dirty="0" smtClean="0">
                <a:latin typeface="Arial"/>
              </a:rPr>
              <a:t> </a:t>
            </a:r>
            <a:r>
              <a:rPr lang="sv-SE" sz="2800" dirty="0" err="1" smtClean="0">
                <a:latin typeface="Arial"/>
              </a:rPr>
              <a:t>their</a:t>
            </a:r>
            <a:r>
              <a:rPr lang="sv-SE" sz="2800" dirty="0" smtClean="0">
                <a:latin typeface="Arial"/>
              </a:rPr>
              <a:t> </a:t>
            </a:r>
            <a:r>
              <a:rPr lang="sv-SE" sz="2800" dirty="0" err="1" smtClean="0">
                <a:latin typeface="Arial"/>
              </a:rPr>
              <a:t>own</a:t>
            </a:r>
            <a:r>
              <a:rPr lang="sv-SE" sz="2800" dirty="0" smtClean="0">
                <a:latin typeface="Arial"/>
              </a:rPr>
              <a:t> additions and </a:t>
            </a:r>
            <a:r>
              <a:rPr lang="sv-SE" sz="2800" dirty="0" err="1" smtClean="0">
                <a:latin typeface="Arial"/>
              </a:rPr>
              <a:t>changes</a:t>
            </a:r>
            <a:endParaRPr lang="sv-SE" sz="2800" dirty="0" smtClean="0">
              <a:latin typeface="Arial"/>
            </a:endParaRPr>
          </a:p>
          <a:p>
            <a:endParaRPr lang="sv-SE" sz="2800" dirty="0" smtClean="0">
              <a:latin typeface="Arial"/>
            </a:endParaRPr>
          </a:p>
          <a:p>
            <a:r>
              <a:rPr lang="sv-SE" sz="2800" dirty="0" smtClean="0">
                <a:latin typeface="Arial"/>
              </a:rPr>
              <a:t>The </a:t>
            </a:r>
            <a:r>
              <a:rPr lang="sv-SE" sz="2800" dirty="0" err="1" smtClean="0">
                <a:latin typeface="Arial"/>
              </a:rPr>
              <a:t>confusion</a:t>
            </a:r>
            <a:r>
              <a:rPr lang="sv-SE" sz="2800" dirty="0" smtClean="0">
                <a:latin typeface="Arial"/>
              </a:rPr>
              <a:t> </a:t>
            </a:r>
            <a:r>
              <a:rPr lang="sv-SE" sz="2800" dirty="0" err="1" smtClean="0">
                <a:latin typeface="Arial"/>
              </a:rPr>
              <a:t>was</a:t>
            </a:r>
            <a:r>
              <a:rPr lang="sv-SE" sz="2800" dirty="0" smtClean="0">
                <a:latin typeface="Arial"/>
              </a:rPr>
              <a:t> still great.</a:t>
            </a:r>
            <a:endParaRPr lang="sv-SE" sz="2800" dirty="0">
              <a:latin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German </a:t>
            </a:r>
            <a:r>
              <a:rPr lang="sv-SE" dirty="0" err="1" smtClean="0"/>
              <a:t>influence</a:t>
            </a:r>
            <a:endParaRPr lang="sv-SE" dirty="0"/>
          </a:p>
        </p:txBody>
      </p:sp>
      <p:cxnSp>
        <p:nvCxnSpPr>
          <p:cNvPr id="5" name="Straight Connector 4"/>
          <p:cNvCxnSpPr/>
          <p:nvPr/>
        </p:nvCxnSpPr>
        <p:spPr>
          <a:xfrm>
            <a:off x="381000" y="129540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ruta 3"/>
          <p:cNvSpPr txBox="1"/>
          <p:nvPr/>
        </p:nvSpPr>
        <p:spPr>
          <a:xfrm>
            <a:off x="381000" y="1676400"/>
            <a:ext cx="7162800" cy="4431983"/>
          </a:xfrm>
          <a:prstGeom prst="rect">
            <a:avLst/>
          </a:prstGeom>
          <a:noFill/>
        </p:spPr>
        <p:txBody>
          <a:bodyPr wrap="square" rtlCol="0">
            <a:spAutoFit/>
          </a:bodyPr>
          <a:lstStyle/>
          <a:p>
            <a:pPr indent="-187200">
              <a:spcAft>
                <a:spcPts val="600"/>
              </a:spcAft>
              <a:buFont typeface="Arial"/>
              <a:buChar char="•"/>
            </a:pPr>
            <a:r>
              <a:rPr lang="sv-SE" sz="2800" dirty="0" smtClean="0">
                <a:latin typeface="Arial"/>
              </a:rPr>
              <a:t>17th </a:t>
            </a:r>
            <a:r>
              <a:rPr lang="sv-SE" sz="2800" dirty="0" err="1" smtClean="0">
                <a:latin typeface="Arial"/>
              </a:rPr>
              <a:t>century</a:t>
            </a:r>
            <a:r>
              <a:rPr lang="sv-SE" sz="2800" dirty="0" smtClean="0">
                <a:latin typeface="Arial"/>
              </a:rPr>
              <a:t>: Sweden </a:t>
            </a:r>
            <a:r>
              <a:rPr lang="sv-SE" sz="2800" dirty="0" err="1" smtClean="0">
                <a:latin typeface="Arial"/>
              </a:rPr>
              <a:t>imported</a:t>
            </a:r>
            <a:r>
              <a:rPr lang="sv-SE" sz="2800" dirty="0" smtClean="0">
                <a:latin typeface="Arial"/>
              </a:rPr>
              <a:t> German and  Dutch know-how</a:t>
            </a:r>
          </a:p>
          <a:p>
            <a:pPr indent="-187200">
              <a:spcAft>
                <a:spcPts val="600"/>
              </a:spcAft>
              <a:buFont typeface="Arial"/>
              <a:buChar char="•"/>
            </a:pPr>
            <a:r>
              <a:rPr lang="sv-SE" sz="2800" dirty="0" smtClean="0">
                <a:latin typeface="Arial"/>
              </a:rPr>
              <a:t>Norrköping: German </a:t>
            </a:r>
            <a:r>
              <a:rPr lang="sv-SE" sz="2800" dirty="0" err="1" smtClean="0">
                <a:latin typeface="Arial"/>
              </a:rPr>
              <a:t>skilled</a:t>
            </a:r>
            <a:r>
              <a:rPr lang="sv-SE" sz="2800" dirty="0" smtClean="0">
                <a:latin typeface="Arial"/>
              </a:rPr>
              <a:t> </a:t>
            </a:r>
            <a:r>
              <a:rPr lang="sv-SE" sz="2800" dirty="0" err="1" smtClean="0">
                <a:latin typeface="Arial"/>
              </a:rPr>
              <a:t>workforce</a:t>
            </a:r>
            <a:r>
              <a:rPr lang="sv-SE" sz="2800" dirty="0" smtClean="0">
                <a:latin typeface="Arial"/>
              </a:rPr>
              <a:t> – </a:t>
            </a:r>
            <a:r>
              <a:rPr lang="sv-SE" sz="2800" dirty="0" err="1" smtClean="0">
                <a:latin typeface="Arial"/>
              </a:rPr>
              <a:t>rich</a:t>
            </a:r>
            <a:r>
              <a:rPr lang="sv-SE" sz="2800" dirty="0" smtClean="0">
                <a:latin typeface="Arial"/>
              </a:rPr>
              <a:t> </a:t>
            </a:r>
            <a:r>
              <a:rPr lang="sv-SE" sz="2800" dirty="0" err="1" smtClean="0">
                <a:latin typeface="Arial"/>
              </a:rPr>
              <a:t>community</a:t>
            </a:r>
            <a:endParaRPr lang="sv-SE" sz="2800" dirty="0" smtClean="0">
              <a:latin typeface="Arial"/>
            </a:endParaRPr>
          </a:p>
          <a:p>
            <a:pPr indent="-187200">
              <a:spcAft>
                <a:spcPts val="600"/>
              </a:spcAft>
              <a:buFont typeface="Arial"/>
              <a:buChar char="•"/>
            </a:pPr>
            <a:r>
              <a:rPr lang="sv-SE" sz="2800" dirty="0" smtClean="0">
                <a:latin typeface="Arial"/>
              </a:rPr>
              <a:t>German </a:t>
            </a:r>
            <a:r>
              <a:rPr lang="sv-SE" sz="2800" dirty="0" err="1" smtClean="0">
                <a:latin typeface="Arial"/>
              </a:rPr>
              <a:t>queen</a:t>
            </a:r>
            <a:r>
              <a:rPr lang="sv-SE" sz="2800" dirty="0" smtClean="0">
                <a:latin typeface="Arial"/>
              </a:rPr>
              <a:t>: Hedvig Eleonora</a:t>
            </a:r>
          </a:p>
          <a:p>
            <a:pPr indent="-187200">
              <a:spcAft>
                <a:spcPts val="600"/>
              </a:spcAft>
              <a:buFont typeface="Arial"/>
              <a:buChar char="•"/>
            </a:pPr>
            <a:r>
              <a:rPr lang="sv-SE" sz="2800" dirty="0" err="1" smtClean="0">
                <a:latin typeface="Arial"/>
              </a:rPr>
              <a:t>Cared</a:t>
            </a:r>
            <a:r>
              <a:rPr lang="sv-SE" sz="2800" dirty="0" smtClean="0">
                <a:latin typeface="Arial"/>
              </a:rPr>
              <a:t> for </a:t>
            </a:r>
            <a:r>
              <a:rPr lang="sv-SE" sz="2800" dirty="0" err="1" smtClean="0">
                <a:latin typeface="Arial"/>
              </a:rPr>
              <a:t>her</a:t>
            </a:r>
            <a:r>
              <a:rPr lang="sv-SE" sz="2800" dirty="0" smtClean="0">
                <a:latin typeface="Arial"/>
              </a:rPr>
              <a:t> </a:t>
            </a:r>
            <a:r>
              <a:rPr lang="sv-SE" sz="2800" dirty="0" err="1" smtClean="0">
                <a:latin typeface="Arial"/>
              </a:rPr>
              <a:t>countrymen</a:t>
            </a:r>
            <a:r>
              <a:rPr lang="sv-SE" sz="2800" dirty="0" smtClean="0">
                <a:latin typeface="Arial"/>
              </a:rPr>
              <a:t> in Norrköping</a:t>
            </a:r>
          </a:p>
          <a:p>
            <a:pPr indent="-187200">
              <a:spcAft>
                <a:spcPts val="600"/>
              </a:spcAft>
              <a:buFont typeface="Arial"/>
              <a:buChar char="•"/>
            </a:pPr>
            <a:r>
              <a:rPr lang="sv-SE" sz="2800" dirty="0" err="1" smtClean="0">
                <a:latin typeface="Arial"/>
              </a:rPr>
              <a:t>Hedvig’s</a:t>
            </a:r>
            <a:r>
              <a:rPr lang="sv-SE" sz="2800" dirty="0" smtClean="0">
                <a:latin typeface="Arial"/>
              </a:rPr>
              <a:t> Church</a:t>
            </a:r>
          </a:p>
          <a:p>
            <a:pPr indent="-187200">
              <a:spcAft>
                <a:spcPts val="600"/>
              </a:spcAft>
              <a:buFont typeface="Arial"/>
              <a:buChar char="•"/>
            </a:pPr>
            <a:r>
              <a:rPr lang="sv-SE" sz="2800" dirty="0" smtClean="0">
                <a:latin typeface="Arial"/>
              </a:rPr>
              <a:t>A </a:t>
            </a:r>
            <a:r>
              <a:rPr lang="sv-SE" sz="2800" dirty="0" err="1" smtClean="0">
                <a:latin typeface="Arial"/>
              </a:rPr>
              <a:t>hymnal</a:t>
            </a:r>
            <a:r>
              <a:rPr lang="sv-SE" sz="2800" dirty="0" smtClean="0">
                <a:latin typeface="Arial"/>
              </a:rPr>
              <a:t> </a:t>
            </a:r>
            <a:r>
              <a:rPr lang="sv-SE" sz="2800" dirty="0" err="1" smtClean="0">
                <a:latin typeface="Arial"/>
              </a:rPr>
              <a:t>connection</a:t>
            </a:r>
            <a:endParaRPr lang="sv-SE" sz="2800" dirty="0" smtClean="0">
              <a:latin typeface="Arial"/>
            </a:endParaRPr>
          </a:p>
          <a:p>
            <a:endParaRPr lang="sv-SE" sz="2800" dirty="0">
              <a:latin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City hall – German </a:t>
            </a:r>
            <a:r>
              <a:rPr lang="sv-SE" dirty="0" err="1" smtClean="0"/>
              <a:t>square</a:t>
            </a:r>
            <a:endParaRPr lang="sv-SE" dirty="0"/>
          </a:p>
        </p:txBody>
      </p:sp>
      <p:pic>
        <p:nvPicPr>
          <p:cNvPr id="3" name="Bildobjekt 2" descr="German square.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09600" y="1371600"/>
            <a:ext cx="3594100" cy="4800600"/>
          </a:xfrm>
          <a:prstGeom prst="rect">
            <a:avLst/>
          </a:prstGeom>
        </p:spPr>
      </p:pic>
      <p:pic>
        <p:nvPicPr>
          <p:cNvPr id="4" name="Bildobjekt 3" descr="Spårvagn.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4191000" y="1371600"/>
            <a:ext cx="3594100" cy="47879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1"/>
          <p:cNvSpPr txBox="1">
            <a:spLocks/>
          </p:cNvSpPr>
          <p:nvPr/>
        </p:nvSpPr>
        <p:spPr>
          <a:xfrm>
            <a:off x="457200" y="274638"/>
            <a:ext cx="7620000" cy="11430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sz="4600" b="1" i="0" u="none" strike="noStrike" kern="1200" cap="none" spc="-100" normalizeH="0" baseline="0" noProof="0" dirty="0" err="1" smtClean="0">
                <a:ln>
                  <a:noFill/>
                </a:ln>
                <a:solidFill>
                  <a:schemeClr val="tx2"/>
                </a:solidFill>
                <a:effectLst/>
                <a:uLnTx/>
                <a:uFillTx/>
                <a:latin typeface="+mj-lt"/>
                <a:ea typeface="+mj-ea"/>
                <a:cs typeface="+mj-cs"/>
              </a:rPr>
              <a:t>Hedvig’s</a:t>
            </a:r>
            <a:r>
              <a:rPr kumimoji="0" lang="sv-SE" sz="4600" b="1" i="0" u="none" strike="noStrike" kern="1200" cap="none" spc="-100" normalizeH="0" baseline="0" noProof="0" dirty="0" smtClean="0">
                <a:ln>
                  <a:noFill/>
                </a:ln>
                <a:solidFill>
                  <a:schemeClr val="tx2"/>
                </a:solidFill>
                <a:effectLst/>
                <a:uLnTx/>
                <a:uFillTx/>
                <a:latin typeface="+mj-lt"/>
                <a:ea typeface="+mj-ea"/>
                <a:cs typeface="+mj-cs"/>
              </a:rPr>
              <a:t> </a:t>
            </a:r>
            <a:r>
              <a:rPr kumimoji="0" lang="sv-SE" sz="4600" b="1" i="0" u="none" strike="noStrike" kern="1200" cap="none" spc="-100" normalizeH="0" baseline="0" noProof="0" dirty="0" err="1" smtClean="0">
                <a:ln>
                  <a:noFill/>
                </a:ln>
                <a:solidFill>
                  <a:schemeClr val="tx2"/>
                </a:solidFill>
                <a:effectLst/>
                <a:uLnTx/>
                <a:uFillTx/>
                <a:latin typeface="+mj-lt"/>
                <a:ea typeface="+mj-ea"/>
                <a:cs typeface="+mj-cs"/>
              </a:rPr>
              <a:t>church</a:t>
            </a:r>
            <a:r>
              <a:rPr kumimoji="0" lang="sv-SE" sz="4600" b="1" i="0" u="none" strike="noStrike" kern="1200" cap="none" spc="-100" normalizeH="0" baseline="0" noProof="0" dirty="0" smtClean="0">
                <a:ln>
                  <a:noFill/>
                </a:ln>
                <a:solidFill>
                  <a:schemeClr val="tx2"/>
                </a:solidFill>
                <a:effectLst/>
                <a:uLnTx/>
                <a:uFillTx/>
                <a:latin typeface="+mj-lt"/>
                <a:ea typeface="+mj-ea"/>
                <a:cs typeface="+mj-cs"/>
              </a:rPr>
              <a:t>, 1673</a:t>
            </a:r>
            <a:endParaRPr kumimoji="0" lang="sv-SE" sz="4600" b="1" i="0" u="none" strike="noStrike" kern="1200" cap="none" spc="-100" normalizeH="0" baseline="0" noProof="0" dirty="0">
              <a:ln>
                <a:noFill/>
              </a:ln>
              <a:solidFill>
                <a:schemeClr val="tx2"/>
              </a:solidFill>
              <a:effectLst/>
              <a:uLnTx/>
              <a:uFillTx/>
              <a:latin typeface="+mj-lt"/>
              <a:ea typeface="+mj-ea"/>
              <a:cs typeface="+mj-cs"/>
            </a:endParaRPr>
          </a:p>
        </p:txBody>
      </p:sp>
      <p:cxnSp>
        <p:nvCxnSpPr>
          <p:cNvPr id="4" name="Straight Connector 4"/>
          <p:cNvCxnSpPr/>
          <p:nvPr/>
        </p:nvCxnSpPr>
        <p:spPr>
          <a:xfrm>
            <a:off x="323528" y="126876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Bildobjekt 4" descr="Hedvigs kyrka utsida.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219200" y="1676400"/>
            <a:ext cx="5397500" cy="4051300"/>
          </a:xfrm>
          <a:prstGeom prst="rect">
            <a:avLst/>
          </a:prstGeom>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Architectural</a:t>
            </a:r>
            <a:r>
              <a:rPr lang="sv-SE" dirty="0" smtClean="0"/>
              <a:t> </a:t>
            </a:r>
            <a:r>
              <a:rPr lang="sv-SE" dirty="0" err="1" smtClean="0"/>
              <a:t>heritage</a:t>
            </a:r>
            <a:endParaRPr lang="sv-SE" dirty="0"/>
          </a:p>
        </p:txBody>
      </p:sp>
      <p:pic>
        <p:nvPicPr>
          <p:cNvPr id="3" name="Bildobjekt 2" descr="Hedvig - insidan.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546100" y="1371600"/>
            <a:ext cx="6235700" cy="4686300"/>
          </a:xfrm>
          <a:prstGeom prst="rect">
            <a:avLst/>
          </a:prstGeom>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Our </a:t>
            </a:r>
            <a:r>
              <a:rPr lang="sv-SE" dirty="0" err="1" smtClean="0"/>
              <a:t>worship</a:t>
            </a:r>
            <a:r>
              <a:rPr lang="sv-SE" dirty="0" smtClean="0"/>
              <a:t> </a:t>
            </a:r>
            <a:r>
              <a:rPr lang="sv-SE" dirty="0" err="1" smtClean="0"/>
              <a:t>space</a:t>
            </a:r>
            <a:endParaRPr lang="sv-SE" dirty="0"/>
          </a:p>
        </p:txBody>
      </p:sp>
      <p:cxnSp>
        <p:nvCxnSpPr>
          <p:cNvPr id="3" name="Straight Connector 5"/>
          <p:cNvCxnSpPr/>
          <p:nvPr/>
        </p:nvCxnSpPr>
        <p:spPr>
          <a:xfrm>
            <a:off x="499592" y="129540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Bildobjekt 3" descr="Altarbonaden.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533400" y="1447800"/>
            <a:ext cx="3505200" cy="4686300"/>
          </a:xfrm>
          <a:prstGeom prst="rect">
            <a:avLst/>
          </a:prstGeom>
        </p:spPr>
      </p:pic>
      <p:pic>
        <p:nvPicPr>
          <p:cNvPr id="5" name="Bildobjekt 4" descr="Öppna graven.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4800600" y="1524000"/>
            <a:ext cx="2438400" cy="1374019"/>
          </a:xfrm>
          <a:prstGeom prst="rect">
            <a:avLst/>
          </a:prstGeom>
        </p:spPr>
      </p:pic>
      <p:pic>
        <p:nvPicPr>
          <p:cNvPr id="6" name="Bildobjekt 5" descr="Vår kyrksal.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4191000" y="3276600"/>
            <a:ext cx="3835400" cy="28829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Predikstol-Hedvig.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81000" y="914400"/>
            <a:ext cx="3365500" cy="5041900"/>
          </a:xfrm>
          <a:prstGeom prst="rect">
            <a:avLst/>
          </a:prstGeom>
        </p:spPr>
      </p:pic>
      <p:pic>
        <p:nvPicPr>
          <p:cNvPr id="6" name="Bildobjekt 5" descr="Altartavlan.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3886200" y="914400"/>
            <a:ext cx="3733800" cy="50419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Taket-Hedvig.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81000" y="1143000"/>
            <a:ext cx="7200900" cy="4800600"/>
          </a:xfrm>
          <a:prstGeom prst="rect">
            <a:avLst/>
          </a:prstGeom>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The </a:t>
            </a:r>
            <a:r>
              <a:rPr lang="sv-SE" dirty="0" err="1" smtClean="0"/>
              <a:t>stones</a:t>
            </a:r>
            <a:r>
              <a:rPr lang="sv-SE" dirty="0" smtClean="0"/>
              <a:t> are </a:t>
            </a:r>
            <a:r>
              <a:rPr lang="sv-SE" dirty="0" err="1" smtClean="0"/>
              <a:t>speaking</a:t>
            </a:r>
            <a:r>
              <a:rPr lang="sv-SE" dirty="0" smtClean="0"/>
              <a:t>…</a:t>
            </a:r>
            <a:endParaRPr lang="sv-SE" dirty="0"/>
          </a:p>
        </p:txBody>
      </p:sp>
      <p:cxnSp>
        <p:nvCxnSpPr>
          <p:cNvPr id="3" name="Straight Connector 4"/>
          <p:cNvCxnSpPr/>
          <p:nvPr/>
        </p:nvCxnSpPr>
        <p:spPr>
          <a:xfrm>
            <a:off x="323528" y="126876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Bildobjekt 3" descr="Bibelcitat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81000" y="1447800"/>
            <a:ext cx="2552700" cy="2159000"/>
          </a:xfrm>
          <a:prstGeom prst="rect">
            <a:avLst/>
          </a:prstGeom>
        </p:spPr>
      </p:pic>
      <p:pic>
        <p:nvPicPr>
          <p:cNvPr id="6" name="Bildobjekt 5" descr="Glasmosaik.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5715000" y="1447800"/>
            <a:ext cx="1981200" cy="4686300"/>
          </a:xfrm>
          <a:prstGeom prst="rect">
            <a:avLst/>
          </a:prstGeom>
        </p:spPr>
      </p:pic>
      <p:pic>
        <p:nvPicPr>
          <p:cNvPr id="9" name="Bildobjekt 8" descr="Bibelcitat2.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381000" y="3810000"/>
            <a:ext cx="2514600" cy="2260600"/>
          </a:xfrm>
          <a:prstGeom prst="rect">
            <a:avLst/>
          </a:prstGeom>
        </p:spPr>
      </p:pic>
      <p:sp>
        <p:nvSpPr>
          <p:cNvPr id="10" name="textruta 9"/>
          <p:cNvSpPr txBox="1"/>
          <p:nvPr/>
        </p:nvSpPr>
        <p:spPr>
          <a:xfrm>
            <a:off x="3124200" y="1447801"/>
            <a:ext cx="2438400" cy="954107"/>
          </a:xfrm>
          <a:prstGeom prst="rect">
            <a:avLst/>
          </a:prstGeom>
          <a:noFill/>
        </p:spPr>
        <p:txBody>
          <a:bodyPr wrap="square" rtlCol="0">
            <a:spAutoFit/>
          </a:bodyPr>
          <a:lstStyle/>
          <a:p>
            <a:r>
              <a:rPr lang="sv-SE" sz="2800" dirty="0" smtClean="0">
                <a:latin typeface="Arial"/>
              </a:rPr>
              <a:t>A ”</a:t>
            </a:r>
            <a:r>
              <a:rPr lang="sv-SE" sz="2800" dirty="0" err="1" smtClean="0">
                <a:latin typeface="Arial"/>
              </a:rPr>
              <a:t>concert</a:t>
            </a:r>
            <a:r>
              <a:rPr lang="sv-SE" sz="2800" dirty="0" smtClean="0">
                <a:latin typeface="Arial"/>
              </a:rPr>
              <a:t> </a:t>
            </a:r>
            <a:r>
              <a:rPr lang="sv-SE" sz="2800" dirty="0" err="1" smtClean="0">
                <a:latin typeface="Arial"/>
              </a:rPr>
              <a:t>church</a:t>
            </a:r>
            <a:r>
              <a:rPr lang="sv-SE" sz="2800" dirty="0" smtClean="0">
                <a:latin typeface="Arial"/>
              </a:rPr>
              <a:t>”</a:t>
            </a:r>
          </a:p>
        </p:txBody>
      </p:sp>
      <p:sp>
        <p:nvSpPr>
          <p:cNvPr id="8" name="textruta 7"/>
          <p:cNvSpPr txBox="1"/>
          <p:nvPr/>
        </p:nvSpPr>
        <p:spPr>
          <a:xfrm>
            <a:off x="3124200" y="2514600"/>
            <a:ext cx="2438400" cy="1384995"/>
          </a:xfrm>
          <a:prstGeom prst="rect">
            <a:avLst/>
          </a:prstGeom>
          <a:noFill/>
        </p:spPr>
        <p:txBody>
          <a:bodyPr wrap="square" rtlCol="0">
            <a:spAutoFit/>
          </a:bodyPr>
          <a:lstStyle/>
          <a:p>
            <a:r>
              <a:rPr lang="sv-SE" sz="2800" dirty="0" smtClean="0">
                <a:latin typeface="Arial"/>
              </a:rPr>
              <a:t>Read the </a:t>
            </a:r>
            <a:r>
              <a:rPr lang="sv-SE" sz="2800" dirty="0" err="1" smtClean="0">
                <a:latin typeface="Arial"/>
              </a:rPr>
              <a:t>message</a:t>
            </a:r>
            <a:endParaRPr lang="sv-SE" sz="2800" dirty="0" smtClean="0">
              <a:latin typeface="Arial"/>
            </a:endParaRPr>
          </a:p>
          <a:p>
            <a:endParaRPr lang="sv-SE" sz="2800" dirty="0" smtClean="0">
              <a:latin typeface="Arial"/>
            </a:endParaRPr>
          </a:p>
        </p:txBody>
      </p:sp>
      <p:sp>
        <p:nvSpPr>
          <p:cNvPr id="11" name="textruta 10"/>
          <p:cNvSpPr txBox="1"/>
          <p:nvPr/>
        </p:nvSpPr>
        <p:spPr>
          <a:xfrm>
            <a:off x="3124200" y="3773031"/>
            <a:ext cx="2438400" cy="2246769"/>
          </a:xfrm>
          <a:prstGeom prst="rect">
            <a:avLst/>
          </a:prstGeom>
          <a:noFill/>
        </p:spPr>
        <p:txBody>
          <a:bodyPr wrap="square" rtlCol="0">
            <a:spAutoFit/>
          </a:bodyPr>
          <a:lstStyle/>
          <a:p>
            <a:r>
              <a:rPr lang="sv-SE" sz="2800" dirty="0" err="1" smtClean="0">
                <a:latin typeface="Arial"/>
              </a:rPr>
              <a:t>Protected</a:t>
            </a:r>
            <a:r>
              <a:rPr lang="sv-SE" sz="2800" dirty="0" smtClean="0">
                <a:latin typeface="Arial"/>
              </a:rPr>
              <a:t> </a:t>
            </a:r>
            <a:r>
              <a:rPr lang="sv-SE" sz="2800" dirty="0" err="1" smtClean="0">
                <a:latin typeface="Arial"/>
              </a:rPr>
              <a:t>buildings</a:t>
            </a:r>
            <a:r>
              <a:rPr lang="sv-SE" sz="2800" dirty="0" smtClean="0">
                <a:latin typeface="Arial"/>
              </a:rPr>
              <a:t> are </a:t>
            </a:r>
            <a:r>
              <a:rPr lang="sv-SE" sz="2800" dirty="0" err="1" smtClean="0">
                <a:latin typeface="Arial"/>
              </a:rPr>
              <a:t>preserved</a:t>
            </a:r>
            <a:r>
              <a:rPr lang="sv-SE" sz="2800" dirty="0" smtClean="0">
                <a:latin typeface="Arial"/>
              </a:rPr>
              <a:t> with tax </a:t>
            </a:r>
            <a:r>
              <a:rPr lang="sv-SE" sz="2800" dirty="0" err="1" smtClean="0">
                <a:latin typeface="Arial"/>
              </a:rPr>
              <a:t>money</a:t>
            </a:r>
            <a:endParaRPr lang="sv-SE" sz="2800" dirty="0">
              <a:latin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8" grpId="0" build="p"/>
      <p:bldP spid="1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86800" cy="1143000"/>
          </a:xfrm>
        </p:spPr>
        <p:txBody>
          <a:bodyPr/>
          <a:lstStyle/>
          <a:p>
            <a:r>
              <a:rPr lang="sv-SE" dirty="0" smtClean="0"/>
              <a:t>Jesper </a:t>
            </a:r>
            <a:r>
              <a:rPr lang="sv-SE" dirty="0" err="1" smtClean="0"/>
              <a:t>Swedberg’s</a:t>
            </a:r>
            <a:r>
              <a:rPr lang="sv-SE" dirty="0" smtClean="0"/>
              <a:t> </a:t>
            </a:r>
            <a:r>
              <a:rPr lang="sv-SE" dirty="0" err="1" smtClean="0"/>
              <a:t>hymnal</a:t>
            </a:r>
            <a:endParaRPr lang="sv-SE" dirty="0"/>
          </a:p>
        </p:txBody>
      </p:sp>
      <p:sp>
        <p:nvSpPr>
          <p:cNvPr id="3" name="TextBox 2"/>
          <p:cNvSpPr txBox="1"/>
          <p:nvPr/>
        </p:nvSpPr>
        <p:spPr>
          <a:xfrm>
            <a:off x="4343400" y="1371600"/>
            <a:ext cx="3657600" cy="5478423"/>
          </a:xfrm>
          <a:prstGeom prst="rect">
            <a:avLst/>
          </a:prstGeom>
          <a:noFill/>
        </p:spPr>
        <p:txBody>
          <a:bodyPr wrap="square" rtlCol="0">
            <a:spAutoFit/>
          </a:bodyPr>
          <a:lstStyle/>
          <a:p>
            <a:r>
              <a:rPr lang="sv-SE" sz="2800" dirty="0" err="1" smtClean="0">
                <a:latin typeface="Arial" pitchFamily="34" charset="0"/>
                <a:cs typeface="Arial" pitchFamily="34" charset="0"/>
              </a:rPr>
              <a:t>Bishop</a:t>
            </a:r>
            <a:r>
              <a:rPr lang="sv-SE" sz="2800" dirty="0" smtClean="0">
                <a:latin typeface="Arial" pitchFamily="34" charset="0"/>
                <a:cs typeface="Arial" pitchFamily="34" charset="0"/>
              </a:rPr>
              <a:t> </a:t>
            </a:r>
          </a:p>
          <a:p>
            <a:r>
              <a:rPr lang="sv-SE" sz="2800" dirty="0" smtClean="0">
                <a:latin typeface="Arial" pitchFamily="34" charset="0"/>
                <a:cs typeface="Arial" pitchFamily="34" charset="0"/>
              </a:rPr>
              <a:t>Jesper Swedberg, </a:t>
            </a:r>
            <a:r>
              <a:rPr lang="sv-SE" sz="2800" dirty="0" err="1" smtClean="0">
                <a:latin typeface="Arial" pitchFamily="34" charset="0"/>
                <a:cs typeface="Arial" pitchFamily="34" charset="0"/>
              </a:rPr>
              <a:t>commissioned</a:t>
            </a:r>
            <a:r>
              <a:rPr lang="sv-SE" sz="2800" dirty="0" smtClean="0">
                <a:latin typeface="Arial" pitchFamily="34" charset="0"/>
                <a:cs typeface="Arial" pitchFamily="34" charset="0"/>
              </a:rPr>
              <a:t> by </a:t>
            </a:r>
            <a:r>
              <a:rPr lang="sv-SE" sz="2800" dirty="0" err="1" smtClean="0">
                <a:latin typeface="Arial" pitchFamily="34" charset="0"/>
                <a:cs typeface="Arial" pitchFamily="34" charset="0"/>
              </a:rPr>
              <a:t>king</a:t>
            </a:r>
            <a:r>
              <a:rPr lang="sv-SE" sz="2800" dirty="0" smtClean="0">
                <a:latin typeface="Arial" pitchFamily="34" charset="0"/>
                <a:cs typeface="Arial" pitchFamily="34" charset="0"/>
              </a:rPr>
              <a:t> Karl XI to </a:t>
            </a:r>
            <a:r>
              <a:rPr lang="sv-SE" sz="2800" dirty="0" err="1" smtClean="0">
                <a:latin typeface="Arial" pitchFamily="34" charset="0"/>
                <a:cs typeface="Arial" pitchFamily="34" charset="0"/>
              </a:rPr>
              <a:t>produce</a:t>
            </a:r>
            <a:r>
              <a:rPr lang="sv-SE" sz="2800" dirty="0" smtClean="0">
                <a:latin typeface="Arial" pitchFamily="34" charset="0"/>
                <a:cs typeface="Arial" pitchFamily="34" charset="0"/>
              </a:rPr>
              <a:t> a </a:t>
            </a:r>
            <a:r>
              <a:rPr lang="sv-SE" sz="2800" dirty="0" err="1" smtClean="0">
                <a:latin typeface="Arial" pitchFamily="34" charset="0"/>
                <a:cs typeface="Arial" pitchFamily="34" charset="0"/>
              </a:rPr>
              <a:t>hymnal</a:t>
            </a:r>
            <a:r>
              <a:rPr lang="sv-SE" sz="2800" dirty="0" smtClean="0">
                <a:latin typeface="Arial" pitchFamily="34" charset="0"/>
                <a:cs typeface="Arial" pitchFamily="34" charset="0"/>
              </a:rPr>
              <a:t>.</a:t>
            </a:r>
          </a:p>
          <a:p>
            <a:endParaRPr lang="sv-SE" sz="2800" dirty="0" smtClean="0">
              <a:latin typeface="Arial" pitchFamily="34" charset="0"/>
              <a:cs typeface="Arial" pitchFamily="34" charset="0"/>
            </a:endParaRPr>
          </a:p>
          <a:p>
            <a:r>
              <a:rPr lang="sv-SE" sz="2800" dirty="0" err="1" smtClean="0">
                <a:latin typeface="Arial" pitchFamily="34" charset="0"/>
                <a:cs typeface="Arial" pitchFamily="34" charset="0"/>
              </a:rPr>
              <a:t>Published</a:t>
            </a:r>
            <a:r>
              <a:rPr lang="sv-SE" sz="2800" dirty="0" smtClean="0">
                <a:latin typeface="Arial" pitchFamily="34" charset="0"/>
                <a:cs typeface="Arial" pitchFamily="34" charset="0"/>
              </a:rPr>
              <a:t> in 1694</a:t>
            </a:r>
          </a:p>
          <a:p>
            <a:endParaRPr lang="sv-SE" sz="2800" dirty="0" smtClean="0">
              <a:latin typeface="Arial" pitchFamily="34" charset="0"/>
              <a:cs typeface="Arial" pitchFamily="34" charset="0"/>
            </a:endParaRPr>
          </a:p>
          <a:p>
            <a:r>
              <a:rPr lang="sv-SE" sz="2800" dirty="0" err="1" smtClean="0">
                <a:latin typeface="Arial" pitchFamily="34" charset="0"/>
                <a:cs typeface="Arial" pitchFamily="34" charset="0"/>
              </a:rPr>
              <a:t>Accused</a:t>
            </a:r>
            <a:r>
              <a:rPr lang="sv-SE" sz="2800" dirty="0" smtClean="0">
                <a:latin typeface="Arial" pitchFamily="34" charset="0"/>
                <a:cs typeface="Arial" pitchFamily="34" charset="0"/>
              </a:rPr>
              <a:t> of pietism, </a:t>
            </a:r>
            <a:r>
              <a:rPr lang="sv-SE" sz="2800" dirty="0" err="1" smtClean="0">
                <a:latin typeface="Arial" pitchFamily="34" charset="0"/>
                <a:cs typeface="Arial" pitchFamily="34" charset="0"/>
              </a:rPr>
              <a:t>confiscated</a:t>
            </a:r>
            <a:r>
              <a:rPr lang="sv-SE" sz="2800" dirty="0" smtClean="0">
                <a:latin typeface="Arial" pitchFamily="34" charset="0"/>
                <a:cs typeface="Arial" pitchFamily="34" charset="0"/>
              </a:rPr>
              <a:t> to be </a:t>
            </a:r>
            <a:r>
              <a:rPr lang="sv-SE" sz="2800" dirty="0" err="1" smtClean="0">
                <a:latin typeface="Arial" pitchFamily="34" charset="0"/>
                <a:cs typeface="Arial" pitchFamily="34" charset="0"/>
              </a:rPr>
              <a:t>destroyed</a:t>
            </a:r>
            <a:endParaRPr lang="sv-SE" sz="2800" dirty="0" smtClean="0">
              <a:latin typeface="Arial" pitchFamily="34" charset="0"/>
              <a:cs typeface="Arial" pitchFamily="34" charset="0"/>
            </a:endParaRPr>
          </a:p>
          <a:p>
            <a:endParaRPr lang="sv-SE" sz="2400" dirty="0" smtClean="0">
              <a:latin typeface="Arial" pitchFamily="34" charset="0"/>
              <a:cs typeface="Arial" pitchFamily="34" charset="0"/>
            </a:endParaRPr>
          </a:p>
          <a:p>
            <a:endParaRPr lang="sv-SE" dirty="0">
              <a:latin typeface="Arial" pitchFamily="34" charset="0"/>
              <a:cs typeface="Arial" pitchFamily="34" charset="0"/>
            </a:endParaRPr>
          </a:p>
        </p:txBody>
      </p:sp>
      <p:cxnSp>
        <p:nvCxnSpPr>
          <p:cNvPr id="5" name="Straight Connector 4"/>
          <p:cNvCxnSpPr/>
          <p:nvPr/>
        </p:nvCxnSpPr>
        <p:spPr>
          <a:xfrm>
            <a:off x="323528" y="126876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1026" name="Picture 2" descr="C:\Users\Samuel\Desktop\Till Hjälmargården 2013\Home.png">
            <a:hlinkClick r:id="rId3" action="ppaction://hlinksldjump"/>
          </p:cNvPr>
          <p:cNvPicPr>
            <a:picLocks noChangeAspect="1" noChangeArrowheads="1"/>
          </p:cNvPicPr>
          <p:nvPr/>
        </p:nvPicPr>
        <p:blipFill>
          <a:blip r:embed="rId4" cstate="print"/>
          <a:srcRect/>
          <a:stretch>
            <a:fillRect/>
          </a:stretch>
        </p:blipFill>
        <p:spPr bwMode="auto">
          <a:xfrm>
            <a:off x="7812360" y="5805264"/>
            <a:ext cx="622598" cy="622598"/>
          </a:xfrm>
          <a:prstGeom prst="rect">
            <a:avLst/>
          </a:prstGeom>
          <a:noFill/>
        </p:spPr>
      </p:pic>
      <p:pic>
        <p:nvPicPr>
          <p:cNvPr id="9" name="Bildobjekt 8" descr="1694PsalmbokStor.jpg"/>
          <p:cNvPicPr>
            <a:picLocks noChangeAspect="1"/>
          </p:cNvPicPr>
          <p:nvPr/>
        </p:nvPicPr>
        <p:blipFill>
          <a:blip r:embed="rId5"/>
          <a:stretch>
            <a:fillRect/>
          </a:stretch>
        </p:blipFill>
        <p:spPr>
          <a:xfrm>
            <a:off x="304800" y="1447800"/>
            <a:ext cx="3873500" cy="46863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162800" cy="1143000"/>
          </a:xfrm>
        </p:spPr>
        <p:txBody>
          <a:bodyPr/>
          <a:lstStyle/>
          <a:p>
            <a:r>
              <a:rPr lang="sv-SE" dirty="0" smtClean="0"/>
              <a:t>The 1695 </a:t>
            </a:r>
            <a:r>
              <a:rPr lang="sv-SE" dirty="0" err="1" smtClean="0"/>
              <a:t>hymnal</a:t>
            </a:r>
            <a:endParaRPr lang="sv-SE" dirty="0"/>
          </a:p>
        </p:txBody>
      </p:sp>
      <p:sp>
        <p:nvSpPr>
          <p:cNvPr id="3" name="TextBox 2"/>
          <p:cNvSpPr txBox="1"/>
          <p:nvPr/>
        </p:nvSpPr>
        <p:spPr>
          <a:xfrm>
            <a:off x="3886200" y="1447800"/>
            <a:ext cx="4267200" cy="4832093"/>
          </a:xfrm>
          <a:prstGeom prst="rect">
            <a:avLst/>
          </a:prstGeom>
          <a:noFill/>
        </p:spPr>
        <p:txBody>
          <a:bodyPr wrap="square" rtlCol="0">
            <a:spAutoFit/>
          </a:bodyPr>
          <a:lstStyle/>
          <a:p>
            <a:r>
              <a:rPr lang="sv-SE" sz="2800" dirty="0" smtClean="0">
                <a:latin typeface="Arial" pitchFamily="34" charset="0"/>
                <a:cs typeface="Arial" pitchFamily="34" charset="0"/>
              </a:rPr>
              <a:t>New </a:t>
            </a:r>
            <a:r>
              <a:rPr lang="sv-SE" sz="2800" dirty="0" err="1" smtClean="0">
                <a:latin typeface="Arial" pitchFamily="34" charset="0"/>
                <a:cs typeface="Arial" pitchFamily="34" charset="0"/>
              </a:rPr>
              <a:t>committee</a:t>
            </a:r>
            <a:r>
              <a:rPr lang="sv-SE" sz="2800" dirty="0" smtClean="0">
                <a:latin typeface="Arial" pitchFamily="34" charset="0"/>
                <a:cs typeface="Arial" pitchFamily="34" charset="0"/>
              </a:rPr>
              <a:t> got rid of 70 hymns</a:t>
            </a:r>
          </a:p>
          <a:p>
            <a:endParaRPr lang="sv-SE" sz="2800" dirty="0" smtClean="0">
              <a:latin typeface="Arial" pitchFamily="34" charset="0"/>
              <a:cs typeface="Arial" pitchFamily="34" charset="0"/>
            </a:endParaRPr>
          </a:p>
          <a:p>
            <a:r>
              <a:rPr lang="sv-SE" sz="2800" dirty="0" smtClean="0">
                <a:latin typeface="Arial" pitchFamily="34" charset="0"/>
                <a:cs typeface="Arial" pitchFamily="34" charset="0"/>
              </a:rPr>
              <a:t>The first national </a:t>
            </a:r>
            <a:r>
              <a:rPr lang="sv-SE" sz="2800" dirty="0" err="1" smtClean="0">
                <a:latin typeface="Arial" pitchFamily="34" charset="0"/>
                <a:cs typeface="Arial" pitchFamily="34" charset="0"/>
              </a:rPr>
              <a:t>hymnal</a:t>
            </a:r>
            <a:r>
              <a:rPr lang="sv-SE" sz="2800" dirty="0" smtClean="0">
                <a:latin typeface="Arial" pitchFamily="34" charset="0"/>
                <a:cs typeface="Arial" pitchFamily="34" charset="0"/>
              </a:rPr>
              <a:t> </a:t>
            </a:r>
            <a:r>
              <a:rPr lang="sv-SE" sz="2800" dirty="0" err="1" smtClean="0">
                <a:latin typeface="Arial" pitchFamily="34" charset="0"/>
                <a:cs typeface="Arial" pitchFamily="34" charset="0"/>
              </a:rPr>
              <a:t>was</a:t>
            </a:r>
            <a:r>
              <a:rPr lang="sv-SE" sz="2800" dirty="0" smtClean="0">
                <a:latin typeface="Arial" pitchFamily="34" charset="0"/>
                <a:cs typeface="Arial" pitchFamily="34" charset="0"/>
              </a:rPr>
              <a:t> </a:t>
            </a:r>
            <a:r>
              <a:rPr lang="sv-SE" sz="2800" dirty="0" err="1" smtClean="0">
                <a:latin typeface="Arial" pitchFamily="34" charset="0"/>
                <a:cs typeface="Arial" pitchFamily="34" charset="0"/>
              </a:rPr>
              <a:t>born</a:t>
            </a:r>
            <a:endParaRPr lang="sv-SE" sz="2800" dirty="0" smtClean="0">
              <a:latin typeface="Arial" pitchFamily="34" charset="0"/>
              <a:cs typeface="Arial" pitchFamily="34" charset="0"/>
            </a:endParaRPr>
          </a:p>
          <a:p>
            <a:endParaRPr lang="sv-SE" sz="2800" dirty="0" smtClean="0">
              <a:latin typeface="Arial" pitchFamily="34" charset="0"/>
              <a:cs typeface="Arial" pitchFamily="34" charset="0"/>
            </a:endParaRPr>
          </a:p>
          <a:p>
            <a:r>
              <a:rPr lang="sv-SE" sz="2800" dirty="0" err="1" smtClean="0">
                <a:latin typeface="Arial" pitchFamily="34" charset="0"/>
                <a:cs typeface="Arial" pitchFamily="34" charset="0"/>
              </a:rPr>
              <a:t>Hymnal</a:t>
            </a:r>
            <a:r>
              <a:rPr lang="sv-SE" sz="2800" dirty="0" smtClean="0">
                <a:latin typeface="Arial" pitchFamily="34" charset="0"/>
                <a:cs typeface="Arial" pitchFamily="34" charset="0"/>
              </a:rPr>
              <a:t> with </a:t>
            </a:r>
            <a:r>
              <a:rPr lang="sv-SE" sz="2800" dirty="0" err="1" smtClean="0">
                <a:latin typeface="Arial" pitchFamily="34" charset="0"/>
                <a:cs typeface="Arial" pitchFamily="34" charset="0"/>
              </a:rPr>
              <a:t>music</a:t>
            </a:r>
            <a:r>
              <a:rPr lang="sv-SE" sz="2800" dirty="0" smtClean="0">
                <a:latin typeface="Arial" pitchFamily="34" charset="0"/>
                <a:cs typeface="Arial" pitchFamily="34" charset="0"/>
              </a:rPr>
              <a:t> edition in 1697</a:t>
            </a:r>
          </a:p>
          <a:p>
            <a:endParaRPr lang="sv-SE" sz="2800" dirty="0" smtClean="0">
              <a:latin typeface="Arial" pitchFamily="34" charset="0"/>
              <a:cs typeface="Arial" pitchFamily="34" charset="0"/>
            </a:endParaRPr>
          </a:p>
          <a:p>
            <a:r>
              <a:rPr lang="sv-SE" sz="2800" dirty="0" smtClean="0">
                <a:latin typeface="Arial" pitchFamily="34" charset="0"/>
                <a:cs typeface="Arial" pitchFamily="34" charset="0"/>
              </a:rPr>
              <a:t>Queen Hedvig Eleonora </a:t>
            </a:r>
            <a:r>
              <a:rPr lang="sv-SE" sz="2800" dirty="0" err="1" smtClean="0">
                <a:latin typeface="Arial" pitchFamily="34" charset="0"/>
                <a:cs typeface="Arial" pitchFamily="34" charset="0"/>
              </a:rPr>
              <a:t>worked</a:t>
            </a:r>
            <a:r>
              <a:rPr lang="sv-SE" sz="2800" dirty="0" smtClean="0">
                <a:latin typeface="Arial" pitchFamily="34" charset="0"/>
                <a:cs typeface="Arial" pitchFamily="34" charset="0"/>
              </a:rPr>
              <a:t> on the </a:t>
            </a:r>
            <a:r>
              <a:rPr lang="sv-SE" sz="2800" dirty="0" err="1" smtClean="0">
                <a:latin typeface="Arial" pitchFamily="34" charset="0"/>
                <a:cs typeface="Arial" pitchFamily="34" charset="0"/>
              </a:rPr>
              <a:t>music</a:t>
            </a:r>
            <a:r>
              <a:rPr lang="sv-SE" sz="2800" dirty="0" smtClean="0">
                <a:latin typeface="Arial" pitchFamily="34" charset="0"/>
                <a:cs typeface="Arial" pitchFamily="34" charset="0"/>
              </a:rPr>
              <a:t>!</a:t>
            </a:r>
            <a:endParaRPr lang="sv-SE" sz="2800" dirty="0">
              <a:latin typeface="Arial" pitchFamily="34" charset="0"/>
              <a:cs typeface="Arial" pitchFamily="34" charset="0"/>
            </a:endParaRPr>
          </a:p>
        </p:txBody>
      </p:sp>
      <p:cxnSp>
        <p:nvCxnSpPr>
          <p:cNvPr id="5" name="Straight Connector 4"/>
          <p:cNvCxnSpPr/>
          <p:nvPr/>
        </p:nvCxnSpPr>
        <p:spPr>
          <a:xfrm>
            <a:off x="323528" y="126876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Bildobjekt 9" descr="1697Koral.jpg"/>
          <p:cNvPicPr>
            <a:picLocks noChangeAspect="1"/>
          </p:cNvPicPr>
          <p:nvPr/>
        </p:nvPicPr>
        <p:blipFill>
          <a:blip r:embed="rId3"/>
          <a:stretch>
            <a:fillRect/>
          </a:stretch>
        </p:blipFill>
        <p:spPr>
          <a:xfrm>
            <a:off x="381000" y="1447800"/>
            <a:ext cx="3228000" cy="4680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239000" cy="1143000"/>
          </a:xfrm>
        </p:spPr>
        <p:txBody>
          <a:bodyPr/>
          <a:lstStyle/>
          <a:p>
            <a:r>
              <a:rPr lang="sv-SE" dirty="0" err="1" smtClean="0"/>
              <a:t>What</a:t>
            </a:r>
            <a:r>
              <a:rPr lang="sv-SE" dirty="0" smtClean="0"/>
              <a:t> </a:t>
            </a:r>
            <a:r>
              <a:rPr lang="sv-SE" dirty="0" err="1" smtClean="0"/>
              <a:t>really</a:t>
            </a:r>
            <a:r>
              <a:rPr lang="sv-SE" dirty="0" smtClean="0"/>
              <a:t> </a:t>
            </a:r>
            <a:r>
              <a:rPr lang="sv-SE" dirty="0" err="1" smtClean="0"/>
              <a:t>happened</a:t>
            </a:r>
            <a:r>
              <a:rPr lang="sv-SE" dirty="0" smtClean="0"/>
              <a:t> …</a:t>
            </a:r>
            <a:endParaRPr lang="sv-SE" dirty="0"/>
          </a:p>
        </p:txBody>
      </p:sp>
      <p:sp>
        <p:nvSpPr>
          <p:cNvPr id="3" name="TextBox 2"/>
          <p:cNvSpPr txBox="1"/>
          <p:nvPr/>
        </p:nvSpPr>
        <p:spPr>
          <a:xfrm>
            <a:off x="4495800" y="1484784"/>
            <a:ext cx="3100536" cy="3416320"/>
          </a:xfrm>
          <a:prstGeom prst="rect">
            <a:avLst/>
          </a:prstGeom>
          <a:noFill/>
        </p:spPr>
        <p:txBody>
          <a:bodyPr wrap="square" rtlCol="0">
            <a:spAutoFit/>
          </a:bodyPr>
          <a:lstStyle/>
          <a:p>
            <a:r>
              <a:rPr lang="sv-SE" sz="2400" dirty="0" smtClean="0">
                <a:latin typeface="Arial" pitchFamily="34" charset="0"/>
                <a:cs typeface="Arial" pitchFamily="34" charset="0"/>
              </a:rPr>
              <a:t>Swedish </a:t>
            </a:r>
            <a:r>
              <a:rPr lang="sv-SE" sz="2400" dirty="0" err="1" smtClean="0">
                <a:latin typeface="Arial" pitchFamily="34" charset="0"/>
                <a:cs typeface="Arial" pitchFamily="34" charset="0"/>
              </a:rPr>
              <a:t>colony</a:t>
            </a:r>
            <a:r>
              <a:rPr lang="sv-SE" sz="2400" dirty="0" smtClean="0">
                <a:latin typeface="Arial" pitchFamily="34" charset="0"/>
                <a:cs typeface="Arial" pitchFamily="34" charset="0"/>
              </a:rPr>
              <a:t> ”New Sweden in Delaware</a:t>
            </a:r>
          </a:p>
          <a:p>
            <a:endParaRPr lang="sv-SE" sz="2400" dirty="0" smtClean="0">
              <a:latin typeface="Arial" pitchFamily="34" charset="0"/>
              <a:cs typeface="Arial" pitchFamily="34" charset="0"/>
            </a:endParaRPr>
          </a:p>
          <a:p>
            <a:r>
              <a:rPr lang="sv-SE" sz="2400" dirty="0" smtClean="0">
                <a:latin typeface="Arial" pitchFamily="34" charset="0"/>
                <a:cs typeface="Arial" pitchFamily="34" charset="0"/>
              </a:rPr>
              <a:t>Desperate </a:t>
            </a:r>
            <a:r>
              <a:rPr lang="sv-SE" sz="2400" dirty="0" err="1" smtClean="0">
                <a:latin typeface="Arial" pitchFamily="34" charset="0"/>
                <a:cs typeface="Arial" pitchFamily="34" charset="0"/>
              </a:rPr>
              <a:t>call</a:t>
            </a:r>
            <a:r>
              <a:rPr lang="sv-SE" sz="2400" dirty="0" smtClean="0">
                <a:latin typeface="Arial" pitchFamily="34" charset="0"/>
                <a:cs typeface="Arial" pitchFamily="34" charset="0"/>
              </a:rPr>
              <a:t> for spiritual </a:t>
            </a:r>
            <a:r>
              <a:rPr lang="sv-SE" sz="2400" dirty="0" err="1" smtClean="0">
                <a:latin typeface="Arial" pitchFamily="34" charset="0"/>
                <a:cs typeface="Arial" pitchFamily="34" charset="0"/>
              </a:rPr>
              <a:t>literature</a:t>
            </a:r>
            <a:endParaRPr lang="sv-SE" sz="2400" dirty="0" smtClean="0">
              <a:latin typeface="Arial" pitchFamily="34" charset="0"/>
              <a:cs typeface="Arial" pitchFamily="34" charset="0"/>
            </a:endParaRPr>
          </a:p>
          <a:p>
            <a:endParaRPr lang="sv-SE" sz="2400" dirty="0" smtClean="0">
              <a:latin typeface="Arial" pitchFamily="34" charset="0"/>
              <a:cs typeface="Arial" pitchFamily="34" charset="0"/>
            </a:endParaRPr>
          </a:p>
          <a:p>
            <a:r>
              <a:rPr lang="sv-SE" sz="2400" dirty="0" err="1" smtClean="0">
                <a:latin typeface="Arial" pitchFamily="34" charset="0"/>
                <a:cs typeface="Arial" pitchFamily="34" charset="0"/>
              </a:rPr>
              <a:t>Shipped</a:t>
            </a:r>
            <a:r>
              <a:rPr lang="sv-SE" sz="2400" dirty="0" smtClean="0">
                <a:latin typeface="Arial" pitchFamily="34" charset="0"/>
                <a:cs typeface="Arial" pitchFamily="34" charset="0"/>
              </a:rPr>
              <a:t> to America </a:t>
            </a:r>
            <a:r>
              <a:rPr lang="sv-SE" sz="2400" dirty="0" err="1" smtClean="0">
                <a:latin typeface="Arial" pitchFamily="34" charset="0"/>
                <a:cs typeface="Arial" pitchFamily="34" charset="0"/>
              </a:rPr>
              <a:t>where</a:t>
            </a:r>
            <a:r>
              <a:rPr lang="sv-SE" sz="2400" dirty="0" smtClean="0">
                <a:latin typeface="Arial" pitchFamily="34" charset="0"/>
                <a:cs typeface="Arial" pitchFamily="34" charset="0"/>
              </a:rPr>
              <a:t> it </a:t>
            </a:r>
            <a:r>
              <a:rPr lang="sv-SE" sz="2400" dirty="0" err="1" smtClean="0">
                <a:latin typeface="Arial" pitchFamily="34" charset="0"/>
                <a:cs typeface="Arial" pitchFamily="34" charset="0"/>
              </a:rPr>
              <a:t>could</a:t>
            </a:r>
            <a:r>
              <a:rPr lang="sv-SE" sz="2400" dirty="0" smtClean="0">
                <a:latin typeface="Arial" pitchFamily="34" charset="0"/>
                <a:cs typeface="Arial" pitchFamily="34" charset="0"/>
              </a:rPr>
              <a:t> </a:t>
            </a:r>
            <a:r>
              <a:rPr lang="sv-SE" sz="2400" dirty="0" err="1" smtClean="0">
                <a:latin typeface="Arial" pitchFamily="34" charset="0"/>
                <a:cs typeface="Arial" pitchFamily="34" charset="0"/>
              </a:rPr>
              <a:t>do</a:t>
            </a:r>
            <a:r>
              <a:rPr lang="sv-SE" sz="2400" dirty="0" smtClean="0">
                <a:latin typeface="Arial" pitchFamily="34" charset="0"/>
                <a:cs typeface="Arial" pitchFamily="34" charset="0"/>
              </a:rPr>
              <a:t> no harm to Sweden!</a:t>
            </a:r>
            <a:endParaRPr lang="sv-SE" sz="2400" dirty="0">
              <a:latin typeface="Arial" pitchFamily="34" charset="0"/>
              <a:cs typeface="Arial" pitchFamily="34" charset="0"/>
            </a:endParaRPr>
          </a:p>
        </p:txBody>
      </p:sp>
      <p:cxnSp>
        <p:nvCxnSpPr>
          <p:cNvPr id="5" name="Straight Connector 4"/>
          <p:cNvCxnSpPr/>
          <p:nvPr/>
        </p:nvCxnSpPr>
        <p:spPr>
          <a:xfrm>
            <a:off x="323528" y="126876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Picture 2" descr="C:\Users\Samuel\Desktop\Till Hjälmargården 2013\Home.png">
            <a:hlinkClick r:id="rId3" action="ppaction://hlinksldjump"/>
          </p:cNvPr>
          <p:cNvPicPr>
            <a:picLocks noChangeAspect="1" noChangeArrowheads="1"/>
          </p:cNvPicPr>
          <p:nvPr/>
        </p:nvPicPr>
        <p:blipFill>
          <a:blip r:embed="rId4" cstate="print"/>
          <a:srcRect/>
          <a:stretch>
            <a:fillRect/>
          </a:stretch>
        </p:blipFill>
        <p:spPr bwMode="auto">
          <a:xfrm>
            <a:off x="7812360" y="5805264"/>
            <a:ext cx="622598" cy="622598"/>
          </a:xfrm>
          <a:prstGeom prst="rect">
            <a:avLst/>
          </a:prstGeom>
          <a:noFill/>
        </p:spPr>
      </p:pic>
      <p:pic>
        <p:nvPicPr>
          <p:cNvPr id="7" name="Bildobjekt 6" descr="1694PsalmbokStor.jpg"/>
          <p:cNvPicPr>
            <a:picLocks noChangeAspect="1"/>
          </p:cNvPicPr>
          <p:nvPr/>
        </p:nvPicPr>
        <p:blipFill>
          <a:blip r:embed="rId5"/>
          <a:stretch>
            <a:fillRect/>
          </a:stretch>
        </p:blipFill>
        <p:spPr>
          <a:xfrm>
            <a:off x="304800" y="1447800"/>
            <a:ext cx="3873500" cy="46863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81000" y="274638"/>
            <a:ext cx="7543800" cy="11430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sz="4000" b="1" i="0" u="none" strike="noStrike" kern="1200" cap="none" spc="-100" normalizeH="0" baseline="0" noProof="0" dirty="0" smtClean="0">
                <a:ln>
                  <a:noFill/>
                </a:ln>
                <a:solidFill>
                  <a:schemeClr val="tx2"/>
                </a:solidFill>
                <a:effectLst/>
                <a:uLnTx/>
                <a:uFillTx/>
                <a:latin typeface="+mj-lt"/>
                <a:ea typeface="+mj-ea"/>
                <a:cs typeface="+mj-cs"/>
              </a:rPr>
              <a:t>The </a:t>
            </a:r>
            <a:r>
              <a:rPr kumimoji="0" lang="sv-SE" sz="4000" b="1" i="0" u="none" strike="noStrike" kern="1200" cap="none" spc="-100" normalizeH="0" baseline="0" noProof="0" dirty="0" err="1" smtClean="0">
                <a:ln>
                  <a:noFill/>
                </a:ln>
                <a:solidFill>
                  <a:schemeClr val="tx2"/>
                </a:solidFill>
                <a:effectLst/>
                <a:uLnTx/>
                <a:uFillTx/>
                <a:latin typeface="+mj-lt"/>
                <a:ea typeface="+mj-ea"/>
                <a:cs typeface="+mj-cs"/>
              </a:rPr>
              <a:t>impact</a:t>
            </a:r>
            <a:r>
              <a:rPr kumimoji="0" lang="sv-SE" sz="4000" b="1" i="0" u="none" strike="noStrike" kern="1200" cap="none" spc="-100" normalizeH="0" baseline="0" noProof="0" dirty="0" smtClean="0">
                <a:ln>
                  <a:noFill/>
                </a:ln>
                <a:solidFill>
                  <a:schemeClr val="tx2"/>
                </a:solidFill>
                <a:effectLst/>
                <a:uLnTx/>
                <a:uFillTx/>
                <a:latin typeface="+mj-lt"/>
                <a:ea typeface="+mj-ea"/>
                <a:cs typeface="+mj-cs"/>
              </a:rPr>
              <a:t> of the 1695 </a:t>
            </a:r>
            <a:r>
              <a:rPr kumimoji="0" lang="sv-SE" sz="4000" b="1" i="0" u="none" strike="noStrike" kern="1200" cap="none" spc="-100" normalizeH="0" baseline="0" noProof="0" dirty="0" err="1" smtClean="0">
                <a:ln>
                  <a:noFill/>
                </a:ln>
                <a:solidFill>
                  <a:schemeClr val="tx2"/>
                </a:solidFill>
                <a:effectLst/>
                <a:uLnTx/>
                <a:uFillTx/>
                <a:latin typeface="+mj-lt"/>
                <a:ea typeface="+mj-ea"/>
                <a:cs typeface="+mj-cs"/>
              </a:rPr>
              <a:t>hymnal</a:t>
            </a:r>
            <a:endParaRPr kumimoji="0" lang="sv-SE" sz="4000" b="1" i="0" u="none" strike="noStrike" kern="1200" cap="none" spc="-100" normalizeH="0" baseline="0" noProof="0" dirty="0">
              <a:ln>
                <a:noFill/>
              </a:ln>
              <a:solidFill>
                <a:schemeClr val="tx2"/>
              </a:solidFill>
              <a:effectLst/>
              <a:uLnTx/>
              <a:uFillTx/>
              <a:latin typeface="+mj-lt"/>
              <a:ea typeface="+mj-ea"/>
              <a:cs typeface="+mj-cs"/>
            </a:endParaRPr>
          </a:p>
        </p:txBody>
      </p:sp>
      <p:cxnSp>
        <p:nvCxnSpPr>
          <p:cNvPr id="4" name="Straight Connector 4"/>
          <p:cNvCxnSpPr/>
          <p:nvPr/>
        </p:nvCxnSpPr>
        <p:spPr>
          <a:xfrm>
            <a:off x="323528" y="126876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5"/>
          <p:cNvSpPr txBox="1"/>
          <p:nvPr/>
        </p:nvSpPr>
        <p:spPr>
          <a:xfrm>
            <a:off x="611560" y="1484784"/>
            <a:ext cx="6984776" cy="4678204"/>
          </a:xfrm>
          <a:prstGeom prst="rect">
            <a:avLst/>
          </a:prstGeom>
          <a:noFill/>
        </p:spPr>
        <p:txBody>
          <a:bodyPr wrap="square" rtlCol="0">
            <a:spAutoFit/>
          </a:bodyPr>
          <a:lstStyle/>
          <a:p>
            <a:r>
              <a:rPr lang="sv-SE" sz="2800" dirty="0" smtClean="0">
                <a:latin typeface=""/>
                <a:cs typeface=""/>
              </a:rPr>
              <a:t>250 editions</a:t>
            </a:r>
          </a:p>
          <a:p>
            <a:r>
              <a:rPr lang="sv-SE" sz="2800" dirty="0" smtClean="0">
                <a:latin typeface=""/>
                <a:cs typeface=""/>
              </a:rPr>
              <a:t>1 500 000 </a:t>
            </a:r>
            <a:r>
              <a:rPr lang="sv-SE" sz="2800" dirty="0" err="1" smtClean="0">
                <a:latin typeface=""/>
                <a:cs typeface=""/>
              </a:rPr>
              <a:t>copies</a:t>
            </a:r>
            <a:r>
              <a:rPr lang="sv-SE" sz="2800" dirty="0" smtClean="0">
                <a:latin typeface=""/>
                <a:cs typeface=""/>
              </a:rPr>
              <a:t> </a:t>
            </a:r>
            <a:r>
              <a:rPr lang="sv-SE" sz="2800" dirty="0" err="1" smtClean="0">
                <a:latin typeface=""/>
                <a:cs typeface=""/>
              </a:rPr>
              <a:t>before</a:t>
            </a:r>
            <a:r>
              <a:rPr lang="sv-SE" sz="2800" dirty="0" smtClean="0">
                <a:latin typeface=""/>
                <a:cs typeface=""/>
              </a:rPr>
              <a:t> Sweden got a new </a:t>
            </a:r>
            <a:r>
              <a:rPr lang="sv-SE" sz="2800" dirty="0" err="1" smtClean="0">
                <a:latin typeface=""/>
                <a:cs typeface=""/>
              </a:rPr>
              <a:t>hymnal</a:t>
            </a:r>
            <a:endParaRPr lang="sv-SE" sz="2800" dirty="0" smtClean="0">
              <a:latin typeface=""/>
              <a:cs typeface=""/>
            </a:endParaRPr>
          </a:p>
          <a:p>
            <a:endParaRPr lang="sv-SE" sz="2800" dirty="0" smtClean="0">
              <a:latin typeface=""/>
              <a:cs typeface=""/>
            </a:endParaRPr>
          </a:p>
          <a:p>
            <a:r>
              <a:rPr lang="sv-SE" sz="2800" dirty="0" smtClean="0">
                <a:latin typeface=""/>
                <a:cs typeface=""/>
              </a:rPr>
              <a:t>10 </a:t>
            </a:r>
            <a:r>
              <a:rPr lang="sv-SE" sz="2800" dirty="0" err="1" smtClean="0">
                <a:latin typeface=""/>
                <a:cs typeface=""/>
              </a:rPr>
              <a:t>more</a:t>
            </a:r>
            <a:r>
              <a:rPr lang="sv-SE" sz="2800" dirty="0" smtClean="0">
                <a:latin typeface=""/>
                <a:cs typeface=""/>
              </a:rPr>
              <a:t> editions, the last </a:t>
            </a:r>
            <a:r>
              <a:rPr lang="sv-SE" sz="2800" dirty="0" err="1" smtClean="0">
                <a:latin typeface=""/>
                <a:cs typeface=""/>
              </a:rPr>
              <a:t>one</a:t>
            </a:r>
            <a:r>
              <a:rPr lang="sv-SE" sz="2800" dirty="0" smtClean="0">
                <a:latin typeface=""/>
                <a:cs typeface=""/>
              </a:rPr>
              <a:t> in 1973 </a:t>
            </a:r>
          </a:p>
          <a:p>
            <a:endParaRPr lang="sv-SE" sz="2800" dirty="0" smtClean="0">
              <a:latin typeface=""/>
              <a:cs typeface=""/>
            </a:endParaRPr>
          </a:p>
          <a:p>
            <a:r>
              <a:rPr lang="sv-SE" sz="2800" dirty="0" smtClean="0">
                <a:latin typeface=""/>
                <a:cs typeface=""/>
              </a:rPr>
              <a:t>For </a:t>
            </a:r>
            <a:r>
              <a:rPr lang="sv-SE" sz="2800" dirty="0" err="1" smtClean="0">
                <a:latin typeface=""/>
                <a:cs typeface=""/>
              </a:rPr>
              <a:t>people</a:t>
            </a:r>
            <a:r>
              <a:rPr lang="sv-SE" sz="2800" dirty="0" smtClean="0">
                <a:latin typeface=""/>
                <a:cs typeface=""/>
              </a:rPr>
              <a:t> in general the </a:t>
            </a:r>
            <a:r>
              <a:rPr lang="sv-SE" sz="2800" dirty="0" err="1" smtClean="0">
                <a:latin typeface=""/>
                <a:cs typeface=""/>
              </a:rPr>
              <a:t>hymnal</a:t>
            </a:r>
            <a:r>
              <a:rPr lang="sv-SE" sz="2800" dirty="0" smtClean="0">
                <a:latin typeface=""/>
                <a:cs typeface=""/>
              </a:rPr>
              <a:t> </a:t>
            </a:r>
            <a:r>
              <a:rPr lang="sv-SE" sz="2800" dirty="0" err="1" smtClean="0">
                <a:latin typeface=""/>
                <a:cs typeface=""/>
              </a:rPr>
              <a:t>was</a:t>
            </a:r>
            <a:r>
              <a:rPr lang="sv-SE" sz="2800" dirty="0" smtClean="0">
                <a:latin typeface=""/>
                <a:cs typeface=""/>
              </a:rPr>
              <a:t> </a:t>
            </a:r>
          </a:p>
          <a:p>
            <a:r>
              <a:rPr lang="sv-SE" sz="2800" dirty="0" smtClean="0">
                <a:latin typeface=""/>
                <a:cs typeface=""/>
              </a:rPr>
              <a:t>THE </a:t>
            </a:r>
            <a:r>
              <a:rPr lang="sv-SE" sz="2800" dirty="0" err="1" smtClean="0">
                <a:latin typeface=""/>
                <a:cs typeface=""/>
              </a:rPr>
              <a:t>book</a:t>
            </a:r>
            <a:r>
              <a:rPr lang="sv-SE" sz="2800" dirty="0" smtClean="0">
                <a:latin typeface=""/>
                <a:cs typeface=""/>
              </a:rPr>
              <a:t> of religion, </a:t>
            </a:r>
          </a:p>
          <a:p>
            <a:r>
              <a:rPr lang="sv-SE" sz="2800" dirty="0" err="1" smtClean="0">
                <a:latin typeface=""/>
                <a:cs typeface=""/>
              </a:rPr>
              <a:t>more</a:t>
            </a:r>
            <a:r>
              <a:rPr lang="sv-SE" sz="2800" dirty="0" smtClean="0">
                <a:latin typeface=""/>
                <a:cs typeface=""/>
              </a:rPr>
              <a:t> </a:t>
            </a:r>
            <a:r>
              <a:rPr lang="sv-SE" sz="2800" dirty="0" err="1" smtClean="0">
                <a:latin typeface=""/>
                <a:cs typeface=""/>
              </a:rPr>
              <a:t>used</a:t>
            </a:r>
            <a:r>
              <a:rPr lang="sv-SE" sz="2800" dirty="0" smtClean="0">
                <a:latin typeface=""/>
                <a:cs typeface=""/>
              </a:rPr>
              <a:t> </a:t>
            </a:r>
            <a:r>
              <a:rPr lang="sv-SE" sz="2800" dirty="0" err="1" smtClean="0">
                <a:latin typeface=""/>
                <a:cs typeface=""/>
              </a:rPr>
              <a:t>than</a:t>
            </a:r>
            <a:r>
              <a:rPr lang="sv-SE" sz="2800" dirty="0" smtClean="0">
                <a:latin typeface=""/>
                <a:cs typeface=""/>
              </a:rPr>
              <a:t> the </a:t>
            </a:r>
            <a:r>
              <a:rPr lang="sv-SE" sz="2800" dirty="0" err="1" smtClean="0">
                <a:latin typeface=""/>
                <a:cs typeface=""/>
              </a:rPr>
              <a:t>Bible</a:t>
            </a:r>
            <a:r>
              <a:rPr lang="sv-SE" sz="2800" dirty="0" smtClean="0">
                <a:latin typeface=""/>
                <a:cs typeface=""/>
              </a:rPr>
              <a:t>.</a:t>
            </a:r>
          </a:p>
          <a:p>
            <a:endParaRPr lang="sv-SE" sz="2800" dirty="0" smtClean="0">
              <a:latin typeface=""/>
              <a:cs typeface=""/>
            </a:endParaRPr>
          </a:p>
          <a:p>
            <a:endParaRPr lang="sv-SE" dirty="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315200" cy="1143000"/>
          </a:xfrm>
        </p:spPr>
        <p:txBody>
          <a:bodyPr/>
          <a:lstStyle/>
          <a:p>
            <a:r>
              <a:rPr lang="sv-SE" sz="4000" dirty="0" err="1" smtClean="0"/>
              <a:t>Hymnal</a:t>
            </a:r>
            <a:r>
              <a:rPr lang="sv-SE" sz="4000" dirty="0" smtClean="0"/>
              <a:t> </a:t>
            </a:r>
            <a:r>
              <a:rPr lang="sv-SE" sz="4000" dirty="0" err="1" smtClean="0"/>
              <a:t>content</a:t>
            </a:r>
            <a:endParaRPr lang="sv-SE" sz="4000" dirty="0"/>
          </a:p>
        </p:txBody>
      </p:sp>
      <p:cxnSp>
        <p:nvCxnSpPr>
          <p:cNvPr id="5" name="Straight Connector 4"/>
          <p:cNvCxnSpPr/>
          <p:nvPr/>
        </p:nvCxnSpPr>
        <p:spPr>
          <a:xfrm>
            <a:off x="323528" y="126876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81000" y="1484784"/>
            <a:ext cx="8077200" cy="5016758"/>
          </a:xfrm>
          <a:prstGeom prst="rect">
            <a:avLst/>
          </a:prstGeom>
          <a:noFill/>
        </p:spPr>
        <p:txBody>
          <a:bodyPr wrap="square" rtlCol="0">
            <a:spAutoFit/>
          </a:bodyPr>
          <a:lstStyle/>
          <a:p>
            <a:pPr>
              <a:spcAft>
                <a:spcPts val="600"/>
              </a:spcAft>
            </a:pPr>
            <a:r>
              <a:rPr lang="sv-SE" sz="2800" dirty="0" smtClean="0">
                <a:latin typeface="Arial" pitchFamily="34" charset="0"/>
                <a:cs typeface="Arial" pitchFamily="34" charset="0"/>
              </a:rPr>
              <a:t>The 1695 set the standard:</a:t>
            </a:r>
          </a:p>
          <a:p>
            <a:pPr>
              <a:spcAft>
                <a:spcPts val="600"/>
              </a:spcAft>
            </a:pPr>
            <a:r>
              <a:rPr lang="sv-SE" sz="2800" dirty="0" smtClean="0">
                <a:latin typeface="Arial"/>
                <a:cs typeface="Arial"/>
              </a:rPr>
              <a:t>1. The </a:t>
            </a:r>
            <a:r>
              <a:rPr lang="sv-SE" sz="2800" dirty="0" err="1" smtClean="0">
                <a:latin typeface="Arial"/>
                <a:cs typeface="Arial"/>
              </a:rPr>
              <a:t>Catechism</a:t>
            </a:r>
            <a:r>
              <a:rPr lang="sv-SE" sz="2800" dirty="0" smtClean="0">
                <a:latin typeface="Arial"/>
                <a:cs typeface="Arial"/>
              </a:rPr>
              <a:t> in hymns – 21 hymns</a:t>
            </a:r>
          </a:p>
          <a:p>
            <a:pPr>
              <a:spcAft>
                <a:spcPts val="1200"/>
              </a:spcAft>
            </a:pPr>
            <a:r>
              <a:rPr lang="sv-SE" sz="2800" dirty="0" smtClean="0">
                <a:latin typeface="Arial"/>
              </a:rPr>
              <a:t>2. King </a:t>
            </a:r>
            <a:r>
              <a:rPr lang="sv-SE" sz="2800" dirty="0" err="1" smtClean="0">
                <a:latin typeface="Arial"/>
              </a:rPr>
              <a:t>David’s</a:t>
            </a:r>
            <a:r>
              <a:rPr lang="sv-SE" sz="2800" dirty="0" smtClean="0">
                <a:latin typeface="Arial"/>
              </a:rPr>
              <a:t> psalms in </a:t>
            </a:r>
            <a:r>
              <a:rPr lang="sv-SE" sz="2800" dirty="0" err="1" smtClean="0">
                <a:latin typeface="Arial"/>
              </a:rPr>
              <a:t>rhymed</a:t>
            </a:r>
            <a:r>
              <a:rPr lang="sv-SE" sz="2800" dirty="0" smtClean="0">
                <a:latin typeface="Arial"/>
              </a:rPr>
              <a:t> form – 90 hymns</a:t>
            </a:r>
          </a:p>
          <a:p>
            <a:pPr>
              <a:spcAft>
                <a:spcPts val="1200"/>
              </a:spcAft>
            </a:pPr>
            <a:r>
              <a:rPr lang="sv-SE" sz="2800" dirty="0" smtClean="0">
                <a:latin typeface="Arial"/>
              </a:rPr>
              <a:t>3. Four </a:t>
            </a:r>
            <a:r>
              <a:rPr lang="sv-SE" sz="2800" dirty="0" err="1" smtClean="0">
                <a:latin typeface="Arial"/>
              </a:rPr>
              <a:t>canticles</a:t>
            </a:r>
            <a:endParaRPr lang="sv-SE" sz="2800" dirty="0" smtClean="0">
              <a:latin typeface="Arial"/>
            </a:endParaRPr>
          </a:p>
          <a:p>
            <a:pPr>
              <a:spcAft>
                <a:spcPts val="1200"/>
              </a:spcAft>
            </a:pPr>
            <a:r>
              <a:rPr lang="sv-SE" sz="2800" dirty="0" smtClean="0">
                <a:latin typeface="Arial"/>
              </a:rPr>
              <a:t>4. 300 hymns for the different parts of the </a:t>
            </a:r>
            <a:r>
              <a:rPr lang="sv-SE" sz="2800" dirty="0" err="1" smtClean="0">
                <a:latin typeface="Arial"/>
              </a:rPr>
              <a:t>church</a:t>
            </a:r>
            <a:r>
              <a:rPr lang="sv-SE" sz="2800" dirty="0" smtClean="0">
                <a:latin typeface="Arial"/>
              </a:rPr>
              <a:t> </a:t>
            </a:r>
            <a:r>
              <a:rPr lang="sv-SE" sz="2800" dirty="0" err="1" smtClean="0">
                <a:latin typeface="Arial"/>
              </a:rPr>
              <a:t>year</a:t>
            </a:r>
            <a:r>
              <a:rPr lang="sv-SE" sz="2800" dirty="0" smtClean="0">
                <a:latin typeface="Arial"/>
              </a:rPr>
              <a:t> and Christian life.</a:t>
            </a:r>
          </a:p>
          <a:p>
            <a:pPr>
              <a:spcAft>
                <a:spcPts val="1200"/>
              </a:spcAft>
            </a:pPr>
            <a:r>
              <a:rPr lang="sv-SE" sz="2800" dirty="0" smtClean="0">
                <a:latin typeface="Arial"/>
              </a:rPr>
              <a:t>5. </a:t>
            </a:r>
            <a:r>
              <a:rPr lang="sv-SE" sz="2800" dirty="0" err="1" smtClean="0">
                <a:latin typeface="Arial"/>
              </a:rPr>
              <a:t>Complete</a:t>
            </a:r>
            <a:r>
              <a:rPr lang="sv-SE" sz="2800" dirty="0" smtClean="0">
                <a:latin typeface="Arial"/>
              </a:rPr>
              <a:t> </a:t>
            </a:r>
            <a:r>
              <a:rPr lang="sv-SE" sz="2800" dirty="0" err="1" smtClean="0">
                <a:latin typeface="Arial"/>
              </a:rPr>
              <a:t>lectionary</a:t>
            </a:r>
            <a:r>
              <a:rPr lang="sv-SE" sz="2800" dirty="0" smtClean="0">
                <a:latin typeface="Arial"/>
              </a:rPr>
              <a:t> with </a:t>
            </a:r>
            <a:r>
              <a:rPr lang="sv-SE" sz="2800" dirty="0" err="1" smtClean="0">
                <a:latin typeface="Arial"/>
              </a:rPr>
              <a:t>epistle</a:t>
            </a:r>
            <a:r>
              <a:rPr lang="sv-SE" sz="2800" dirty="0" smtClean="0">
                <a:latin typeface="Arial"/>
              </a:rPr>
              <a:t> and gospel </a:t>
            </a:r>
            <a:r>
              <a:rPr lang="sv-SE" sz="2800" dirty="0" err="1" smtClean="0">
                <a:latin typeface="Arial"/>
              </a:rPr>
              <a:t>readings</a:t>
            </a:r>
            <a:endParaRPr lang="sv-SE" sz="2800" dirty="0" smtClean="0">
              <a:latin typeface="Arial"/>
            </a:endParaRPr>
          </a:p>
          <a:p>
            <a:endParaRPr lang="sv-SE"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086600" cy="1143000"/>
          </a:xfrm>
        </p:spPr>
        <p:txBody>
          <a:bodyPr/>
          <a:lstStyle/>
          <a:p>
            <a:r>
              <a:rPr lang="sv-SE" sz="4000" dirty="0" err="1" smtClean="0"/>
              <a:t>Hymnal</a:t>
            </a:r>
            <a:r>
              <a:rPr lang="sv-SE" sz="4000" dirty="0" smtClean="0"/>
              <a:t> </a:t>
            </a:r>
            <a:r>
              <a:rPr lang="sv-SE" sz="4000" dirty="0" err="1" smtClean="0"/>
              <a:t>content</a:t>
            </a:r>
            <a:r>
              <a:rPr lang="sv-SE" sz="4000" dirty="0" smtClean="0"/>
              <a:t> </a:t>
            </a:r>
            <a:r>
              <a:rPr lang="sv-SE" sz="4000" dirty="0" err="1" smtClean="0"/>
              <a:t>continued</a:t>
            </a:r>
            <a:endParaRPr lang="sv-SE" sz="4000" dirty="0"/>
          </a:p>
        </p:txBody>
      </p:sp>
      <p:cxnSp>
        <p:nvCxnSpPr>
          <p:cNvPr id="5" name="Straight Connector 4"/>
          <p:cNvCxnSpPr/>
          <p:nvPr/>
        </p:nvCxnSpPr>
        <p:spPr>
          <a:xfrm>
            <a:off x="323528" y="126876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11560" y="1484784"/>
            <a:ext cx="6984776" cy="5016758"/>
          </a:xfrm>
          <a:prstGeom prst="rect">
            <a:avLst/>
          </a:prstGeom>
          <a:noFill/>
        </p:spPr>
        <p:txBody>
          <a:bodyPr wrap="square" rtlCol="0">
            <a:spAutoFit/>
          </a:bodyPr>
          <a:lstStyle/>
          <a:p>
            <a:pPr>
              <a:spcAft>
                <a:spcPts val="1200"/>
              </a:spcAft>
            </a:pPr>
            <a:r>
              <a:rPr lang="sv-SE" sz="2800" dirty="0" smtClean="0">
                <a:latin typeface="Arial"/>
              </a:rPr>
              <a:t>6. The </a:t>
            </a:r>
            <a:r>
              <a:rPr lang="sv-SE" sz="2800" dirty="0" err="1" smtClean="0">
                <a:latin typeface="Arial"/>
              </a:rPr>
              <a:t>liturgy</a:t>
            </a:r>
            <a:r>
              <a:rPr lang="sv-SE" sz="2800" dirty="0" smtClean="0">
                <a:latin typeface="Arial"/>
              </a:rPr>
              <a:t> of </a:t>
            </a:r>
            <a:r>
              <a:rPr lang="sv-SE" sz="2800" dirty="0" err="1" smtClean="0">
                <a:latin typeface="Arial"/>
              </a:rPr>
              <a:t>word</a:t>
            </a:r>
            <a:r>
              <a:rPr lang="sv-SE" sz="2800" dirty="0" smtClean="0">
                <a:latin typeface="Arial"/>
              </a:rPr>
              <a:t> and </a:t>
            </a:r>
            <a:r>
              <a:rPr lang="sv-SE" sz="2800" dirty="0" err="1" smtClean="0">
                <a:latin typeface="Arial"/>
              </a:rPr>
              <a:t>sacrament</a:t>
            </a:r>
            <a:endParaRPr lang="sv-SE" sz="2800" dirty="0" smtClean="0">
              <a:latin typeface="Arial"/>
            </a:endParaRPr>
          </a:p>
          <a:p>
            <a:pPr>
              <a:spcAft>
                <a:spcPts val="1200"/>
              </a:spcAft>
            </a:pPr>
            <a:r>
              <a:rPr lang="sv-SE" sz="2800" dirty="0" smtClean="0">
                <a:latin typeface="Arial"/>
              </a:rPr>
              <a:t>7. The Small </a:t>
            </a:r>
            <a:r>
              <a:rPr lang="sv-SE" sz="2800" dirty="0" err="1" smtClean="0">
                <a:latin typeface="Arial"/>
              </a:rPr>
              <a:t>Catechism</a:t>
            </a:r>
            <a:endParaRPr lang="sv-SE" sz="2800" dirty="0" smtClean="0">
              <a:latin typeface="Arial"/>
            </a:endParaRPr>
          </a:p>
          <a:p>
            <a:pPr>
              <a:spcAft>
                <a:spcPts val="1200"/>
              </a:spcAft>
            </a:pPr>
            <a:r>
              <a:rPr lang="sv-SE" sz="2800" dirty="0" smtClean="0">
                <a:latin typeface="Arial"/>
              </a:rPr>
              <a:t>8. The </a:t>
            </a:r>
            <a:r>
              <a:rPr lang="sv-SE" sz="2800" dirty="0" err="1" smtClean="0">
                <a:latin typeface="Arial"/>
              </a:rPr>
              <a:t>Bugenhagen</a:t>
            </a:r>
            <a:r>
              <a:rPr lang="sv-SE" sz="2800" dirty="0" smtClean="0">
                <a:latin typeface="Arial"/>
              </a:rPr>
              <a:t> </a:t>
            </a:r>
            <a:r>
              <a:rPr lang="sv-SE" sz="2800" dirty="0" err="1" smtClean="0">
                <a:latin typeface="Arial"/>
              </a:rPr>
              <a:t>compilation</a:t>
            </a:r>
            <a:r>
              <a:rPr lang="sv-SE" sz="2800" dirty="0" smtClean="0">
                <a:latin typeface="Arial"/>
              </a:rPr>
              <a:t> of the passion and </a:t>
            </a:r>
            <a:r>
              <a:rPr lang="sv-SE" sz="2800" dirty="0" err="1" smtClean="0">
                <a:latin typeface="Arial"/>
              </a:rPr>
              <a:t>resurrection</a:t>
            </a:r>
            <a:r>
              <a:rPr lang="sv-SE" sz="2800" dirty="0" smtClean="0">
                <a:latin typeface="Arial"/>
              </a:rPr>
              <a:t> of Christ and the </a:t>
            </a:r>
            <a:r>
              <a:rPr lang="sv-SE" sz="2800" dirty="0" err="1" smtClean="0">
                <a:latin typeface="Arial"/>
              </a:rPr>
              <a:t>destruction</a:t>
            </a:r>
            <a:r>
              <a:rPr lang="sv-SE" sz="2800" dirty="0" smtClean="0">
                <a:latin typeface="Arial"/>
              </a:rPr>
              <a:t> of Jerusalem</a:t>
            </a:r>
          </a:p>
          <a:p>
            <a:pPr>
              <a:spcAft>
                <a:spcPts val="1200"/>
              </a:spcAft>
            </a:pPr>
            <a:r>
              <a:rPr lang="sv-SE" sz="2800" dirty="0" smtClean="0">
                <a:latin typeface="Arial"/>
              </a:rPr>
              <a:t>9. A small </a:t>
            </a:r>
            <a:r>
              <a:rPr lang="sv-SE" sz="2800" dirty="0" err="1" smtClean="0">
                <a:latin typeface="Arial"/>
              </a:rPr>
              <a:t>prayer</a:t>
            </a:r>
            <a:r>
              <a:rPr lang="sv-SE" sz="2800" dirty="0" smtClean="0">
                <a:latin typeface="Arial"/>
              </a:rPr>
              <a:t> </a:t>
            </a:r>
            <a:r>
              <a:rPr lang="sv-SE" sz="2800" dirty="0" err="1" smtClean="0">
                <a:latin typeface="Arial"/>
              </a:rPr>
              <a:t>book</a:t>
            </a:r>
            <a:endParaRPr lang="sv-SE" sz="2800" dirty="0" smtClean="0">
              <a:latin typeface="Arial"/>
            </a:endParaRPr>
          </a:p>
          <a:p>
            <a:pPr>
              <a:spcAft>
                <a:spcPts val="1200"/>
              </a:spcAft>
            </a:pPr>
            <a:r>
              <a:rPr lang="sv-SE" sz="2800" dirty="0" smtClean="0">
                <a:latin typeface="Arial"/>
              </a:rPr>
              <a:t>10. The </a:t>
            </a:r>
            <a:r>
              <a:rPr lang="sv-SE" sz="2800" dirty="0" err="1" smtClean="0">
                <a:latin typeface="Arial"/>
              </a:rPr>
              <a:t>litany</a:t>
            </a:r>
            <a:r>
              <a:rPr lang="sv-SE" sz="2800" dirty="0" smtClean="0">
                <a:latin typeface="Arial"/>
              </a:rPr>
              <a:t> – </a:t>
            </a:r>
            <a:r>
              <a:rPr lang="sv-SE" sz="2800" dirty="0" err="1" smtClean="0">
                <a:latin typeface="Arial"/>
              </a:rPr>
              <a:t>which</a:t>
            </a:r>
            <a:r>
              <a:rPr lang="sv-SE" sz="2800" dirty="0" smtClean="0">
                <a:latin typeface="Arial"/>
              </a:rPr>
              <a:t> is a special </a:t>
            </a:r>
            <a:r>
              <a:rPr lang="sv-SE" sz="2800" dirty="0" err="1" smtClean="0">
                <a:latin typeface="Arial"/>
              </a:rPr>
              <a:t>prayer</a:t>
            </a:r>
            <a:r>
              <a:rPr lang="sv-SE" sz="2800" dirty="0" smtClean="0">
                <a:latin typeface="Arial"/>
              </a:rPr>
              <a:t> of the </a:t>
            </a:r>
            <a:r>
              <a:rPr lang="sv-SE" sz="2800" dirty="0" err="1" smtClean="0">
                <a:latin typeface="Arial"/>
              </a:rPr>
              <a:t>church</a:t>
            </a:r>
            <a:r>
              <a:rPr lang="sv-SE" sz="2800" dirty="0" smtClean="0">
                <a:latin typeface="Arial"/>
              </a:rPr>
              <a:t> </a:t>
            </a:r>
            <a:r>
              <a:rPr lang="sv-SE" sz="2800" dirty="0" err="1" smtClean="0">
                <a:latin typeface="Arial"/>
              </a:rPr>
              <a:t>used</a:t>
            </a:r>
            <a:r>
              <a:rPr lang="sv-SE" sz="2800" dirty="0" smtClean="0">
                <a:latin typeface="Arial"/>
              </a:rPr>
              <a:t> </a:t>
            </a:r>
            <a:r>
              <a:rPr lang="sv-SE" sz="2800" dirty="0" err="1" smtClean="0">
                <a:latin typeface="Arial"/>
              </a:rPr>
              <a:t>during</a:t>
            </a:r>
            <a:r>
              <a:rPr lang="sv-SE" sz="2800" dirty="0" smtClean="0">
                <a:latin typeface="Arial"/>
              </a:rPr>
              <a:t> Lent and the </a:t>
            </a:r>
            <a:r>
              <a:rPr lang="sv-SE" sz="2800" dirty="0" err="1" smtClean="0">
                <a:latin typeface="Arial"/>
              </a:rPr>
              <a:t>close</a:t>
            </a:r>
            <a:r>
              <a:rPr lang="sv-SE" sz="2800" dirty="0" smtClean="0">
                <a:latin typeface="Arial"/>
              </a:rPr>
              <a:t> of the </a:t>
            </a:r>
            <a:r>
              <a:rPr lang="sv-SE" sz="2800" dirty="0" err="1" smtClean="0">
                <a:latin typeface="Arial"/>
              </a:rPr>
              <a:t>church</a:t>
            </a:r>
            <a:r>
              <a:rPr lang="sv-SE" sz="2800" dirty="0" smtClean="0">
                <a:latin typeface="Arial"/>
              </a:rPr>
              <a:t> </a:t>
            </a:r>
            <a:r>
              <a:rPr lang="sv-SE" sz="2800" dirty="0" err="1" smtClean="0">
                <a:latin typeface="Arial"/>
              </a:rPr>
              <a:t>year</a:t>
            </a:r>
            <a:r>
              <a:rPr lang="sv-SE" sz="2800" dirty="0" smtClean="0">
                <a:latin typeface="Arial"/>
              </a:rPr>
              <a:t>.</a:t>
            </a:r>
          </a:p>
          <a:p>
            <a:endParaRPr lang="sv-SE" dirty="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Samuel\Desktop\Till Hjälmargården 2013\Home.png">
            <a:hlinkClick r:id="rId3" action="ppaction://hlinksldjump"/>
          </p:cNvPr>
          <p:cNvPicPr>
            <a:picLocks noChangeAspect="1" noChangeArrowheads="1"/>
          </p:cNvPicPr>
          <p:nvPr/>
        </p:nvPicPr>
        <p:blipFill>
          <a:blip r:embed="rId4" cstate="print"/>
          <a:srcRect/>
          <a:stretch>
            <a:fillRect/>
          </a:stretch>
        </p:blipFill>
        <p:spPr bwMode="auto">
          <a:xfrm>
            <a:off x="7812360" y="5805264"/>
            <a:ext cx="622598" cy="622598"/>
          </a:xfrm>
          <a:prstGeom prst="rect">
            <a:avLst/>
          </a:prstGeom>
          <a:noFill/>
        </p:spPr>
      </p:pic>
      <p:sp>
        <p:nvSpPr>
          <p:cNvPr id="8" name="Rubrik 7"/>
          <p:cNvSpPr>
            <a:spLocks noGrp="1"/>
          </p:cNvSpPr>
          <p:nvPr>
            <p:ph type="title"/>
          </p:nvPr>
        </p:nvSpPr>
        <p:spPr/>
        <p:txBody>
          <a:bodyPr/>
          <a:lstStyle/>
          <a:p>
            <a:r>
              <a:rPr lang="sv-SE" dirty="0" smtClean="0"/>
              <a:t>The 1819 </a:t>
            </a:r>
            <a:r>
              <a:rPr lang="sv-SE" dirty="0" err="1" smtClean="0"/>
              <a:t>hymnal</a:t>
            </a:r>
            <a:endParaRPr lang="sv-SE" dirty="0"/>
          </a:p>
        </p:txBody>
      </p:sp>
      <p:cxnSp>
        <p:nvCxnSpPr>
          <p:cNvPr id="9" name="Straight Connector 4"/>
          <p:cNvCxnSpPr/>
          <p:nvPr/>
        </p:nvCxnSpPr>
        <p:spPr>
          <a:xfrm>
            <a:off x="323528" y="126876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5"/>
          <p:cNvSpPr txBox="1"/>
          <p:nvPr/>
        </p:nvSpPr>
        <p:spPr>
          <a:xfrm>
            <a:off x="3581400" y="1484784"/>
            <a:ext cx="4014936" cy="5386090"/>
          </a:xfrm>
          <a:prstGeom prst="rect">
            <a:avLst/>
          </a:prstGeom>
          <a:noFill/>
        </p:spPr>
        <p:txBody>
          <a:bodyPr wrap="square" rtlCol="0">
            <a:spAutoFit/>
          </a:bodyPr>
          <a:lstStyle/>
          <a:p>
            <a:r>
              <a:rPr lang="sv-SE" sz="2800" dirty="0" err="1" smtClean="0">
                <a:latin typeface="Arial" pitchFamily="34" charset="0"/>
                <a:cs typeface="Arial" pitchFamily="34" charset="0"/>
              </a:rPr>
              <a:t>Bishop</a:t>
            </a:r>
            <a:r>
              <a:rPr lang="sv-SE" sz="2800" dirty="0" smtClean="0">
                <a:latin typeface="Arial" pitchFamily="34" charset="0"/>
                <a:cs typeface="Arial" pitchFamily="34" charset="0"/>
              </a:rPr>
              <a:t> J. O. Wallin</a:t>
            </a:r>
          </a:p>
          <a:p>
            <a:r>
              <a:rPr lang="sv-SE" sz="2800" dirty="0" smtClean="0">
                <a:latin typeface="Arial" pitchFamily="34" charset="0"/>
                <a:cs typeface="Arial" pitchFamily="34" charset="0"/>
              </a:rPr>
              <a:t>”</a:t>
            </a:r>
            <a:r>
              <a:rPr lang="sv-SE" sz="2800" dirty="0" err="1" smtClean="0">
                <a:latin typeface="Arial" pitchFamily="34" charset="0"/>
                <a:cs typeface="Arial" pitchFamily="34" charset="0"/>
              </a:rPr>
              <a:t>Wallin’s</a:t>
            </a:r>
            <a:r>
              <a:rPr lang="sv-SE" sz="2800" dirty="0" smtClean="0">
                <a:latin typeface="Arial" pitchFamily="34" charset="0"/>
                <a:cs typeface="Arial" pitchFamily="34" charset="0"/>
              </a:rPr>
              <a:t> </a:t>
            </a:r>
            <a:r>
              <a:rPr lang="sv-SE" sz="2800" dirty="0" err="1" smtClean="0">
                <a:latin typeface="Arial" pitchFamily="34" charset="0"/>
                <a:cs typeface="Arial" pitchFamily="34" charset="0"/>
              </a:rPr>
              <a:t>hymnal</a:t>
            </a:r>
            <a:r>
              <a:rPr lang="sv-SE" sz="2800" dirty="0" smtClean="0">
                <a:latin typeface="Arial" pitchFamily="34" charset="0"/>
                <a:cs typeface="Arial" pitchFamily="34" charset="0"/>
              </a:rPr>
              <a:t>”</a:t>
            </a:r>
          </a:p>
          <a:p>
            <a:endParaRPr lang="sv-SE" sz="2800" dirty="0" smtClean="0">
              <a:latin typeface="Arial" pitchFamily="34" charset="0"/>
              <a:cs typeface="Arial" pitchFamily="34" charset="0"/>
            </a:endParaRPr>
          </a:p>
          <a:p>
            <a:r>
              <a:rPr lang="sv-SE" sz="2800" dirty="0" smtClean="0">
                <a:latin typeface="Arial" pitchFamily="34" charset="0"/>
                <a:cs typeface="Arial" pitchFamily="34" charset="0"/>
              </a:rPr>
              <a:t>Good </a:t>
            </a:r>
            <a:r>
              <a:rPr lang="sv-SE" sz="2800" dirty="0" err="1" smtClean="0">
                <a:latin typeface="Arial" pitchFamily="34" charset="0"/>
                <a:cs typeface="Arial" pitchFamily="34" charset="0"/>
              </a:rPr>
              <a:t>poetry</a:t>
            </a:r>
            <a:r>
              <a:rPr lang="sv-SE" sz="2800" dirty="0" smtClean="0">
                <a:latin typeface="Arial" pitchFamily="34" charset="0"/>
                <a:cs typeface="Arial" pitchFamily="34" charset="0"/>
              </a:rPr>
              <a:t> </a:t>
            </a:r>
            <a:r>
              <a:rPr lang="sv-SE" sz="2800" dirty="0" err="1" smtClean="0">
                <a:latin typeface="Arial" pitchFamily="34" charset="0"/>
                <a:cs typeface="Arial" pitchFamily="34" charset="0"/>
              </a:rPr>
              <a:t>influenced</a:t>
            </a:r>
            <a:r>
              <a:rPr lang="sv-SE" sz="2800" dirty="0" smtClean="0">
                <a:latin typeface="Arial" pitchFamily="34" charset="0"/>
                <a:cs typeface="Arial" pitchFamily="34" charset="0"/>
              </a:rPr>
              <a:t> by </a:t>
            </a:r>
            <a:r>
              <a:rPr lang="sv-SE" sz="2800" dirty="0" err="1" smtClean="0">
                <a:latin typeface="Arial" pitchFamily="34" charset="0"/>
                <a:cs typeface="Arial" pitchFamily="34" charset="0"/>
              </a:rPr>
              <a:t>romanticism</a:t>
            </a:r>
            <a:r>
              <a:rPr lang="sv-SE" sz="2800" dirty="0" smtClean="0">
                <a:latin typeface="Arial" pitchFamily="34" charset="0"/>
                <a:cs typeface="Arial" pitchFamily="34" charset="0"/>
              </a:rPr>
              <a:t> and the </a:t>
            </a:r>
            <a:r>
              <a:rPr lang="sv-SE" sz="2800" dirty="0" err="1" smtClean="0">
                <a:latin typeface="Arial" pitchFamily="34" charset="0"/>
                <a:cs typeface="Arial" pitchFamily="34" charset="0"/>
              </a:rPr>
              <a:t>enlightenment</a:t>
            </a:r>
            <a:r>
              <a:rPr lang="sv-SE" sz="2800" dirty="0" smtClean="0">
                <a:latin typeface="Arial" pitchFamily="34" charset="0"/>
                <a:cs typeface="Arial" pitchFamily="34" charset="0"/>
              </a:rPr>
              <a:t>, moralism</a:t>
            </a:r>
          </a:p>
          <a:p>
            <a:endParaRPr lang="sv-SE" sz="2800" dirty="0" smtClean="0">
              <a:latin typeface="Arial" pitchFamily="34" charset="0"/>
              <a:cs typeface="Arial" pitchFamily="34" charset="0"/>
            </a:endParaRPr>
          </a:p>
          <a:p>
            <a:r>
              <a:rPr lang="sv-SE" sz="2800" dirty="0" err="1" smtClean="0">
                <a:latin typeface="Arial" pitchFamily="34" charset="0"/>
                <a:cs typeface="Arial" pitchFamily="34" charset="0"/>
              </a:rPr>
              <a:t>Synergist</a:t>
            </a:r>
            <a:r>
              <a:rPr lang="sv-SE" sz="2800" dirty="0" smtClean="0">
                <a:latin typeface="Arial" pitchFamily="34" charset="0"/>
                <a:cs typeface="Arial" pitchFamily="34" charset="0"/>
              </a:rPr>
              <a:t>: ”Do </a:t>
            </a:r>
            <a:r>
              <a:rPr lang="sv-SE" sz="2800" dirty="0" err="1" smtClean="0">
                <a:latin typeface="Arial" pitchFamily="34" charset="0"/>
                <a:cs typeface="Arial" pitchFamily="34" charset="0"/>
              </a:rPr>
              <a:t>good</a:t>
            </a:r>
            <a:r>
              <a:rPr lang="sv-SE" sz="2800" dirty="0" smtClean="0">
                <a:latin typeface="Arial" pitchFamily="34" charset="0"/>
                <a:cs typeface="Arial" pitchFamily="34" charset="0"/>
              </a:rPr>
              <a:t> and </a:t>
            </a:r>
            <a:r>
              <a:rPr lang="sv-SE" sz="2800" dirty="0" err="1" smtClean="0">
                <a:latin typeface="Arial" pitchFamily="34" charset="0"/>
                <a:cs typeface="Arial" pitchFamily="34" charset="0"/>
              </a:rPr>
              <a:t>do</a:t>
            </a:r>
            <a:r>
              <a:rPr lang="sv-SE" sz="2800" dirty="0" smtClean="0">
                <a:latin typeface="Arial" pitchFamily="34" charset="0"/>
                <a:cs typeface="Arial" pitchFamily="34" charset="0"/>
              </a:rPr>
              <a:t> your best, </a:t>
            </a:r>
            <a:r>
              <a:rPr lang="sv-SE" sz="2800" dirty="0" err="1" smtClean="0">
                <a:latin typeface="Arial" pitchFamily="34" charset="0"/>
                <a:cs typeface="Arial" pitchFamily="34" charset="0"/>
              </a:rPr>
              <a:t>then</a:t>
            </a:r>
            <a:r>
              <a:rPr lang="sv-SE" sz="2800" dirty="0" smtClean="0">
                <a:latin typeface="Arial" pitchFamily="34" charset="0"/>
                <a:cs typeface="Arial" pitchFamily="34" charset="0"/>
              </a:rPr>
              <a:t> God </a:t>
            </a:r>
            <a:r>
              <a:rPr lang="sv-SE" sz="2800" dirty="0" err="1" smtClean="0">
                <a:latin typeface="Arial" pitchFamily="34" charset="0"/>
                <a:cs typeface="Arial" pitchFamily="34" charset="0"/>
              </a:rPr>
              <a:t>will</a:t>
            </a:r>
            <a:r>
              <a:rPr lang="sv-SE" sz="2800" dirty="0" smtClean="0">
                <a:latin typeface="Arial" pitchFamily="34" charset="0"/>
                <a:cs typeface="Arial" pitchFamily="34" charset="0"/>
              </a:rPr>
              <a:t> </a:t>
            </a:r>
            <a:r>
              <a:rPr lang="sv-SE" sz="2800" dirty="0" err="1" smtClean="0">
                <a:latin typeface="Arial" pitchFamily="34" charset="0"/>
                <a:cs typeface="Arial" pitchFamily="34" charset="0"/>
              </a:rPr>
              <a:t>do</a:t>
            </a:r>
            <a:r>
              <a:rPr lang="sv-SE" sz="2800" dirty="0" smtClean="0">
                <a:latin typeface="Arial" pitchFamily="34" charset="0"/>
                <a:cs typeface="Arial" pitchFamily="34" charset="0"/>
              </a:rPr>
              <a:t> the rest”</a:t>
            </a:r>
          </a:p>
          <a:p>
            <a:endParaRPr lang="sv-SE" dirty="0" smtClean="0">
              <a:latin typeface="Arial" pitchFamily="34" charset="0"/>
              <a:cs typeface="Arial" pitchFamily="34" charset="0"/>
            </a:endParaRPr>
          </a:p>
          <a:p>
            <a:endParaRPr lang="sv-SE" dirty="0">
              <a:latin typeface="Arial" pitchFamily="34" charset="0"/>
              <a:cs typeface="Arial" pitchFamily="34" charset="0"/>
            </a:endParaRPr>
          </a:p>
        </p:txBody>
      </p:sp>
      <p:pic>
        <p:nvPicPr>
          <p:cNvPr id="11" name="Bildobjekt 10" descr="1819 års psalmbok.jpg"/>
          <p:cNvPicPr>
            <a:picLocks noChangeAspect="1"/>
          </p:cNvPicPr>
          <p:nvPr/>
        </p:nvPicPr>
        <p:blipFill>
          <a:blip r:embed="rId5"/>
          <a:stretch>
            <a:fillRect/>
          </a:stretch>
        </p:blipFill>
        <p:spPr>
          <a:xfrm>
            <a:off x="381000" y="1828800"/>
            <a:ext cx="2980800" cy="3960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The </a:t>
            </a:r>
            <a:r>
              <a:rPr lang="sv-SE" dirty="0" err="1" smtClean="0"/>
              <a:t>view</a:t>
            </a:r>
            <a:endParaRPr lang="sv-SE" dirty="0"/>
          </a:p>
        </p:txBody>
      </p:sp>
      <p:pic>
        <p:nvPicPr>
          <p:cNvPr id="3" name="Bildobjekt 2" descr="Utsikt.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533400" y="1524000"/>
            <a:ext cx="6235700" cy="4686300"/>
          </a:xfrm>
          <a:prstGeom prst="rect">
            <a:avLst/>
          </a:prstGeom>
        </p:spPr>
      </p:pic>
      <p:cxnSp>
        <p:nvCxnSpPr>
          <p:cNvPr id="4" name="Straight Connector 5"/>
          <p:cNvCxnSpPr/>
          <p:nvPr/>
        </p:nvCxnSpPr>
        <p:spPr>
          <a:xfrm>
            <a:off x="499592" y="121920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162800" cy="1143000"/>
          </a:xfrm>
        </p:spPr>
        <p:txBody>
          <a:bodyPr/>
          <a:lstStyle/>
          <a:p>
            <a:r>
              <a:rPr lang="sv-SE" sz="4000" dirty="0" smtClean="0"/>
              <a:t>The 1937 </a:t>
            </a:r>
            <a:r>
              <a:rPr lang="sv-SE" sz="4000" dirty="0" err="1" smtClean="0"/>
              <a:t>hymnal</a:t>
            </a:r>
            <a:endParaRPr lang="sv-SE" sz="4000" dirty="0"/>
          </a:p>
        </p:txBody>
      </p:sp>
      <p:cxnSp>
        <p:nvCxnSpPr>
          <p:cNvPr id="5" name="Straight Connector 4"/>
          <p:cNvCxnSpPr/>
          <p:nvPr/>
        </p:nvCxnSpPr>
        <p:spPr>
          <a:xfrm>
            <a:off x="381000" y="129540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39552" y="1916832"/>
            <a:ext cx="7309048" cy="3539431"/>
          </a:xfrm>
          <a:prstGeom prst="rect">
            <a:avLst/>
          </a:prstGeom>
          <a:noFill/>
        </p:spPr>
        <p:txBody>
          <a:bodyPr wrap="square" rtlCol="0">
            <a:spAutoFit/>
          </a:bodyPr>
          <a:lstStyle/>
          <a:p>
            <a:r>
              <a:rPr lang="sv-SE" sz="2800" dirty="0" smtClean="0">
                <a:latin typeface="Arial" pitchFamily="34" charset="0"/>
                <a:cs typeface="Arial" pitchFamily="34" charset="0"/>
              </a:rPr>
              <a:t>The 1819 </a:t>
            </a:r>
            <a:r>
              <a:rPr lang="sv-SE" sz="2800" dirty="0" err="1" smtClean="0">
                <a:latin typeface="Arial" pitchFamily="34" charset="0"/>
                <a:cs typeface="Arial" pitchFamily="34" charset="0"/>
              </a:rPr>
              <a:t>hymnal</a:t>
            </a:r>
            <a:r>
              <a:rPr lang="sv-SE" sz="2800" dirty="0" smtClean="0">
                <a:latin typeface="Arial" pitchFamily="34" charset="0"/>
                <a:cs typeface="Arial" pitchFamily="34" charset="0"/>
              </a:rPr>
              <a:t> </a:t>
            </a:r>
            <a:r>
              <a:rPr lang="sv-SE" sz="2800" dirty="0" err="1" smtClean="0">
                <a:latin typeface="Arial" pitchFamily="34" charset="0"/>
                <a:cs typeface="Arial" pitchFamily="34" charset="0"/>
              </a:rPr>
              <a:t>didn’t</a:t>
            </a:r>
            <a:r>
              <a:rPr lang="sv-SE" sz="2800" dirty="0" smtClean="0">
                <a:latin typeface="Arial" pitchFamily="34" charset="0"/>
                <a:cs typeface="Arial" pitchFamily="34" charset="0"/>
              </a:rPr>
              <a:t> </a:t>
            </a:r>
            <a:r>
              <a:rPr lang="sv-SE" sz="2800" dirty="0" err="1" smtClean="0">
                <a:latin typeface="Arial" pitchFamily="34" charset="0"/>
                <a:cs typeface="Arial" pitchFamily="34" charset="0"/>
              </a:rPr>
              <a:t>reflect</a:t>
            </a:r>
            <a:r>
              <a:rPr lang="sv-SE" sz="2800" dirty="0" smtClean="0">
                <a:latin typeface="Arial" pitchFamily="34" charset="0"/>
                <a:cs typeface="Arial" pitchFamily="34" charset="0"/>
              </a:rPr>
              <a:t> </a:t>
            </a:r>
            <a:r>
              <a:rPr lang="sv-SE" sz="2800" dirty="0" err="1" smtClean="0">
                <a:latin typeface="Arial" pitchFamily="34" charset="0"/>
                <a:cs typeface="Arial" pitchFamily="34" charset="0"/>
              </a:rPr>
              <a:t>clearly</a:t>
            </a:r>
            <a:r>
              <a:rPr lang="sv-SE" sz="2800" dirty="0" smtClean="0">
                <a:latin typeface="Arial" pitchFamily="34" charset="0"/>
                <a:cs typeface="Arial" pitchFamily="34" charset="0"/>
              </a:rPr>
              <a:t> </a:t>
            </a:r>
            <a:r>
              <a:rPr lang="sv-SE" sz="2800" dirty="0" err="1" smtClean="0">
                <a:latin typeface="Arial" pitchFamily="34" charset="0"/>
                <a:cs typeface="Arial" pitchFamily="34" charset="0"/>
              </a:rPr>
              <a:t>enough</a:t>
            </a:r>
            <a:r>
              <a:rPr lang="sv-SE" sz="2800" dirty="0" smtClean="0">
                <a:latin typeface="Arial" pitchFamily="34" charset="0"/>
                <a:cs typeface="Arial" pitchFamily="34" charset="0"/>
              </a:rPr>
              <a:t> </a:t>
            </a:r>
            <a:r>
              <a:rPr lang="sv-SE" sz="2800" dirty="0" err="1" smtClean="0">
                <a:latin typeface="Arial" pitchFamily="34" charset="0"/>
                <a:cs typeface="Arial" pitchFamily="34" charset="0"/>
              </a:rPr>
              <a:t>salvation</a:t>
            </a:r>
            <a:r>
              <a:rPr lang="sv-SE" sz="2800" dirty="0" smtClean="0">
                <a:latin typeface="Arial" pitchFamily="34" charset="0"/>
                <a:cs typeface="Arial" pitchFamily="34" charset="0"/>
              </a:rPr>
              <a:t> by grace </a:t>
            </a:r>
            <a:r>
              <a:rPr lang="sv-SE" sz="2800" dirty="0" err="1" smtClean="0">
                <a:latin typeface="Arial" pitchFamily="34" charset="0"/>
                <a:cs typeface="Arial" pitchFamily="34" charset="0"/>
              </a:rPr>
              <a:t>alone</a:t>
            </a:r>
            <a:endParaRPr lang="sv-SE" sz="2800" dirty="0" smtClean="0">
              <a:latin typeface="Arial" pitchFamily="34" charset="0"/>
              <a:cs typeface="Arial" pitchFamily="34" charset="0"/>
            </a:endParaRPr>
          </a:p>
          <a:p>
            <a:endParaRPr lang="sv-SE" sz="2800" dirty="0" smtClean="0">
              <a:latin typeface="Arial" pitchFamily="34" charset="0"/>
              <a:cs typeface="Arial" pitchFamily="34" charset="0"/>
            </a:endParaRPr>
          </a:p>
          <a:p>
            <a:r>
              <a:rPr lang="sv-SE" sz="2800" dirty="0" smtClean="0">
                <a:latin typeface="Arial" pitchFamily="34" charset="0"/>
                <a:cs typeface="Arial" pitchFamily="34" charset="0"/>
              </a:rPr>
              <a:t>1921 ”Nya psalmer” (New hymns) - supplement</a:t>
            </a:r>
          </a:p>
          <a:p>
            <a:endParaRPr lang="sv-SE" sz="2800" dirty="0" smtClean="0">
              <a:latin typeface="Arial" pitchFamily="34" charset="0"/>
              <a:cs typeface="Arial" pitchFamily="34" charset="0"/>
            </a:endParaRPr>
          </a:p>
          <a:p>
            <a:r>
              <a:rPr lang="sv-SE" sz="2800" dirty="0" smtClean="0">
                <a:latin typeface="Arial" pitchFamily="34" charset="0"/>
                <a:cs typeface="Arial" pitchFamily="34" charset="0"/>
              </a:rPr>
              <a:t>The 1937 </a:t>
            </a:r>
            <a:r>
              <a:rPr lang="sv-SE" sz="2800" dirty="0" err="1" smtClean="0">
                <a:latin typeface="Arial" pitchFamily="34" charset="0"/>
                <a:cs typeface="Arial" pitchFamily="34" charset="0"/>
              </a:rPr>
              <a:t>hymnal</a:t>
            </a:r>
            <a:r>
              <a:rPr lang="sv-SE" sz="2800" dirty="0" smtClean="0">
                <a:latin typeface="Arial" pitchFamily="34" charset="0"/>
                <a:cs typeface="Arial" pitchFamily="34" charset="0"/>
              </a:rPr>
              <a:t> – 	J.A. Eklund</a:t>
            </a:r>
          </a:p>
          <a:p>
            <a:r>
              <a:rPr lang="sv-SE" sz="2800" dirty="0" smtClean="0">
                <a:latin typeface="Arial" pitchFamily="34" charset="0"/>
                <a:cs typeface="Arial" pitchFamily="34" charset="0"/>
              </a:rPr>
              <a:t>				Anders </a:t>
            </a:r>
            <a:r>
              <a:rPr lang="sv-SE" sz="2800" dirty="0" err="1" smtClean="0">
                <a:latin typeface="Arial" pitchFamily="34" charset="0"/>
                <a:cs typeface="Arial" pitchFamily="34" charset="0"/>
              </a:rPr>
              <a:t>Frostensson</a:t>
            </a:r>
            <a:endParaRPr lang="sv-SE" sz="2800" dirty="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The 1986 </a:t>
            </a:r>
            <a:r>
              <a:rPr lang="sv-SE" dirty="0" err="1" smtClean="0"/>
              <a:t>hymnal</a:t>
            </a:r>
            <a:endParaRPr lang="sv-SE" dirty="0"/>
          </a:p>
        </p:txBody>
      </p:sp>
      <p:cxnSp>
        <p:nvCxnSpPr>
          <p:cNvPr id="3" name="Straight Connector 4"/>
          <p:cNvCxnSpPr/>
          <p:nvPr/>
        </p:nvCxnSpPr>
        <p:spPr>
          <a:xfrm>
            <a:off x="395536" y="129540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Box 5"/>
          <p:cNvSpPr txBox="1"/>
          <p:nvPr/>
        </p:nvSpPr>
        <p:spPr>
          <a:xfrm>
            <a:off x="539552" y="1524000"/>
            <a:ext cx="6984776" cy="3847207"/>
          </a:xfrm>
          <a:prstGeom prst="rect">
            <a:avLst/>
          </a:prstGeom>
          <a:noFill/>
        </p:spPr>
        <p:txBody>
          <a:bodyPr wrap="square" rtlCol="0">
            <a:spAutoFit/>
          </a:bodyPr>
          <a:lstStyle/>
          <a:p>
            <a:r>
              <a:rPr lang="sv-SE" sz="2800" dirty="0" smtClean="0">
                <a:latin typeface="Arial" pitchFamily="34" charset="0"/>
                <a:cs typeface="Arial" pitchFamily="34" charset="0"/>
              </a:rPr>
              <a:t>Part 1</a:t>
            </a:r>
          </a:p>
          <a:p>
            <a:pPr>
              <a:spcAft>
                <a:spcPts val="1200"/>
              </a:spcAft>
            </a:pPr>
            <a:r>
              <a:rPr lang="sv-SE" sz="2800" dirty="0" smtClean="0">
                <a:latin typeface="Arial" pitchFamily="34" charset="0"/>
                <a:cs typeface="Arial" pitchFamily="34" charset="0"/>
              </a:rPr>
              <a:t>1-325 </a:t>
            </a:r>
            <a:r>
              <a:rPr lang="sv-SE" sz="2800" dirty="0" err="1" smtClean="0">
                <a:latin typeface="Arial" pitchFamily="34" charset="0"/>
                <a:cs typeface="Arial" pitchFamily="34" charset="0"/>
              </a:rPr>
              <a:t>Ecumenical</a:t>
            </a:r>
            <a:r>
              <a:rPr lang="sv-SE" sz="2800" dirty="0" smtClean="0">
                <a:latin typeface="Arial" pitchFamily="34" charset="0"/>
                <a:cs typeface="Arial" pitchFamily="34" charset="0"/>
              </a:rPr>
              <a:t> </a:t>
            </a:r>
            <a:r>
              <a:rPr lang="sv-SE" sz="2800" dirty="0" err="1" smtClean="0">
                <a:latin typeface="Arial" pitchFamily="34" charset="0"/>
                <a:cs typeface="Arial" pitchFamily="34" charset="0"/>
              </a:rPr>
              <a:t>hymnal</a:t>
            </a:r>
            <a:r>
              <a:rPr lang="sv-SE" sz="2800" dirty="0" smtClean="0">
                <a:latin typeface="Arial" pitchFamily="34" charset="0"/>
                <a:cs typeface="Arial" pitchFamily="34" charset="0"/>
              </a:rPr>
              <a:t> for almost all </a:t>
            </a:r>
            <a:r>
              <a:rPr lang="sv-SE" sz="2800" dirty="0" err="1" smtClean="0">
                <a:latin typeface="Arial" pitchFamily="34" charset="0"/>
                <a:cs typeface="Arial" pitchFamily="34" charset="0"/>
              </a:rPr>
              <a:t>denominations</a:t>
            </a:r>
            <a:r>
              <a:rPr lang="sv-SE" sz="2800" dirty="0" smtClean="0">
                <a:latin typeface="Arial" pitchFamily="34" charset="0"/>
                <a:cs typeface="Arial" pitchFamily="34" charset="0"/>
              </a:rPr>
              <a:t> in Sweden</a:t>
            </a:r>
          </a:p>
          <a:p>
            <a:r>
              <a:rPr lang="sv-SE" sz="2800" dirty="0" smtClean="0">
                <a:latin typeface="Arial" pitchFamily="34" charset="0"/>
                <a:cs typeface="Arial" pitchFamily="34" charset="0"/>
              </a:rPr>
              <a:t>Part 2</a:t>
            </a:r>
          </a:p>
          <a:p>
            <a:r>
              <a:rPr lang="sv-SE" sz="2800" dirty="0" smtClean="0">
                <a:latin typeface="Arial" pitchFamily="34" charset="0"/>
                <a:cs typeface="Arial" pitchFamily="34" charset="0"/>
              </a:rPr>
              <a:t>326-700 </a:t>
            </a:r>
            <a:r>
              <a:rPr lang="sv-SE" sz="2800" dirty="0" err="1" smtClean="0">
                <a:latin typeface="Arial" pitchFamily="34" charset="0"/>
                <a:cs typeface="Arial" pitchFamily="34" charset="0"/>
              </a:rPr>
              <a:t>Hymnal</a:t>
            </a:r>
            <a:r>
              <a:rPr lang="sv-SE" sz="2800" dirty="0" smtClean="0">
                <a:latin typeface="Arial" pitchFamily="34" charset="0"/>
                <a:cs typeface="Arial" pitchFamily="34" charset="0"/>
              </a:rPr>
              <a:t> for the Swedish </a:t>
            </a:r>
            <a:r>
              <a:rPr lang="sv-SE" sz="2800" dirty="0" err="1" smtClean="0">
                <a:latin typeface="Arial" pitchFamily="34" charset="0"/>
                <a:cs typeface="Arial" pitchFamily="34" charset="0"/>
              </a:rPr>
              <a:t>church</a:t>
            </a:r>
            <a:endParaRPr lang="sv-SE" sz="2800" dirty="0" smtClean="0">
              <a:latin typeface="Arial" pitchFamily="34" charset="0"/>
              <a:cs typeface="Arial" pitchFamily="34" charset="0"/>
            </a:endParaRPr>
          </a:p>
          <a:p>
            <a:pPr>
              <a:spcAft>
                <a:spcPts val="1200"/>
              </a:spcAft>
            </a:pPr>
            <a:r>
              <a:rPr lang="sv-SE" sz="2800" dirty="0" smtClean="0">
                <a:latin typeface="Arial" pitchFamily="34" charset="0"/>
                <a:cs typeface="Arial" pitchFamily="34" charset="0"/>
              </a:rPr>
              <a:t>+ all the ”</a:t>
            </a:r>
            <a:r>
              <a:rPr lang="sv-SE" sz="2800" dirty="0" err="1" smtClean="0">
                <a:latin typeface="Arial" pitchFamily="34" charset="0"/>
                <a:cs typeface="Arial" pitchFamily="34" charset="0"/>
              </a:rPr>
              <a:t>extras</a:t>
            </a:r>
            <a:r>
              <a:rPr lang="sv-SE" sz="2800" dirty="0" smtClean="0">
                <a:latin typeface="Arial" pitchFamily="34" charset="0"/>
                <a:cs typeface="Arial" pitchFamily="34" charset="0"/>
              </a:rPr>
              <a:t>” for </a:t>
            </a:r>
            <a:r>
              <a:rPr lang="sv-SE" sz="2800" dirty="0" err="1" smtClean="0">
                <a:latin typeface="Arial" pitchFamily="34" charset="0"/>
                <a:cs typeface="Arial" pitchFamily="34" charset="0"/>
              </a:rPr>
              <a:t>which</a:t>
            </a:r>
            <a:r>
              <a:rPr lang="sv-SE" sz="2800" dirty="0" smtClean="0">
                <a:latin typeface="Arial" pitchFamily="34" charset="0"/>
                <a:cs typeface="Arial" pitchFamily="34" charset="0"/>
              </a:rPr>
              <a:t> the 1695 </a:t>
            </a:r>
            <a:r>
              <a:rPr lang="sv-SE" sz="2800" dirty="0" err="1" smtClean="0">
                <a:latin typeface="Arial" pitchFamily="34" charset="0"/>
                <a:cs typeface="Arial" pitchFamily="34" charset="0"/>
              </a:rPr>
              <a:t>hymnal</a:t>
            </a:r>
            <a:r>
              <a:rPr lang="sv-SE" sz="2800" dirty="0" smtClean="0">
                <a:latin typeface="Arial" pitchFamily="34" charset="0"/>
                <a:cs typeface="Arial" pitchFamily="34" charset="0"/>
              </a:rPr>
              <a:t> </a:t>
            </a:r>
            <a:r>
              <a:rPr lang="sv-SE" sz="2800" dirty="0" err="1" smtClean="0">
                <a:latin typeface="Arial" pitchFamily="34" charset="0"/>
                <a:cs typeface="Arial" pitchFamily="34" charset="0"/>
              </a:rPr>
              <a:t>put</a:t>
            </a:r>
            <a:r>
              <a:rPr lang="sv-SE" sz="2800" dirty="0" smtClean="0">
                <a:latin typeface="Arial" pitchFamily="34" charset="0"/>
                <a:cs typeface="Arial" pitchFamily="34" charset="0"/>
              </a:rPr>
              <a:t> the standard</a:t>
            </a:r>
          </a:p>
          <a:p>
            <a:pPr>
              <a:spcAft>
                <a:spcPts val="1200"/>
              </a:spcAft>
            </a:pPr>
            <a:r>
              <a:rPr lang="sv-SE" sz="2800" dirty="0" smtClean="0">
                <a:latin typeface="Arial" pitchFamily="34" charset="0"/>
                <a:cs typeface="Arial" pitchFamily="34" charset="0"/>
              </a:rPr>
              <a:t>Anders </a:t>
            </a:r>
            <a:r>
              <a:rPr lang="sv-SE" sz="2800" dirty="0" err="1" smtClean="0">
                <a:latin typeface="Arial" pitchFamily="34" charset="0"/>
                <a:cs typeface="Arial" pitchFamily="34" charset="0"/>
              </a:rPr>
              <a:t>Frostensson</a:t>
            </a:r>
            <a:r>
              <a:rPr lang="sv-SE" sz="2800" dirty="0" smtClean="0">
                <a:latin typeface="Arial" pitchFamily="34" charset="0"/>
                <a:cs typeface="Arial" pitchFamily="34" charset="0"/>
              </a:rPr>
              <a:t> – </a:t>
            </a:r>
            <a:r>
              <a:rPr lang="sv-SE" sz="2800" dirty="0" err="1" smtClean="0">
                <a:latin typeface="Arial" pitchFamily="34" charset="0"/>
                <a:cs typeface="Arial" pitchFamily="34" charset="0"/>
              </a:rPr>
              <a:t>most</a:t>
            </a:r>
            <a:r>
              <a:rPr lang="sv-SE" sz="2800" dirty="0" smtClean="0">
                <a:latin typeface="Arial" pitchFamily="34" charset="0"/>
                <a:cs typeface="Arial" pitchFamily="34" charset="0"/>
              </a:rPr>
              <a:t> </a:t>
            </a:r>
            <a:r>
              <a:rPr lang="sv-SE" sz="2800" dirty="0" err="1" smtClean="0">
                <a:latin typeface="Arial" pitchFamily="34" charset="0"/>
                <a:cs typeface="Arial" pitchFamily="34" charset="0"/>
              </a:rPr>
              <a:t>influential</a:t>
            </a:r>
            <a:endParaRPr lang="sv-SE" sz="2800" dirty="0" smtClean="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842992" cy="1143000"/>
          </a:xfrm>
        </p:spPr>
        <p:txBody>
          <a:bodyPr/>
          <a:lstStyle/>
          <a:p>
            <a:r>
              <a:rPr lang="sv-SE" sz="4000" dirty="0" smtClean="0"/>
              <a:t>My first </a:t>
            </a:r>
            <a:r>
              <a:rPr lang="sv-SE" sz="4000" dirty="0" err="1" smtClean="0"/>
              <a:t>blue</a:t>
            </a:r>
            <a:r>
              <a:rPr lang="sv-SE" sz="4000" dirty="0" smtClean="0"/>
              <a:t> </a:t>
            </a:r>
            <a:r>
              <a:rPr lang="sv-SE" sz="4000" dirty="0" err="1" smtClean="0"/>
              <a:t>hymnal</a:t>
            </a:r>
            <a:endParaRPr lang="sv-SE" sz="4000" dirty="0"/>
          </a:p>
        </p:txBody>
      </p:sp>
      <p:cxnSp>
        <p:nvCxnSpPr>
          <p:cNvPr id="5" name="Straight Connector 4"/>
          <p:cNvCxnSpPr/>
          <p:nvPr/>
        </p:nvCxnSpPr>
        <p:spPr>
          <a:xfrm>
            <a:off x="395536" y="129540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977952" y="1916832"/>
            <a:ext cx="4718248" cy="4001096"/>
          </a:xfrm>
          <a:prstGeom prst="rect">
            <a:avLst/>
          </a:prstGeom>
          <a:noFill/>
        </p:spPr>
        <p:txBody>
          <a:bodyPr wrap="square" rtlCol="0">
            <a:spAutoFit/>
          </a:bodyPr>
          <a:lstStyle/>
          <a:p>
            <a:pPr>
              <a:spcAft>
                <a:spcPts val="1200"/>
              </a:spcAft>
            </a:pPr>
            <a:r>
              <a:rPr lang="sv-SE" sz="2800" dirty="0" smtClean="0">
                <a:latin typeface="Arial" pitchFamily="34" charset="0"/>
                <a:cs typeface="Arial" pitchFamily="34" charset="0"/>
              </a:rPr>
              <a:t>In 1961 – a </a:t>
            </a:r>
            <a:r>
              <a:rPr lang="sv-SE" sz="2800" dirty="0" err="1" smtClean="0">
                <a:latin typeface="Arial" pitchFamily="34" charset="0"/>
                <a:cs typeface="Arial" pitchFamily="34" charset="0"/>
              </a:rPr>
              <a:t>connection</a:t>
            </a:r>
            <a:r>
              <a:rPr lang="sv-SE" sz="2800" dirty="0" smtClean="0">
                <a:latin typeface="Arial" pitchFamily="34" charset="0"/>
                <a:cs typeface="Arial" pitchFamily="34" charset="0"/>
              </a:rPr>
              <a:t> </a:t>
            </a:r>
            <a:r>
              <a:rPr lang="sv-SE" sz="2800" dirty="0" err="1" smtClean="0">
                <a:latin typeface="Arial" pitchFamily="34" charset="0"/>
                <a:cs typeface="Arial" pitchFamily="34" charset="0"/>
              </a:rPr>
              <a:t>between</a:t>
            </a:r>
            <a:r>
              <a:rPr lang="sv-SE" sz="2800" dirty="0" smtClean="0">
                <a:latin typeface="Arial" pitchFamily="34" charset="0"/>
                <a:cs typeface="Arial" pitchFamily="34" charset="0"/>
              </a:rPr>
              <a:t> </a:t>
            </a:r>
            <a:r>
              <a:rPr lang="sv-SE" sz="2800" dirty="0" err="1" smtClean="0">
                <a:latin typeface="Arial" pitchFamily="34" charset="0"/>
                <a:cs typeface="Arial" pitchFamily="34" charset="0"/>
              </a:rPr>
              <a:t>church</a:t>
            </a:r>
            <a:r>
              <a:rPr lang="sv-SE" sz="2800" dirty="0" smtClean="0">
                <a:latin typeface="Arial" pitchFamily="34" charset="0"/>
                <a:cs typeface="Arial" pitchFamily="34" charset="0"/>
              </a:rPr>
              <a:t> and </a:t>
            </a:r>
            <a:r>
              <a:rPr lang="sv-SE" sz="2800" dirty="0" err="1" smtClean="0">
                <a:latin typeface="Arial" pitchFamily="34" charset="0"/>
                <a:cs typeface="Arial" pitchFamily="34" charset="0"/>
              </a:rPr>
              <a:t>school</a:t>
            </a:r>
            <a:endParaRPr lang="sv-SE" sz="2800" dirty="0" smtClean="0">
              <a:latin typeface="Arial" pitchFamily="34" charset="0"/>
              <a:cs typeface="Arial" pitchFamily="34" charset="0"/>
            </a:endParaRPr>
          </a:p>
          <a:p>
            <a:pPr>
              <a:spcAft>
                <a:spcPts val="1200"/>
              </a:spcAft>
            </a:pPr>
            <a:r>
              <a:rPr lang="sv-SE" sz="2800" dirty="0" smtClean="0">
                <a:latin typeface="Arial" pitchFamily="34" charset="0"/>
                <a:cs typeface="Arial" pitchFamily="34" charset="0"/>
              </a:rPr>
              <a:t>School </a:t>
            </a:r>
            <a:r>
              <a:rPr lang="sv-SE" sz="2800" dirty="0" err="1" smtClean="0">
                <a:latin typeface="Arial" pitchFamily="34" charset="0"/>
                <a:cs typeface="Arial" pitchFamily="34" charset="0"/>
              </a:rPr>
              <a:t>hymnal</a:t>
            </a:r>
            <a:endParaRPr lang="sv-SE" sz="2800" dirty="0" smtClean="0">
              <a:latin typeface="Arial" pitchFamily="34" charset="0"/>
              <a:cs typeface="Arial" pitchFamily="34" charset="0"/>
            </a:endParaRPr>
          </a:p>
          <a:p>
            <a:pPr>
              <a:spcAft>
                <a:spcPts val="1200"/>
              </a:spcAft>
            </a:pPr>
            <a:r>
              <a:rPr lang="sv-SE" sz="2800" dirty="0" smtClean="0">
                <a:latin typeface="Arial" pitchFamily="34" charset="0"/>
                <a:cs typeface="Arial" pitchFamily="34" charset="0"/>
              </a:rPr>
              <a:t>Hymns in public </a:t>
            </a:r>
            <a:r>
              <a:rPr lang="sv-SE" sz="2800" dirty="0" err="1" smtClean="0">
                <a:latin typeface="Arial" pitchFamily="34" charset="0"/>
                <a:cs typeface="Arial" pitchFamily="34" charset="0"/>
              </a:rPr>
              <a:t>schools</a:t>
            </a:r>
            <a:endParaRPr lang="sv-SE" sz="2800" dirty="0" smtClean="0">
              <a:latin typeface="Arial" pitchFamily="34" charset="0"/>
              <a:cs typeface="Arial" pitchFamily="34" charset="0"/>
            </a:endParaRPr>
          </a:p>
          <a:p>
            <a:endParaRPr lang="sv-SE" sz="2800" dirty="0" smtClean="0">
              <a:latin typeface="Arial" pitchFamily="34" charset="0"/>
              <a:cs typeface="Arial" pitchFamily="34" charset="0"/>
            </a:endParaRPr>
          </a:p>
          <a:p>
            <a:r>
              <a:rPr lang="sv-SE" sz="2800" dirty="0" err="1" smtClean="0">
                <a:latin typeface="Arial" pitchFamily="34" charset="0"/>
                <a:cs typeface="Arial" pitchFamily="34" charset="0"/>
              </a:rPr>
              <a:t>Revival</a:t>
            </a:r>
            <a:r>
              <a:rPr lang="sv-SE" sz="2800" dirty="0" smtClean="0">
                <a:latin typeface="Arial" pitchFamily="34" charset="0"/>
                <a:cs typeface="Arial" pitchFamily="34" charset="0"/>
              </a:rPr>
              <a:t> hymns from </a:t>
            </a:r>
            <a:r>
              <a:rPr lang="sv-SE" sz="2800" dirty="0" err="1" smtClean="0">
                <a:latin typeface="Arial" pitchFamily="34" charset="0"/>
                <a:cs typeface="Arial" pitchFamily="34" charset="0"/>
              </a:rPr>
              <a:t>Bible</a:t>
            </a:r>
            <a:r>
              <a:rPr lang="sv-SE" sz="2800" dirty="0" smtClean="0">
                <a:latin typeface="Arial" pitchFamily="34" charset="0"/>
                <a:cs typeface="Arial" pitchFamily="34" charset="0"/>
              </a:rPr>
              <a:t> Faithful Friends’ </a:t>
            </a:r>
            <a:r>
              <a:rPr lang="sv-SE" sz="2800" dirty="0" err="1" smtClean="0">
                <a:latin typeface="Arial" pitchFamily="34" charset="0"/>
                <a:cs typeface="Arial" pitchFamily="34" charset="0"/>
              </a:rPr>
              <a:t>songbook</a:t>
            </a:r>
            <a:endParaRPr lang="sv-SE" sz="2800" dirty="0" smtClean="0">
              <a:latin typeface="Arial" pitchFamily="34" charset="0"/>
              <a:cs typeface="Arial" pitchFamily="34" charset="0"/>
            </a:endParaRPr>
          </a:p>
          <a:p>
            <a:endParaRPr lang="sv-SE" sz="2800" dirty="0">
              <a:latin typeface="Arial" pitchFamily="34" charset="0"/>
              <a:cs typeface="Arial" pitchFamily="34" charset="0"/>
            </a:endParaRPr>
          </a:p>
        </p:txBody>
      </p:sp>
      <p:pic>
        <p:nvPicPr>
          <p:cNvPr id="7" name="Bildobjekt 6" descr="1 blue hymnal.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762000" y="2362200"/>
            <a:ext cx="1422400" cy="2159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162800" cy="1143000"/>
          </a:xfrm>
        </p:spPr>
        <p:txBody>
          <a:bodyPr/>
          <a:lstStyle/>
          <a:p>
            <a:r>
              <a:rPr lang="sv-SE" sz="4000" dirty="0" smtClean="0"/>
              <a:t>My second </a:t>
            </a:r>
            <a:r>
              <a:rPr lang="sv-SE" sz="4000" dirty="0" err="1" smtClean="0"/>
              <a:t>blue</a:t>
            </a:r>
            <a:r>
              <a:rPr lang="sv-SE" sz="4000" dirty="0" smtClean="0"/>
              <a:t> </a:t>
            </a:r>
            <a:r>
              <a:rPr lang="sv-SE" sz="4000" dirty="0" err="1" smtClean="0"/>
              <a:t>hymnal</a:t>
            </a:r>
            <a:endParaRPr lang="sv-SE" sz="4000" dirty="0"/>
          </a:p>
        </p:txBody>
      </p:sp>
      <p:cxnSp>
        <p:nvCxnSpPr>
          <p:cNvPr id="5" name="Straight Connector 4"/>
          <p:cNvCxnSpPr/>
          <p:nvPr/>
        </p:nvCxnSpPr>
        <p:spPr>
          <a:xfrm>
            <a:off x="395536" y="129540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276600" y="2438400"/>
            <a:ext cx="4419600" cy="1815882"/>
          </a:xfrm>
          <a:prstGeom prst="rect">
            <a:avLst/>
          </a:prstGeom>
          <a:noFill/>
        </p:spPr>
        <p:txBody>
          <a:bodyPr wrap="square" rtlCol="0">
            <a:spAutoFit/>
          </a:bodyPr>
          <a:lstStyle/>
          <a:p>
            <a:r>
              <a:rPr lang="sv-SE" sz="2800" dirty="0" smtClean="0">
                <a:latin typeface="Arial" pitchFamily="34" charset="0"/>
                <a:cs typeface="Arial" pitchFamily="34" charset="0"/>
              </a:rPr>
              <a:t>The Lutheran </a:t>
            </a:r>
            <a:r>
              <a:rPr lang="sv-SE" sz="2800" dirty="0" err="1" smtClean="0">
                <a:latin typeface="Arial" pitchFamily="34" charset="0"/>
                <a:cs typeface="Arial" pitchFamily="34" charset="0"/>
              </a:rPr>
              <a:t>Hymnal</a:t>
            </a:r>
            <a:endParaRPr lang="sv-SE" sz="2800" dirty="0" smtClean="0">
              <a:latin typeface="Arial" pitchFamily="34" charset="0"/>
              <a:cs typeface="Arial" pitchFamily="34" charset="0"/>
            </a:endParaRPr>
          </a:p>
          <a:p>
            <a:endParaRPr lang="sv-SE" sz="2800" dirty="0" smtClean="0">
              <a:latin typeface="Arial" pitchFamily="34" charset="0"/>
              <a:cs typeface="Arial" pitchFamily="34" charset="0"/>
            </a:endParaRPr>
          </a:p>
          <a:p>
            <a:r>
              <a:rPr lang="sv-SE" sz="2800" dirty="0" smtClean="0">
                <a:latin typeface="Arial" pitchFamily="34" charset="0"/>
                <a:cs typeface="Arial" pitchFamily="34" charset="0"/>
              </a:rPr>
              <a:t>DMLC 1973</a:t>
            </a:r>
          </a:p>
          <a:p>
            <a:endParaRPr lang="sv-SE" sz="2800" dirty="0">
              <a:latin typeface="Arial" pitchFamily="34" charset="0"/>
              <a:cs typeface="Arial" pitchFamily="34" charset="0"/>
            </a:endParaRPr>
          </a:p>
        </p:txBody>
      </p:sp>
      <p:pic>
        <p:nvPicPr>
          <p:cNvPr id="7" name="Bildobjekt 6" descr="2 blue hymnal.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457200" y="1905000"/>
            <a:ext cx="2603500" cy="35941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842992" cy="1143000"/>
          </a:xfrm>
        </p:spPr>
        <p:txBody>
          <a:bodyPr/>
          <a:lstStyle/>
          <a:p>
            <a:r>
              <a:rPr lang="sv-SE" sz="4000" dirty="0" smtClean="0"/>
              <a:t>My </a:t>
            </a:r>
            <a:r>
              <a:rPr lang="sv-SE" sz="4000" dirty="0" err="1" smtClean="0"/>
              <a:t>third</a:t>
            </a:r>
            <a:r>
              <a:rPr lang="sv-SE" sz="4000" dirty="0" smtClean="0"/>
              <a:t> </a:t>
            </a:r>
            <a:r>
              <a:rPr lang="sv-SE" sz="4000" dirty="0" err="1" smtClean="0"/>
              <a:t>blue</a:t>
            </a:r>
            <a:r>
              <a:rPr lang="sv-SE" sz="4000" dirty="0" smtClean="0"/>
              <a:t> </a:t>
            </a:r>
            <a:r>
              <a:rPr lang="sv-SE" sz="4000" dirty="0" err="1" smtClean="0"/>
              <a:t>hymnal</a:t>
            </a:r>
            <a:endParaRPr lang="sv-SE" sz="4000" dirty="0"/>
          </a:p>
        </p:txBody>
      </p:sp>
      <p:cxnSp>
        <p:nvCxnSpPr>
          <p:cNvPr id="5" name="Straight Connector 4"/>
          <p:cNvCxnSpPr/>
          <p:nvPr/>
        </p:nvCxnSpPr>
        <p:spPr>
          <a:xfrm>
            <a:off x="395536" y="121920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267200" y="1371600"/>
            <a:ext cx="3257128" cy="954107"/>
          </a:xfrm>
          <a:prstGeom prst="rect">
            <a:avLst/>
          </a:prstGeom>
          <a:noFill/>
        </p:spPr>
        <p:txBody>
          <a:bodyPr wrap="square" rtlCol="0">
            <a:spAutoFit/>
          </a:bodyPr>
          <a:lstStyle/>
          <a:p>
            <a:r>
              <a:rPr lang="sv-SE" sz="2800" dirty="0" smtClean="0">
                <a:latin typeface="Arial" pitchFamily="34" charset="0"/>
                <a:cs typeface="Arial" pitchFamily="34" charset="0"/>
              </a:rPr>
              <a:t>The 1695 </a:t>
            </a:r>
            <a:r>
              <a:rPr lang="sv-SE" sz="2800" dirty="0" err="1" smtClean="0">
                <a:latin typeface="Arial" pitchFamily="34" charset="0"/>
                <a:cs typeface="Arial" pitchFamily="34" charset="0"/>
              </a:rPr>
              <a:t>hymnal</a:t>
            </a:r>
            <a:r>
              <a:rPr lang="sv-SE" sz="2800" dirty="0" smtClean="0">
                <a:latin typeface="Arial" pitchFamily="34" charset="0"/>
                <a:cs typeface="Arial" pitchFamily="34" charset="0"/>
              </a:rPr>
              <a:t> with </a:t>
            </a:r>
            <a:r>
              <a:rPr lang="sv-SE" sz="2800" dirty="0" err="1" smtClean="0">
                <a:latin typeface="Arial" pitchFamily="34" charset="0"/>
                <a:cs typeface="Arial" pitchFamily="34" charset="0"/>
              </a:rPr>
              <a:t>music</a:t>
            </a:r>
            <a:r>
              <a:rPr lang="sv-SE" sz="2800" dirty="0" smtClean="0">
                <a:latin typeface="Arial" pitchFamily="34" charset="0"/>
                <a:cs typeface="Arial" pitchFamily="34" charset="0"/>
              </a:rPr>
              <a:t>!</a:t>
            </a:r>
            <a:endParaRPr lang="sv-SE" sz="2800" dirty="0">
              <a:latin typeface="Arial" pitchFamily="34" charset="0"/>
              <a:cs typeface="Arial" pitchFamily="34" charset="0"/>
            </a:endParaRPr>
          </a:p>
        </p:txBody>
      </p:sp>
      <p:pic>
        <p:nvPicPr>
          <p:cNvPr id="7" name="Picture 2" descr="C:\Users\Samuel\Desktop\Till Hjälmargården 2013\Home.png">
            <a:hlinkClick r:id="rId3" action="ppaction://hlinksldjump"/>
          </p:cNvPr>
          <p:cNvPicPr>
            <a:picLocks noChangeAspect="1" noChangeArrowheads="1"/>
          </p:cNvPicPr>
          <p:nvPr/>
        </p:nvPicPr>
        <p:blipFill>
          <a:blip r:embed="rId4" cstate="print"/>
          <a:srcRect/>
          <a:stretch>
            <a:fillRect/>
          </a:stretch>
        </p:blipFill>
        <p:spPr bwMode="auto">
          <a:xfrm>
            <a:off x="7812360" y="5805264"/>
            <a:ext cx="622598" cy="622598"/>
          </a:xfrm>
          <a:prstGeom prst="rect">
            <a:avLst/>
          </a:prstGeom>
          <a:noFill/>
        </p:spPr>
      </p:pic>
      <p:pic>
        <p:nvPicPr>
          <p:cNvPr id="8" name="Bildobjekt 7" descr="3 blue hymnal.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457200" y="1371600"/>
            <a:ext cx="3683000" cy="4686300"/>
          </a:xfrm>
          <a:prstGeom prst="rect">
            <a:avLst/>
          </a:prstGeom>
        </p:spPr>
      </p:pic>
      <p:pic>
        <p:nvPicPr>
          <p:cNvPr id="11" name="Bildobjekt 10" descr="Jesus är.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4495800" y="2438400"/>
            <a:ext cx="2705100" cy="35941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010400" cy="1143000"/>
          </a:xfrm>
        </p:spPr>
        <p:txBody>
          <a:bodyPr/>
          <a:lstStyle/>
          <a:p>
            <a:r>
              <a:rPr lang="sv-SE" sz="4000" dirty="0" smtClean="0"/>
              <a:t>My first red </a:t>
            </a:r>
            <a:r>
              <a:rPr lang="sv-SE" sz="4000" dirty="0" err="1" smtClean="0"/>
              <a:t>hymnal</a:t>
            </a:r>
            <a:endParaRPr lang="sv-SE" sz="4000" dirty="0"/>
          </a:p>
        </p:txBody>
      </p:sp>
      <p:cxnSp>
        <p:nvCxnSpPr>
          <p:cNvPr id="5" name="Straight Connector 4"/>
          <p:cNvCxnSpPr/>
          <p:nvPr/>
        </p:nvCxnSpPr>
        <p:spPr>
          <a:xfrm>
            <a:off x="323528" y="126876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81000" y="1412777"/>
            <a:ext cx="6096000" cy="4832093"/>
          </a:xfrm>
          <a:prstGeom prst="rect">
            <a:avLst/>
          </a:prstGeom>
          <a:noFill/>
        </p:spPr>
        <p:txBody>
          <a:bodyPr wrap="square" rtlCol="0">
            <a:spAutoFit/>
          </a:bodyPr>
          <a:lstStyle/>
          <a:p>
            <a:r>
              <a:rPr lang="sv-SE" sz="2800" dirty="0" smtClean="0">
                <a:latin typeface="Arial" pitchFamily="34" charset="0"/>
                <a:cs typeface="Arial" pitchFamily="34" charset="0"/>
              </a:rPr>
              <a:t>The situation in 1974 </a:t>
            </a:r>
            <a:r>
              <a:rPr lang="sv-SE" sz="2800" dirty="0" err="1" smtClean="0">
                <a:latin typeface="Arial" pitchFamily="34" charset="0"/>
                <a:cs typeface="Arial" pitchFamily="34" charset="0"/>
              </a:rPr>
              <a:t>when</a:t>
            </a:r>
            <a:r>
              <a:rPr lang="sv-SE" sz="2800" dirty="0" smtClean="0">
                <a:latin typeface="Arial" pitchFamily="34" charset="0"/>
                <a:cs typeface="Arial" pitchFamily="34" charset="0"/>
              </a:rPr>
              <a:t> the Lutheran </a:t>
            </a:r>
            <a:r>
              <a:rPr lang="sv-SE" sz="2800" dirty="0" err="1" smtClean="0">
                <a:latin typeface="Arial" pitchFamily="34" charset="0"/>
                <a:cs typeface="Arial" pitchFamily="34" charset="0"/>
              </a:rPr>
              <a:t>Confessional</a:t>
            </a:r>
            <a:r>
              <a:rPr lang="sv-SE" sz="2800" dirty="0" smtClean="0">
                <a:latin typeface="Arial" pitchFamily="34" charset="0"/>
                <a:cs typeface="Arial" pitchFamily="34" charset="0"/>
              </a:rPr>
              <a:t> Church – LBK – </a:t>
            </a:r>
            <a:r>
              <a:rPr lang="sv-SE" sz="2800" dirty="0" err="1" smtClean="0">
                <a:latin typeface="Arial" pitchFamily="34" charset="0"/>
                <a:cs typeface="Arial" pitchFamily="34" charset="0"/>
              </a:rPr>
              <a:t>was</a:t>
            </a:r>
            <a:r>
              <a:rPr lang="sv-SE" sz="2800" dirty="0" smtClean="0">
                <a:latin typeface="Arial" pitchFamily="34" charset="0"/>
                <a:cs typeface="Arial" pitchFamily="34" charset="0"/>
              </a:rPr>
              <a:t> </a:t>
            </a:r>
            <a:r>
              <a:rPr lang="sv-SE" sz="2800" dirty="0" err="1" smtClean="0">
                <a:latin typeface="Arial" pitchFamily="34" charset="0"/>
                <a:cs typeface="Arial" pitchFamily="34" charset="0"/>
              </a:rPr>
              <a:t>formed</a:t>
            </a:r>
            <a:endParaRPr lang="sv-SE" sz="2800" dirty="0" smtClean="0">
              <a:latin typeface="Arial" pitchFamily="34" charset="0"/>
              <a:cs typeface="Arial" pitchFamily="34" charset="0"/>
            </a:endParaRPr>
          </a:p>
          <a:p>
            <a:endParaRPr lang="sv-SE" sz="2800" dirty="0" smtClean="0">
              <a:latin typeface="Arial" pitchFamily="34" charset="0"/>
              <a:cs typeface="Arial" pitchFamily="34" charset="0"/>
            </a:endParaRPr>
          </a:p>
          <a:p>
            <a:r>
              <a:rPr lang="sv-SE" sz="2800" dirty="0" smtClean="0">
                <a:latin typeface="Arial" pitchFamily="34" charset="0"/>
                <a:cs typeface="Arial" pitchFamily="34" charset="0"/>
              </a:rPr>
              <a:t>The 1937 </a:t>
            </a:r>
            <a:r>
              <a:rPr lang="sv-SE" sz="2800" dirty="0" err="1" smtClean="0">
                <a:latin typeface="Arial" pitchFamily="34" charset="0"/>
                <a:cs typeface="Arial" pitchFamily="34" charset="0"/>
              </a:rPr>
              <a:t>hymnal</a:t>
            </a:r>
            <a:r>
              <a:rPr lang="sv-SE" sz="2800" dirty="0" smtClean="0">
                <a:latin typeface="Arial" pitchFamily="34" charset="0"/>
                <a:cs typeface="Arial" pitchFamily="34" charset="0"/>
              </a:rPr>
              <a:t> </a:t>
            </a:r>
            <a:r>
              <a:rPr lang="sv-SE" sz="2800" dirty="0" err="1" smtClean="0">
                <a:latin typeface="Arial" pitchFamily="34" charset="0"/>
                <a:cs typeface="Arial" pitchFamily="34" charset="0"/>
              </a:rPr>
              <a:t>oldfashioned</a:t>
            </a:r>
            <a:endParaRPr lang="sv-SE" sz="2800" dirty="0" smtClean="0">
              <a:latin typeface="Arial" pitchFamily="34" charset="0"/>
              <a:cs typeface="Arial" pitchFamily="34" charset="0"/>
            </a:endParaRPr>
          </a:p>
          <a:p>
            <a:r>
              <a:rPr lang="sv-SE" sz="2800" dirty="0" err="1" smtClean="0">
                <a:latin typeface="Arial" pitchFamily="34" charset="0"/>
                <a:cs typeface="Arial" pitchFamily="34" charset="0"/>
              </a:rPr>
              <a:t>Competition</a:t>
            </a:r>
            <a:r>
              <a:rPr lang="sv-SE" sz="2800" dirty="0" smtClean="0">
                <a:latin typeface="Arial" pitchFamily="34" charset="0"/>
                <a:cs typeface="Arial" pitchFamily="34" charset="0"/>
              </a:rPr>
              <a:t> from 19-th </a:t>
            </a:r>
            <a:r>
              <a:rPr lang="sv-SE" sz="2800" dirty="0" err="1" smtClean="0">
                <a:latin typeface="Arial" pitchFamily="34" charset="0"/>
                <a:cs typeface="Arial" pitchFamily="34" charset="0"/>
              </a:rPr>
              <a:t>century</a:t>
            </a:r>
            <a:r>
              <a:rPr lang="sv-SE" sz="2800" dirty="0" smtClean="0">
                <a:latin typeface="Arial" pitchFamily="34" charset="0"/>
                <a:cs typeface="Arial" pitchFamily="34" charset="0"/>
              </a:rPr>
              <a:t> </a:t>
            </a:r>
            <a:r>
              <a:rPr lang="sv-SE" sz="2800" dirty="0" err="1" smtClean="0">
                <a:latin typeface="Arial" pitchFamily="34" charset="0"/>
                <a:cs typeface="Arial" pitchFamily="34" charset="0"/>
              </a:rPr>
              <a:t>revival</a:t>
            </a:r>
            <a:r>
              <a:rPr lang="sv-SE" sz="2800" dirty="0" smtClean="0">
                <a:latin typeface="Arial" pitchFamily="34" charset="0"/>
                <a:cs typeface="Arial" pitchFamily="34" charset="0"/>
              </a:rPr>
              <a:t> </a:t>
            </a:r>
            <a:r>
              <a:rPr lang="sv-SE" sz="2800" dirty="0" err="1" smtClean="0">
                <a:latin typeface="Arial" pitchFamily="34" charset="0"/>
                <a:cs typeface="Arial" pitchFamily="34" charset="0"/>
              </a:rPr>
              <a:t>songs</a:t>
            </a:r>
            <a:endParaRPr lang="sv-SE" sz="2800" dirty="0" smtClean="0">
              <a:latin typeface="Arial" pitchFamily="34" charset="0"/>
              <a:cs typeface="Arial" pitchFamily="34" charset="0"/>
            </a:endParaRPr>
          </a:p>
          <a:p>
            <a:endParaRPr lang="sv-SE" sz="2800" dirty="0" smtClean="0">
              <a:latin typeface="Arial" pitchFamily="34" charset="0"/>
              <a:cs typeface="Arial" pitchFamily="34" charset="0"/>
            </a:endParaRPr>
          </a:p>
          <a:p>
            <a:r>
              <a:rPr lang="sv-SE" sz="2800" dirty="0" smtClean="0">
                <a:latin typeface="Arial" pitchFamily="34" charset="0"/>
                <a:cs typeface="Arial" pitchFamily="34" charset="0"/>
              </a:rPr>
              <a:t>Per &amp; Kjerstin Jonsson</a:t>
            </a:r>
          </a:p>
          <a:p>
            <a:r>
              <a:rPr lang="sv-SE" sz="2800" dirty="0" smtClean="0">
                <a:latin typeface="Arial" pitchFamily="34" charset="0"/>
                <a:cs typeface="Arial" pitchFamily="34" charset="0"/>
              </a:rPr>
              <a:t>Four </a:t>
            </a:r>
            <a:r>
              <a:rPr lang="sv-SE" sz="2800" dirty="0" err="1" smtClean="0">
                <a:latin typeface="Arial" pitchFamily="34" charset="0"/>
                <a:cs typeface="Arial" pitchFamily="34" charset="0"/>
              </a:rPr>
              <a:t>hymnal</a:t>
            </a:r>
            <a:r>
              <a:rPr lang="sv-SE" sz="2800" dirty="0" smtClean="0">
                <a:latin typeface="Arial" pitchFamily="34" charset="0"/>
                <a:cs typeface="Arial" pitchFamily="34" charset="0"/>
              </a:rPr>
              <a:t> supplements</a:t>
            </a:r>
          </a:p>
          <a:p>
            <a:r>
              <a:rPr lang="sv-SE" sz="2800" dirty="0" smtClean="0">
                <a:latin typeface="Arial" pitchFamily="34" charset="0"/>
                <a:cs typeface="Arial" pitchFamily="34" charset="0"/>
              </a:rPr>
              <a:t>”Luthersk Psalmbok”</a:t>
            </a:r>
            <a:r>
              <a:rPr lang="sv-SE" sz="2800" dirty="0" smtClean="0"/>
              <a:t>	</a:t>
            </a:r>
            <a:endParaRPr lang="sv-SE" dirty="0"/>
          </a:p>
        </p:txBody>
      </p:sp>
      <p:pic>
        <p:nvPicPr>
          <p:cNvPr id="7" name="Bildobjekt 6" descr="Luthersk Psalmbok.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5486400" y="3136900"/>
            <a:ext cx="2044700" cy="28829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086600" cy="1143000"/>
          </a:xfrm>
        </p:spPr>
        <p:txBody>
          <a:bodyPr/>
          <a:lstStyle/>
          <a:p>
            <a:r>
              <a:rPr lang="sv-SE" sz="4000" dirty="0" smtClean="0"/>
              <a:t>My second red </a:t>
            </a:r>
            <a:r>
              <a:rPr lang="sv-SE" sz="4000" dirty="0" err="1" smtClean="0"/>
              <a:t>hymnal</a:t>
            </a:r>
            <a:endParaRPr lang="sv-SE" sz="4000" dirty="0"/>
          </a:p>
        </p:txBody>
      </p:sp>
      <p:cxnSp>
        <p:nvCxnSpPr>
          <p:cNvPr id="5" name="Straight Connector 4"/>
          <p:cNvCxnSpPr/>
          <p:nvPr/>
        </p:nvCxnSpPr>
        <p:spPr>
          <a:xfrm>
            <a:off x="323528" y="126876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038600" y="1412776"/>
            <a:ext cx="3629744" cy="4062651"/>
          </a:xfrm>
          <a:prstGeom prst="rect">
            <a:avLst/>
          </a:prstGeom>
          <a:noFill/>
        </p:spPr>
        <p:txBody>
          <a:bodyPr wrap="square" rtlCol="0">
            <a:spAutoFit/>
          </a:bodyPr>
          <a:lstStyle/>
          <a:p>
            <a:endParaRPr lang="sv-SE" sz="2400" dirty="0" smtClean="0">
              <a:latin typeface="Arial" pitchFamily="34" charset="0"/>
              <a:cs typeface="Arial" pitchFamily="34" charset="0"/>
            </a:endParaRPr>
          </a:p>
          <a:p>
            <a:r>
              <a:rPr lang="sv-SE" sz="2400" dirty="0" smtClean="0">
                <a:latin typeface="Arial" pitchFamily="34" charset="0"/>
                <a:cs typeface="Arial" pitchFamily="34" charset="0"/>
              </a:rPr>
              <a:t>Psalms!</a:t>
            </a:r>
          </a:p>
          <a:p>
            <a:endParaRPr lang="sv-SE" sz="2400" dirty="0" smtClean="0">
              <a:latin typeface="Arial" pitchFamily="34" charset="0"/>
              <a:cs typeface="Arial" pitchFamily="34" charset="0"/>
            </a:endParaRPr>
          </a:p>
          <a:p>
            <a:r>
              <a:rPr lang="sv-SE" sz="2400" dirty="0" smtClean="0">
                <a:latin typeface="Arial" pitchFamily="34" charset="0"/>
                <a:cs typeface="Arial" pitchFamily="34" charset="0"/>
              </a:rPr>
              <a:t>New modern hymns</a:t>
            </a:r>
          </a:p>
          <a:p>
            <a:endParaRPr lang="sv-SE" sz="2400" dirty="0" smtClean="0">
              <a:latin typeface="Arial" pitchFamily="34" charset="0"/>
              <a:cs typeface="Arial" pitchFamily="34" charset="0"/>
            </a:endParaRPr>
          </a:p>
          <a:p>
            <a:r>
              <a:rPr lang="sv-SE" sz="2400" dirty="0" err="1" smtClean="0">
                <a:latin typeface="Arial" pitchFamily="34" charset="0"/>
                <a:cs typeface="Arial" pitchFamily="34" charset="0"/>
              </a:rPr>
              <a:t>Devotional</a:t>
            </a:r>
            <a:r>
              <a:rPr lang="sv-SE" sz="2400" dirty="0" smtClean="0">
                <a:latin typeface="Arial" pitchFamily="34" charset="0"/>
                <a:cs typeface="Arial" pitchFamily="34" charset="0"/>
              </a:rPr>
              <a:t> </a:t>
            </a:r>
            <a:r>
              <a:rPr lang="sv-SE" sz="2400" dirty="0" err="1" smtClean="0">
                <a:latin typeface="Arial" pitchFamily="34" charset="0"/>
                <a:cs typeface="Arial" pitchFamily="34" charset="0"/>
              </a:rPr>
              <a:t>booklet</a:t>
            </a:r>
            <a:endParaRPr lang="sv-SE" sz="2400" dirty="0" smtClean="0">
              <a:latin typeface="Arial" pitchFamily="34" charset="0"/>
              <a:cs typeface="Arial" pitchFamily="34" charset="0"/>
            </a:endParaRPr>
          </a:p>
          <a:p>
            <a:endParaRPr lang="sv-SE" sz="2400" dirty="0" smtClean="0">
              <a:latin typeface="Arial" pitchFamily="34" charset="0"/>
              <a:cs typeface="Arial" pitchFamily="34" charset="0"/>
            </a:endParaRPr>
          </a:p>
          <a:p>
            <a:r>
              <a:rPr lang="sv-SE" sz="2400" dirty="0" smtClean="0">
                <a:latin typeface="Arial" pitchFamily="34" charset="0"/>
                <a:cs typeface="Arial" pitchFamily="34" charset="0"/>
              </a:rPr>
              <a:t>Psalm </a:t>
            </a:r>
            <a:r>
              <a:rPr lang="sv-SE" sz="2400" dirty="0" err="1" smtClean="0">
                <a:latin typeface="Arial" pitchFamily="34" charset="0"/>
                <a:cs typeface="Arial" pitchFamily="34" charset="0"/>
              </a:rPr>
              <a:t>singing</a:t>
            </a:r>
            <a:r>
              <a:rPr lang="sv-SE" sz="2400" dirty="0" smtClean="0">
                <a:latin typeface="Arial" pitchFamily="34" charset="0"/>
                <a:cs typeface="Arial" pitchFamily="34" charset="0"/>
              </a:rPr>
              <a:t> </a:t>
            </a:r>
            <a:r>
              <a:rPr lang="sv-SE" sz="2400" dirty="0" err="1" smtClean="0">
                <a:latin typeface="Arial" pitchFamily="34" charset="0"/>
                <a:cs typeface="Arial" pitchFamily="34" charset="0"/>
              </a:rPr>
              <a:t>made</a:t>
            </a:r>
            <a:r>
              <a:rPr lang="sv-SE" sz="2400" dirty="0" smtClean="0">
                <a:latin typeface="Arial" pitchFamily="34" charset="0"/>
                <a:cs typeface="Arial" pitchFamily="34" charset="0"/>
              </a:rPr>
              <a:t> </a:t>
            </a:r>
            <a:r>
              <a:rPr lang="sv-SE" sz="2400" dirty="0" err="1" smtClean="0">
                <a:latin typeface="Arial" pitchFamily="34" charset="0"/>
                <a:cs typeface="Arial" pitchFamily="34" charset="0"/>
              </a:rPr>
              <a:t>possible</a:t>
            </a:r>
            <a:endParaRPr lang="sv-SE" sz="2400" dirty="0" smtClean="0">
              <a:latin typeface="Arial" pitchFamily="34" charset="0"/>
              <a:cs typeface="Arial" pitchFamily="34" charset="0"/>
            </a:endParaRPr>
          </a:p>
          <a:p>
            <a:endParaRPr lang="sv-SE" sz="2400" dirty="0" smtClean="0">
              <a:latin typeface="Arial" pitchFamily="34" charset="0"/>
              <a:cs typeface="Arial" pitchFamily="34" charset="0"/>
            </a:endParaRPr>
          </a:p>
          <a:p>
            <a:endParaRPr lang="sv-SE" dirty="0">
              <a:latin typeface="Arial" pitchFamily="34" charset="0"/>
              <a:cs typeface="Arial" pitchFamily="34" charset="0"/>
            </a:endParaRPr>
          </a:p>
        </p:txBody>
      </p:sp>
      <p:pic>
        <p:nvPicPr>
          <p:cNvPr id="7" name="Bildobjekt 6" descr="CW.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04800" y="1447800"/>
            <a:ext cx="3352800" cy="46863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162800" cy="1143000"/>
          </a:xfrm>
        </p:spPr>
        <p:txBody>
          <a:bodyPr/>
          <a:lstStyle/>
          <a:p>
            <a:r>
              <a:rPr lang="sv-SE" sz="4000" dirty="0" smtClean="0"/>
              <a:t>My </a:t>
            </a:r>
            <a:r>
              <a:rPr lang="sv-SE" sz="4000" dirty="0" err="1" smtClean="0"/>
              <a:t>third</a:t>
            </a:r>
            <a:r>
              <a:rPr lang="sv-SE" sz="4000" dirty="0" smtClean="0"/>
              <a:t> red </a:t>
            </a:r>
            <a:r>
              <a:rPr lang="sv-SE" sz="4000" dirty="0" err="1" smtClean="0"/>
              <a:t>hymnal</a:t>
            </a:r>
            <a:endParaRPr lang="sv-SE" sz="4000" dirty="0"/>
          </a:p>
        </p:txBody>
      </p:sp>
      <p:cxnSp>
        <p:nvCxnSpPr>
          <p:cNvPr id="5" name="Straight Connector 4"/>
          <p:cNvCxnSpPr/>
          <p:nvPr/>
        </p:nvCxnSpPr>
        <p:spPr>
          <a:xfrm>
            <a:off x="323528" y="126876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810000" y="2819401"/>
            <a:ext cx="3629744" cy="2000548"/>
          </a:xfrm>
          <a:prstGeom prst="rect">
            <a:avLst/>
          </a:prstGeom>
          <a:noFill/>
        </p:spPr>
        <p:txBody>
          <a:bodyPr wrap="square" rtlCol="0">
            <a:spAutoFit/>
          </a:bodyPr>
          <a:lstStyle/>
          <a:p>
            <a:r>
              <a:rPr lang="sv-SE" sz="2400" dirty="0" smtClean="0">
                <a:latin typeface="Arial" pitchFamily="34" charset="0"/>
                <a:cs typeface="Arial" pitchFamily="34" charset="0"/>
              </a:rPr>
              <a:t>The Swedish </a:t>
            </a:r>
            <a:r>
              <a:rPr lang="sv-SE" sz="2400" dirty="0" err="1" smtClean="0">
                <a:latin typeface="Arial" pitchFamily="34" charset="0"/>
                <a:cs typeface="Arial" pitchFamily="34" charset="0"/>
              </a:rPr>
              <a:t>Hymnal</a:t>
            </a:r>
            <a:r>
              <a:rPr lang="sv-SE" sz="2400" dirty="0" smtClean="0">
                <a:latin typeface="Arial" pitchFamily="34" charset="0"/>
                <a:cs typeface="Arial" pitchFamily="34" charset="0"/>
              </a:rPr>
              <a:t> 1986</a:t>
            </a:r>
          </a:p>
          <a:p>
            <a:endParaRPr lang="sv-SE" sz="2400" dirty="0" smtClean="0">
              <a:latin typeface="Arial" pitchFamily="34" charset="0"/>
              <a:cs typeface="Arial" pitchFamily="34" charset="0"/>
            </a:endParaRPr>
          </a:p>
          <a:p>
            <a:r>
              <a:rPr lang="sv-SE" sz="2400" dirty="0" smtClean="0">
                <a:latin typeface="Arial" pitchFamily="34" charset="0"/>
                <a:cs typeface="Arial" pitchFamily="34" charset="0"/>
              </a:rPr>
              <a:t>Special ”LBK” index</a:t>
            </a:r>
          </a:p>
          <a:p>
            <a:r>
              <a:rPr lang="sv-SE" sz="2800" dirty="0" smtClean="0">
                <a:latin typeface="Arial" pitchFamily="34" charset="0"/>
                <a:cs typeface="Arial" pitchFamily="34" charset="0"/>
              </a:rPr>
              <a:t>	</a:t>
            </a:r>
            <a:endParaRPr lang="sv-SE" dirty="0">
              <a:latin typeface="Arial" pitchFamily="34" charset="0"/>
              <a:cs typeface="Arial" pitchFamily="34" charset="0"/>
            </a:endParaRPr>
          </a:p>
        </p:txBody>
      </p:sp>
      <p:pic>
        <p:nvPicPr>
          <p:cNvPr id="7" name="Picture 2" descr="C:\Users\Samuel\Desktop\Till Hjälmargården 2013\Home.png">
            <a:hlinkClick r:id="rId3" action="ppaction://hlinksldjump"/>
          </p:cNvPr>
          <p:cNvPicPr>
            <a:picLocks noChangeAspect="1" noChangeArrowheads="1"/>
          </p:cNvPicPr>
          <p:nvPr/>
        </p:nvPicPr>
        <p:blipFill>
          <a:blip r:embed="rId4" cstate="print"/>
          <a:srcRect/>
          <a:stretch>
            <a:fillRect/>
          </a:stretch>
        </p:blipFill>
        <p:spPr bwMode="auto">
          <a:xfrm>
            <a:off x="7812360" y="5805264"/>
            <a:ext cx="622598" cy="622598"/>
          </a:xfrm>
          <a:prstGeom prst="rect">
            <a:avLst/>
          </a:prstGeom>
          <a:noFill/>
        </p:spPr>
      </p:pic>
      <p:pic>
        <p:nvPicPr>
          <p:cNvPr id="8" name="Bildobjekt 7" descr="1986.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381000" y="1981200"/>
            <a:ext cx="2832100" cy="35941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Hymnal</a:t>
            </a:r>
            <a:r>
              <a:rPr lang="sv-SE" dirty="0" smtClean="0"/>
              <a:t> </a:t>
            </a:r>
            <a:r>
              <a:rPr lang="sv-SE" dirty="0" err="1" smtClean="0"/>
              <a:t>choices</a:t>
            </a:r>
            <a:r>
              <a:rPr lang="sv-SE" dirty="0" smtClean="0"/>
              <a:t> in LBK</a:t>
            </a:r>
            <a:endParaRPr lang="sv-SE" dirty="0"/>
          </a:p>
        </p:txBody>
      </p:sp>
      <p:cxnSp>
        <p:nvCxnSpPr>
          <p:cNvPr id="3" name="Straight Connector 4"/>
          <p:cNvCxnSpPr/>
          <p:nvPr/>
        </p:nvCxnSpPr>
        <p:spPr>
          <a:xfrm>
            <a:off x="323528" y="126876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Box 5"/>
          <p:cNvSpPr txBox="1"/>
          <p:nvPr/>
        </p:nvSpPr>
        <p:spPr>
          <a:xfrm>
            <a:off x="457200" y="1600200"/>
            <a:ext cx="7543800" cy="4216539"/>
          </a:xfrm>
          <a:prstGeom prst="rect">
            <a:avLst/>
          </a:prstGeom>
          <a:noFill/>
        </p:spPr>
        <p:txBody>
          <a:bodyPr wrap="square" rtlCol="0">
            <a:spAutoFit/>
          </a:bodyPr>
          <a:lstStyle/>
          <a:p>
            <a:pPr>
              <a:spcAft>
                <a:spcPts val="3000"/>
              </a:spcAft>
            </a:pPr>
            <a:r>
              <a:rPr lang="sv-SE" sz="2400" dirty="0" smtClean="0">
                <a:latin typeface="Arial" pitchFamily="34" charset="0"/>
                <a:cs typeface="Arial" pitchFamily="34" charset="0"/>
              </a:rPr>
              <a:t>1  </a:t>
            </a:r>
            <a:r>
              <a:rPr lang="sv-SE" sz="2400" dirty="0" err="1" smtClean="0">
                <a:latin typeface="Arial" pitchFamily="34" charset="0"/>
                <a:cs typeface="Arial" pitchFamily="34" charset="0"/>
              </a:rPr>
              <a:t>uses</a:t>
            </a:r>
            <a:r>
              <a:rPr lang="sv-SE" sz="2400" dirty="0" smtClean="0">
                <a:latin typeface="Arial" pitchFamily="34" charset="0"/>
                <a:cs typeface="Arial" pitchFamily="34" charset="0"/>
              </a:rPr>
              <a:t> Luthersk Psalmbok (LP) and </a:t>
            </a:r>
            <a:r>
              <a:rPr lang="sv-SE" sz="2400" dirty="0" err="1" smtClean="0">
                <a:latin typeface="Arial" pitchFamily="34" charset="0"/>
                <a:cs typeface="Arial" pitchFamily="34" charset="0"/>
              </a:rPr>
              <a:t>Bible</a:t>
            </a:r>
            <a:r>
              <a:rPr lang="sv-SE" sz="2400" dirty="0" smtClean="0">
                <a:latin typeface="Arial" pitchFamily="34" charset="0"/>
                <a:cs typeface="Arial" pitchFamily="34" charset="0"/>
              </a:rPr>
              <a:t> Faithful Friends’ </a:t>
            </a:r>
            <a:r>
              <a:rPr lang="sv-SE" sz="2400" dirty="0" err="1" smtClean="0">
                <a:latin typeface="Arial" pitchFamily="34" charset="0"/>
                <a:cs typeface="Arial" pitchFamily="34" charset="0"/>
              </a:rPr>
              <a:t>songbook</a:t>
            </a:r>
            <a:endParaRPr lang="sv-SE" sz="2400" dirty="0" smtClean="0">
              <a:latin typeface="Arial" pitchFamily="34" charset="0"/>
              <a:cs typeface="Arial" pitchFamily="34" charset="0"/>
            </a:endParaRPr>
          </a:p>
          <a:p>
            <a:pPr>
              <a:spcAft>
                <a:spcPts val="3000"/>
              </a:spcAft>
            </a:pPr>
            <a:r>
              <a:rPr lang="sv-SE" sz="2400" dirty="0" smtClean="0">
                <a:latin typeface="Arial" pitchFamily="34" charset="0"/>
                <a:cs typeface="Arial" pitchFamily="34" charset="0"/>
              </a:rPr>
              <a:t>1 </a:t>
            </a:r>
            <a:r>
              <a:rPr lang="sv-SE" sz="2400" dirty="0" err="1" smtClean="0">
                <a:latin typeface="Arial" pitchFamily="34" charset="0"/>
                <a:cs typeface="Arial" pitchFamily="34" charset="0"/>
              </a:rPr>
              <a:t>uses</a:t>
            </a:r>
            <a:r>
              <a:rPr lang="sv-SE" sz="2400" dirty="0" smtClean="0">
                <a:latin typeface="Arial" pitchFamily="34" charset="0"/>
                <a:cs typeface="Arial" pitchFamily="34" charset="0"/>
              </a:rPr>
              <a:t> LP + </a:t>
            </a:r>
            <a:r>
              <a:rPr lang="sv-SE" sz="2400" dirty="0" err="1" smtClean="0">
                <a:latin typeface="Arial" pitchFamily="34" charset="0"/>
                <a:cs typeface="Arial" pitchFamily="34" charset="0"/>
              </a:rPr>
              <a:t>various</a:t>
            </a:r>
            <a:r>
              <a:rPr lang="sv-SE" sz="2400" dirty="0" smtClean="0">
                <a:latin typeface="Arial" pitchFamily="34" charset="0"/>
                <a:cs typeface="Arial" pitchFamily="34" charset="0"/>
              </a:rPr>
              <a:t> </a:t>
            </a:r>
            <a:r>
              <a:rPr lang="sv-SE" sz="2400" dirty="0" err="1" smtClean="0">
                <a:latin typeface="Arial" pitchFamily="34" charset="0"/>
                <a:cs typeface="Arial" pitchFamily="34" charset="0"/>
              </a:rPr>
              <a:t>songs</a:t>
            </a:r>
            <a:r>
              <a:rPr lang="sv-SE" sz="2400" dirty="0" smtClean="0">
                <a:latin typeface="Arial" pitchFamily="34" charset="0"/>
                <a:cs typeface="Arial" pitchFamily="34" charset="0"/>
              </a:rPr>
              <a:t> </a:t>
            </a:r>
            <a:r>
              <a:rPr lang="sv-SE" sz="2400" dirty="0" err="1" smtClean="0">
                <a:latin typeface="Arial" pitchFamily="34" charset="0"/>
                <a:cs typeface="Arial" pitchFamily="34" charset="0"/>
              </a:rPr>
              <a:t>gathered</a:t>
            </a:r>
            <a:r>
              <a:rPr lang="sv-SE" sz="2400" dirty="0" smtClean="0">
                <a:latin typeface="Arial" pitchFamily="34" charset="0"/>
                <a:cs typeface="Arial" pitchFamily="34" charset="0"/>
              </a:rPr>
              <a:t> in a binder</a:t>
            </a:r>
          </a:p>
          <a:p>
            <a:pPr>
              <a:spcAft>
                <a:spcPts val="3000"/>
              </a:spcAft>
            </a:pPr>
            <a:r>
              <a:rPr lang="sv-SE" sz="2400" dirty="0" smtClean="0">
                <a:latin typeface="Arial" pitchFamily="34" charset="0"/>
                <a:cs typeface="Arial" pitchFamily="34" charset="0"/>
              </a:rPr>
              <a:t>3 </a:t>
            </a:r>
            <a:r>
              <a:rPr lang="sv-SE" sz="2400" dirty="0" err="1" smtClean="0">
                <a:latin typeface="Arial" pitchFamily="34" charset="0"/>
                <a:cs typeface="Arial" pitchFamily="34" charset="0"/>
              </a:rPr>
              <a:t>use</a:t>
            </a:r>
            <a:r>
              <a:rPr lang="sv-SE" sz="2400" dirty="0" smtClean="0">
                <a:latin typeface="Arial" pitchFamily="34" charset="0"/>
                <a:cs typeface="Arial" pitchFamily="34" charset="0"/>
              </a:rPr>
              <a:t> The 1986 </a:t>
            </a:r>
            <a:r>
              <a:rPr lang="sv-SE" sz="2400" dirty="0" err="1" smtClean="0">
                <a:latin typeface="Arial" pitchFamily="34" charset="0"/>
                <a:cs typeface="Arial" pitchFamily="34" charset="0"/>
              </a:rPr>
              <a:t>hymnal</a:t>
            </a:r>
            <a:r>
              <a:rPr lang="sv-SE" sz="2400" dirty="0" smtClean="0">
                <a:latin typeface="Arial" pitchFamily="34" charset="0"/>
                <a:cs typeface="Arial" pitchFamily="34" charset="0"/>
              </a:rPr>
              <a:t> and </a:t>
            </a:r>
            <a:r>
              <a:rPr lang="sv-SE" sz="2400" dirty="0" err="1" smtClean="0">
                <a:latin typeface="Arial" pitchFamily="34" charset="0"/>
                <a:cs typeface="Arial" pitchFamily="34" charset="0"/>
              </a:rPr>
              <a:t>liturgy</a:t>
            </a:r>
            <a:r>
              <a:rPr lang="sv-SE" sz="2400" dirty="0" smtClean="0">
                <a:latin typeface="Arial" pitchFamily="34" charset="0"/>
                <a:cs typeface="Arial" pitchFamily="34" charset="0"/>
              </a:rPr>
              <a:t> </a:t>
            </a:r>
            <a:r>
              <a:rPr lang="sv-SE" sz="2400" dirty="0" err="1" smtClean="0">
                <a:latin typeface="Arial" pitchFamily="34" charset="0"/>
                <a:cs typeface="Arial" pitchFamily="34" charset="0"/>
              </a:rPr>
              <a:t>booklets</a:t>
            </a:r>
            <a:r>
              <a:rPr lang="sv-SE" sz="2400" dirty="0" smtClean="0">
                <a:latin typeface="Arial" pitchFamily="34" charset="0"/>
                <a:cs typeface="Arial" pitchFamily="34" charset="0"/>
              </a:rPr>
              <a:t> with extra hymns</a:t>
            </a:r>
          </a:p>
          <a:p>
            <a:pPr>
              <a:spcAft>
                <a:spcPts val="3000"/>
              </a:spcAft>
            </a:pPr>
            <a:r>
              <a:rPr lang="sv-SE" sz="2400" dirty="0" smtClean="0">
                <a:latin typeface="Arial" pitchFamily="34" charset="0"/>
                <a:cs typeface="Arial" pitchFamily="34" charset="0"/>
              </a:rPr>
              <a:t>1 </a:t>
            </a:r>
            <a:r>
              <a:rPr lang="sv-SE" sz="2400" dirty="0" err="1" smtClean="0">
                <a:latin typeface="Arial" pitchFamily="34" charset="0"/>
                <a:cs typeface="Arial" pitchFamily="34" charset="0"/>
              </a:rPr>
              <a:t>uses</a:t>
            </a:r>
            <a:r>
              <a:rPr lang="sv-SE" sz="2400" dirty="0" smtClean="0">
                <a:latin typeface="Arial" pitchFamily="34" charset="0"/>
                <a:cs typeface="Arial" pitchFamily="34" charset="0"/>
              </a:rPr>
              <a:t> LP and </a:t>
            </a:r>
            <a:r>
              <a:rPr lang="sv-SE" sz="2400" dirty="0" err="1" smtClean="0">
                <a:latin typeface="Arial" pitchFamily="34" charset="0"/>
                <a:cs typeface="Arial" pitchFamily="34" charset="0"/>
              </a:rPr>
              <a:t>liturgy</a:t>
            </a:r>
            <a:r>
              <a:rPr lang="sv-SE" sz="2400" dirty="0" smtClean="0">
                <a:latin typeface="Arial" pitchFamily="34" charset="0"/>
                <a:cs typeface="Arial" pitchFamily="34" charset="0"/>
              </a:rPr>
              <a:t> </a:t>
            </a:r>
            <a:r>
              <a:rPr lang="sv-SE" sz="2400" dirty="0" err="1" smtClean="0">
                <a:latin typeface="Arial" pitchFamily="34" charset="0"/>
                <a:cs typeface="Arial" pitchFamily="34" charset="0"/>
              </a:rPr>
              <a:t>booklets</a:t>
            </a:r>
            <a:r>
              <a:rPr lang="sv-SE" sz="2400" dirty="0" smtClean="0">
                <a:latin typeface="Arial" pitchFamily="34" charset="0"/>
                <a:cs typeface="Arial" pitchFamily="34" charset="0"/>
              </a:rPr>
              <a:t> with extra hymns</a:t>
            </a:r>
          </a:p>
          <a:p>
            <a:pPr>
              <a:spcAft>
                <a:spcPts val="3000"/>
              </a:spcAft>
            </a:pPr>
            <a:r>
              <a:rPr lang="sv-SE" sz="2400" dirty="0" smtClean="0">
                <a:latin typeface="Arial" pitchFamily="34" charset="0"/>
                <a:cs typeface="Arial" pitchFamily="34" charset="0"/>
              </a:rPr>
              <a:t>1 </a:t>
            </a:r>
            <a:r>
              <a:rPr lang="sv-SE" sz="2400" dirty="0" err="1" smtClean="0">
                <a:latin typeface="Arial" pitchFamily="34" charset="0"/>
                <a:cs typeface="Arial" pitchFamily="34" charset="0"/>
              </a:rPr>
              <a:t>uses</a:t>
            </a:r>
            <a:r>
              <a:rPr lang="sv-SE" sz="2400" dirty="0" smtClean="0">
                <a:latin typeface="Arial" pitchFamily="34" charset="0"/>
                <a:cs typeface="Arial" pitchFamily="34" charset="0"/>
              </a:rPr>
              <a:t> </a:t>
            </a:r>
            <a:r>
              <a:rPr lang="sv-SE" sz="2400" dirty="0" err="1" smtClean="0">
                <a:latin typeface="Arial" pitchFamily="34" charset="0"/>
                <a:cs typeface="Arial" pitchFamily="34" charset="0"/>
              </a:rPr>
              <a:t>only</a:t>
            </a:r>
            <a:r>
              <a:rPr lang="sv-SE" sz="2400" dirty="0" smtClean="0">
                <a:latin typeface="Arial" pitchFamily="34" charset="0"/>
                <a:cs typeface="Arial" pitchFamily="34" charset="0"/>
              </a:rPr>
              <a:t> the </a:t>
            </a:r>
            <a:r>
              <a:rPr lang="sv-SE" sz="2400" dirty="0" err="1" smtClean="0">
                <a:latin typeface="Arial" pitchFamily="34" charset="0"/>
                <a:cs typeface="Arial" pitchFamily="34" charset="0"/>
              </a:rPr>
              <a:t>Trinity</a:t>
            </a:r>
            <a:r>
              <a:rPr lang="sv-SE" sz="2400" dirty="0" smtClean="0">
                <a:latin typeface="Arial" pitchFamily="34" charset="0"/>
                <a:cs typeface="Arial" pitchFamily="34" charset="0"/>
              </a:rPr>
              <a:t> </a:t>
            </a:r>
            <a:r>
              <a:rPr lang="sv-SE" sz="2400" dirty="0" err="1" smtClean="0">
                <a:latin typeface="Arial" pitchFamily="34" charset="0"/>
                <a:cs typeface="Arial" pitchFamily="34" charset="0"/>
              </a:rPr>
              <a:t>liturgy</a:t>
            </a:r>
            <a:r>
              <a:rPr lang="sv-SE" sz="2400" dirty="0" smtClean="0">
                <a:latin typeface="Arial" pitchFamily="34" charset="0"/>
                <a:cs typeface="Arial" pitchFamily="34" charset="0"/>
              </a:rPr>
              <a:t> </a:t>
            </a:r>
            <a:r>
              <a:rPr lang="sv-SE" sz="2400" dirty="0" err="1" smtClean="0">
                <a:latin typeface="Arial" pitchFamily="34" charset="0"/>
                <a:cs typeface="Arial" pitchFamily="34" charset="0"/>
              </a:rPr>
              <a:t>booklet</a:t>
            </a:r>
            <a:r>
              <a:rPr lang="sv-SE" sz="2400" dirty="0" smtClean="0">
                <a:latin typeface="Arial" pitchFamily="34" charset="0"/>
                <a:cs typeface="Arial" pitchFamily="34" charset="0"/>
              </a:rPr>
              <a:t>	</a:t>
            </a:r>
            <a:endParaRPr lang="sv-SE" sz="2400" dirty="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What</a:t>
            </a:r>
            <a:r>
              <a:rPr lang="sv-SE" dirty="0" smtClean="0"/>
              <a:t> </a:t>
            </a:r>
            <a:r>
              <a:rPr lang="sv-SE" dirty="0" err="1" smtClean="0"/>
              <a:t>did</a:t>
            </a:r>
            <a:r>
              <a:rPr lang="sv-SE" dirty="0" smtClean="0"/>
              <a:t> the </a:t>
            </a:r>
            <a:r>
              <a:rPr lang="sv-SE" dirty="0" err="1" smtClean="0"/>
              <a:t>survey</a:t>
            </a:r>
            <a:r>
              <a:rPr lang="sv-SE" dirty="0" smtClean="0"/>
              <a:t> </a:t>
            </a:r>
            <a:r>
              <a:rPr lang="sv-SE" dirty="0" err="1" smtClean="0"/>
              <a:t>say</a:t>
            </a:r>
            <a:r>
              <a:rPr lang="sv-SE" dirty="0" smtClean="0"/>
              <a:t>?</a:t>
            </a:r>
            <a:endParaRPr lang="sv-SE" dirty="0"/>
          </a:p>
        </p:txBody>
      </p:sp>
      <p:cxnSp>
        <p:nvCxnSpPr>
          <p:cNvPr id="3" name="Straight Connector 4"/>
          <p:cNvCxnSpPr/>
          <p:nvPr/>
        </p:nvCxnSpPr>
        <p:spPr>
          <a:xfrm>
            <a:off x="323528" y="126876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Box 5"/>
          <p:cNvSpPr txBox="1"/>
          <p:nvPr/>
        </p:nvSpPr>
        <p:spPr>
          <a:xfrm>
            <a:off x="457200" y="1600200"/>
            <a:ext cx="7543800" cy="4201150"/>
          </a:xfrm>
          <a:prstGeom prst="rect">
            <a:avLst/>
          </a:prstGeom>
          <a:noFill/>
        </p:spPr>
        <p:txBody>
          <a:bodyPr wrap="square" rtlCol="0">
            <a:spAutoFit/>
          </a:bodyPr>
          <a:lstStyle/>
          <a:p>
            <a:pPr>
              <a:spcAft>
                <a:spcPts val="1800"/>
              </a:spcAft>
            </a:pPr>
            <a:r>
              <a:rPr lang="sv-SE" sz="2400" dirty="0" err="1" smtClean="0">
                <a:latin typeface="Arial" pitchFamily="34" charset="0"/>
                <a:cs typeface="Arial" pitchFamily="34" charset="0"/>
              </a:rPr>
              <a:t>Most</a:t>
            </a:r>
            <a:r>
              <a:rPr lang="sv-SE" sz="2400" dirty="0" smtClean="0">
                <a:latin typeface="Arial" pitchFamily="34" charset="0"/>
                <a:cs typeface="Arial" pitchFamily="34" charset="0"/>
              </a:rPr>
              <a:t> </a:t>
            </a:r>
            <a:r>
              <a:rPr lang="sv-SE" sz="2400" dirty="0" err="1" smtClean="0">
                <a:latin typeface="Arial" pitchFamily="34" charset="0"/>
                <a:cs typeface="Arial" pitchFamily="34" charset="0"/>
              </a:rPr>
              <a:t>people</a:t>
            </a:r>
            <a:r>
              <a:rPr lang="sv-SE" sz="2400" dirty="0" smtClean="0">
                <a:latin typeface="Arial" pitchFamily="34" charset="0"/>
                <a:cs typeface="Arial" pitchFamily="34" charset="0"/>
              </a:rPr>
              <a:t> are happy with the </a:t>
            </a:r>
            <a:r>
              <a:rPr lang="sv-SE" sz="2400" dirty="0" err="1" smtClean="0">
                <a:latin typeface="Arial" pitchFamily="34" charset="0"/>
                <a:cs typeface="Arial" pitchFamily="34" charset="0"/>
              </a:rPr>
              <a:t>types</a:t>
            </a:r>
            <a:r>
              <a:rPr lang="sv-SE" sz="2400" dirty="0" smtClean="0">
                <a:latin typeface="Arial" pitchFamily="34" charset="0"/>
                <a:cs typeface="Arial" pitchFamily="34" charset="0"/>
              </a:rPr>
              <a:t> of </a:t>
            </a:r>
            <a:r>
              <a:rPr lang="sv-SE" sz="2400" b="1" dirty="0" smtClean="0">
                <a:latin typeface="Arial" pitchFamily="34" charset="0"/>
                <a:cs typeface="Arial" pitchFamily="34" charset="0"/>
              </a:rPr>
              <a:t>hymns</a:t>
            </a:r>
            <a:r>
              <a:rPr lang="sv-SE" sz="2400" dirty="0" smtClean="0">
                <a:latin typeface="Arial" pitchFamily="34" charset="0"/>
                <a:cs typeface="Arial" pitchFamily="34" charset="0"/>
              </a:rPr>
              <a:t> </a:t>
            </a:r>
            <a:r>
              <a:rPr lang="sv-SE" sz="2400" dirty="0" err="1" smtClean="0">
                <a:latin typeface="Arial" pitchFamily="34" charset="0"/>
                <a:cs typeface="Arial" pitchFamily="34" charset="0"/>
              </a:rPr>
              <a:t>we</a:t>
            </a:r>
            <a:r>
              <a:rPr lang="sv-SE" sz="2400" dirty="0" smtClean="0">
                <a:latin typeface="Arial" pitchFamily="34" charset="0"/>
                <a:cs typeface="Arial" pitchFamily="34" charset="0"/>
              </a:rPr>
              <a:t> </a:t>
            </a:r>
            <a:r>
              <a:rPr lang="sv-SE" sz="2400" dirty="0" err="1" smtClean="0">
                <a:latin typeface="Arial" pitchFamily="34" charset="0"/>
                <a:cs typeface="Arial" pitchFamily="34" charset="0"/>
              </a:rPr>
              <a:t>have</a:t>
            </a:r>
            <a:endParaRPr lang="sv-SE" sz="2400" dirty="0" smtClean="0">
              <a:latin typeface="Arial" pitchFamily="34" charset="0"/>
              <a:cs typeface="Arial" pitchFamily="34" charset="0"/>
            </a:endParaRPr>
          </a:p>
          <a:p>
            <a:pPr>
              <a:spcAft>
                <a:spcPts val="1800"/>
              </a:spcAft>
            </a:pPr>
            <a:r>
              <a:rPr lang="sv-SE" sz="2400" dirty="0" err="1" smtClean="0">
                <a:latin typeface="Arial" pitchFamily="34" charset="0"/>
                <a:cs typeface="Arial" pitchFamily="34" charset="0"/>
              </a:rPr>
              <a:t>They</a:t>
            </a:r>
            <a:r>
              <a:rPr lang="sv-SE" sz="2400" dirty="0" smtClean="0">
                <a:latin typeface="Arial" pitchFamily="34" charset="0"/>
                <a:cs typeface="Arial" pitchFamily="34" charset="0"/>
              </a:rPr>
              <a:t> </a:t>
            </a:r>
            <a:r>
              <a:rPr lang="sv-SE" sz="2400" dirty="0" err="1" smtClean="0">
                <a:latin typeface="Arial" pitchFamily="34" charset="0"/>
                <a:cs typeface="Arial" pitchFamily="34" charset="0"/>
              </a:rPr>
              <a:t>want</a:t>
            </a:r>
            <a:r>
              <a:rPr lang="sv-SE" sz="2400" dirty="0" smtClean="0">
                <a:latin typeface="Arial" pitchFamily="34" charset="0"/>
                <a:cs typeface="Arial" pitchFamily="34" charset="0"/>
              </a:rPr>
              <a:t> a mix of Lutheran </a:t>
            </a:r>
            <a:r>
              <a:rPr lang="sv-SE" sz="2400" dirty="0" err="1" smtClean="0">
                <a:latin typeface="Arial" pitchFamily="34" charset="0"/>
                <a:cs typeface="Arial" pitchFamily="34" charset="0"/>
              </a:rPr>
              <a:t>hymnody</a:t>
            </a:r>
            <a:r>
              <a:rPr lang="sv-SE" sz="2400" dirty="0" smtClean="0">
                <a:latin typeface="Arial" pitchFamily="34" charset="0"/>
                <a:cs typeface="Arial" pitchFamily="34" charset="0"/>
              </a:rPr>
              <a:t>, </a:t>
            </a:r>
            <a:r>
              <a:rPr lang="sv-SE" sz="2400" dirty="0" err="1" smtClean="0">
                <a:latin typeface="Arial" pitchFamily="34" charset="0"/>
                <a:cs typeface="Arial" pitchFamily="34" charset="0"/>
              </a:rPr>
              <a:t>traditional</a:t>
            </a:r>
            <a:r>
              <a:rPr lang="sv-SE" sz="2400" dirty="0" smtClean="0">
                <a:latin typeface="Arial" pitchFamily="34" charset="0"/>
                <a:cs typeface="Arial" pitchFamily="34" charset="0"/>
              </a:rPr>
              <a:t> </a:t>
            </a:r>
            <a:r>
              <a:rPr lang="sv-SE" sz="2400" dirty="0" err="1" smtClean="0">
                <a:latin typeface="Arial" pitchFamily="34" charset="0"/>
                <a:cs typeface="Arial" pitchFamily="34" charset="0"/>
              </a:rPr>
              <a:t>revival</a:t>
            </a:r>
            <a:r>
              <a:rPr lang="sv-SE" sz="2400" dirty="0" smtClean="0">
                <a:latin typeface="Arial" pitchFamily="34" charset="0"/>
                <a:cs typeface="Arial" pitchFamily="34" charset="0"/>
              </a:rPr>
              <a:t> </a:t>
            </a:r>
            <a:r>
              <a:rPr lang="sv-SE" sz="2400" dirty="0" err="1" smtClean="0">
                <a:latin typeface="Arial" pitchFamily="34" charset="0"/>
                <a:cs typeface="Arial" pitchFamily="34" charset="0"/>
              </a:rPr>
              <a:t>songs</a:t>
            </a:r>
            <a:r>
              <a:rPr lang="sv-SE" sz="2400" dirty="0" smtClean="0">
                <a:latin typeface="Arial" pitchFamily="34" charset="0"/>
                <a:cs typeface="Arial" pitchFamily="34" charset="0"/>
              </a:rPr>
              <a:t> and </a:t>
            </a:r>
            <a:r>
              <a:rPr lang="sv-SE" sz="2400" dirty="0" err="1" smtClean="0">
                <a:latin typeface="Arial" pitchFamily="34" charset="0"/>
                <a:cs typeface="Arial" pitchFamily="34" charset="0"/>
              </a:rPr>
              <a:t>some</a:t>
            </a:r>
            <a:r>
              <a:rPr lang="sv-SE" sz="2400" dirty="0" smtClean="0">
                <a:latin typeface="Arial" pitchFamily="34" charset="0"/>
                <a:cs typeface="Arial" pitchFamily="34" charset="0"/>
              </a:rPr>
              <a:t> modern hymns</a:t>
            </a:r>
          </a:p>
          <a:p>
            <a:pPr>
              <a:spcAft>
                <a:spcPts val="1800"/>
              </a:spcAft>
            </a:pPr>
            <a:r>
              <a:rPr lang="sv-SE" sz="2400" dirty="0" err="1" smtClean="0">
                <a:latin typeface="Arial" pitchFamily="34" charset="0"/>
                <a:cs typeface="Arial" pitchFamily="34" charset="0"/>
              </a:rPr>
              <a:t>More</a:t>
            </a:r>
            <a:r>
              <a:rPr lang="sv-SE" sz="2400" dirty="0" smtClean="0">
                <a:latin typeface="Arial" pitchFamily="34" charset="0"/>
                <a:cs typeface="Arial" pitchFamily="34" charset="0"/>
              </a:rPr>
              <a:t> variation</a:t>
            </a:r>
          </a:p>
          <a:p>
            <a:pPr>
              <a:spcAft>
                <a:spcPts val="1800"/>
              </a:spcAft>
            </a:pPr>
            <a:r>
              <a:rPr lang="sv-SE" sz="2400" dirty="0" err="1" smtClean="0">
                <a:latin typeface="Arial" pitchFamily="34" charset="0"/>
                <a:cs typeface="Arial" pitchFamily="34" charset="0"/>
              </a:rPr>
              <a:t>Guitar</a:t>
            </a:r>
            <a:r>
              <a:rPr lang="sv-SE" sz="2400" dirty="0" smtClean="0">
                <a:latin typeface="Arial" pitchFamily="34" charset="0"/>
                <a:cs typeface="Arial" pitchFamily="34" charset="0"/>
              </a:rPr>
              <a:t> </a:t>
            </a:r>
            <a:r>
              <a:rPr lang="sv-SE" sz="2400" dirty="0" err="1" smtClean="0">
                <a:latin typeface="Arial" pitchFamily="34" charset="0"/>
                <a:cs typeface="Arial" pitchFamily="34" charset="0"/>
              </a:rPr>
              <a:t>chords</a:t>
            </a:r>
            <a:r>
              <a:rPr lang="sv-SE" sz="2400" dirty="0" smtClean="0">
                <a:latin typeface="Arial" pitchFamily="34" charset="0"/>
                <a:cs typeface="Arial" pitchFamily="34" charset="0"/>
              </a:rPr>
              <a:t> to all </a:t>
            </a:r>
            <a:r>
              <a:rPr lang="sv-SE" sz="2400" dirty="0" err="1" smtClean="0">
                <a:latin typeface="Arial" pitchFamily="34" charset="0"/>
                <a:cs typeface="Arial" pitchFamily="34" charset="0"/>
              </a:rPr>
              <a:t>melodies</a:t>
            </a:r>
            <a:r>
              <a:rPr lang="sv-SE" sz="2400" dirty="0" smtClean="0">
                <a:latin typeface="Arial" pitchFamily="34" charset="0"/>
                <a:cs typeface="Arial" pitchFamily="34" charset="0"/>
              </a:rPr>
              <a:t>!</a:t>
            </a:r>
          </a:p>
          <a:p>
            <a:pPr>
              <a:spcAft>
                <a:spcPts val="1800"/>
              </a:spcAft>
            </a:pPr>
            <a:r>
              <a:rPr lang="sv-SE" sz="2400" dirty="0" smtClean="0">
                <a:latin typeface="Arial" pitchFamily="34" charset="0"/>
                <a:cs typeface="Arial" pitchFamily="34" charset="0"/>
              </a:rPr>
              <a:t>No strong </a:t>
            </a:r>
            <a:r>
              <a:rPr lang="sv-SE" sz="2400" dirty="0" err="1" smtClean="0">
                <a:latin typeface="Arial" pitchFamily="34" charset="0"/>
                <a:cs typeface="Arial" pitchFamily="34" charset="0"/>
              </a:rPr>
              <a:t>yearning</a:t>
            </a:r>
            <a:r>
              <a:rPr lang="sv-SE" sz="2400" dirty="0" smtClean="0">
                <a:latin typeface="Arial" pitchFamily="34" charset="0"/>
                <a:cs typeface="Arial" pitchFamily="34" charset="0"/>
              </a:rPr>
              <a:t> for </a:t>
            </a:r>
            <a:r>
              <a:rPr lang="sv-SE" sz="2400" dirty="0" err="1" smtClean="0">
                <a:latin typeface="Arial" pitchFamily="34" charset="0"/>
                <a:cs typeface="Arial" pitchFamily="34" charset="0"/>
              </a:rPr>
              <a:t>praise</a:t>
            </a:r>
            <a:r>
              <a:rPr lang="sv-SE" sz="2400" dirty="0" smtClean="0">
                <a:latin typeface="Arial" pitchFamily="34" charset="0"/>
                <a:cs typeface="Arial" pitchFamily="34" charset="0"/>
              </a:rPr>
              <a:t> </a:t>
            </a:r>
            <a:r>
              <a:rPr lang="sv-SE" sz="2400" dirty="0" err="1" smtClean="0">
                <a:latin typeface="Arial" pitchFamily="34" charset="0"/>
                <a:cs typeface="Arial" pitchFamily="34" charset="0"/>
              </a:rPr>
              <a:t>songs</a:t>
            </a:r>
            <a:endParaRPr lang="sv-SE" sz="2400" dirty="0" smtClean="0">
              <a:latin typeface="Arial" pitchFamily="34" charset="0"/>
              <a:cs typeface="Arial" pitchFamily="34" charset="0"/>
            </a:endParaRPr>
          </a:p>
          <a:p>
            <a:pPr>
              <a:spcAft>
                <a:spcPts val="1800"/>
              </a:spcAft>
            </a:pPr>
            <a:r>
              <a:rPr lang="sv-SE" sz="2400" dirty="0" smtClean="0">
                <a:latin typeface="Arial" pitchFamily="34" charset="0"/>
                <a:cs typeface="Arial" pitchFamily="34" charset="0"/>
              </a:rPr>
              <a:t>? </a:t>
            </a:r>
            <a:r>
              <a:rPr lang="sv-SE" sz="2400" dirty="0" err="1" smtClean="0">
                <a:latin typeface="Arial" pitchFamily="34" charset="0"/>
                <a:cs typeface="Arial" pitchFamily="34" charset="0"/>
              </a:rPr>
              <a:t>How</a:t>
            </a:r>
            <a:r>
              <a:rPr lang="sv-SE" sz="2400" dirty="0" smtClean="0">
                <a:latin typeface="Arial" pitchFamily="34" charset="0"/>
                <a:cs typeface="Arial" pitchFamily="34" charset="0"/>
              </a:rPr>
              <a:t> to get the </a:t>
            </a:r>
            <a:r>
              <a:rPr lang="sv-SE" sz="2400" dirty="0" err="1" smtClean="0">
                <a:latin typeface="Arial" pitchFamily="34" charset="0"/>
                <a:cs typeface="Arial" pitchFamily="34" charset="0"/>
              </a:rPr>
              <a:t>young</a:t>
            </a:r>
            <a:r>
              <a:rPr lang="sv-SE" sz="2400" dirty="0" smtClean="0">
                <a:latin typeface="Arial" pitchFamily="34" charset="0"/>
                <a:cs typeface="Arial" pitchFamily="34" charset="0"/>
              </a:rPr>
              <a:t> </a:t>
            </a:r>
            <a:r>
              <a:rPr lang="sv-SE" sz="2400" dirty="0" err="1" smtClean="0">
                <a:latin typeface="Arial" pitchFamily="34" charset="0"/>
                <a:cs typeface="Arial" pitchFamily="34" charset="0"/>
              </a:rPr>
              <a:t>more</a:t>
            </a:r>
            <a:r>
              <a:rPr lang="sv-SE" sz="2400" dirty="0" smtClean="0">
                <a:latin typeface="Arial" pitchFamily="34" charset="0"/>
                <a:cs typeface="Arial" pitchFamily="34" charset="0"/>
              </a:rPr>
              <a:t> </a:t>
            </a:r>
            <a:r>
              <a:rPr lang="sv-SE" sz="2400" dirty="0" err="1" smtClean="0">
                <a:latin typeface="Arial" pitchFamily="34" charset="0"/>
                <a:cs typeface="Arial" pitchFamily="34" charset="0"/>
              </a:rPr>
              <a:t>involved</a:t>
            </a:r>
            <a:r>
              <a:rPr lang="sv-SE" sz="2400" dirty="0" smtClean="0">
                <a:latin typeface="Arial" pitchFamily="34" charset="0"/>
                <a:cs typeface="Arial" pitchFamily="34" charset="0"/>
              </a:rPr>
              <a:t> in </a:t>
            </a:r>
            <a:r>
              <a:rPr lang="sv-SE" sz="2400" dirty="0" err="1" smtClean="0">
                <a:latin typeface="Arial" pitchFamily="34" charset="0"/>
                <a:cs typeface="Arial" pitchFamily="34" charset="0"/>
              </a:rPr>
              <a:t>singing</a:t>
            </a:r>
            <a:r>
              <a:rPr lang="sv-SE" sz="2400" dirty="0" smtClean="0">
                <a:latin typeface="Arial" pitchFamily="34" charset="0"/>
                <a:cs typeface="Arial" pitchFamily="34" charset="0"/>
              </a:rPr>
              <a:t>?	</a:t>
            </a:r>
            <a:endParaRPr lang="sv-SE" sz="2400" dirty="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The city of Norrköping</a:t>
            </a:r>
            <a:endParaRPr lang="sv-SE" dirty="0"/>
          </a:p>
        </p:txBody>
      </p:sp>
      <p:pic>
        <p:nvPicPr>
          <p:cNvPr id="3" name="Bildobjekt 2" descr="Strömbäcken.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533400" y="1524000"/>
            <a:ext cx="6121400" cy="4597400"/>
          </a:xfrm>
          <a:prstGeom prst="rect">
            <a:avLst/>
          </a:prstGeom>
        </p:spPr>
      </p:pic>
      <p:cxnSp>
        <p:nvCxnSpPr>
          <p:cNvPr id="4" name="Straight Connector 5"/>
          <p:cNvCxnSpPr/>
          <p:nvPr/>
        </p:nvCxnSpPr>
        <p:spPr>
          <a:xfrm>
            <a:off x="499592" y="129540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a:t>
            </a:r>
            <a:r>
              <a:rPr lang="sv-SE" dirty="0" err="1" smtClean="0"/>
              <a:t>about</a:t>
            </a:r>
            <a:r>
              <a:rPr lang="sv-SE" dirty="0" smtClean="0"/>
              <a:t> the </a:t>
            </a:r>
            <a:r>
              <a:rPr lang="sv-SE" dirty="0" err="1" smtClean="0"/>
              <a:t>liturgy</a:t>
            </a:r>
            <a:endParaRPr lang="sv-SE" dirty="0"/>
          </a:p>
        </p:txBody>
      </p:sp>
      <p:sp>
        <p:nvSpPr>
          <p:cNvPr id="3" name="TextBox 5"/>
          <p:cNvSpPr txBox="1"/>
          <p:nvPr/>
        </p:nvSpPr>
        <p:spPr>
          <a:xfrm>
            <a:off x="457200" y="1600200"/>
            <a:ext cx="7543800" cy="4601259"/>
          </a:xfrm>
          <a:prstGeom prst="rect">
            <a:avLst/>
          </a:prstGeom>
          <a:noFill/>
        </p:spPr>
        <p:txBody>
          <a:bodyPr wrap="square" rtlCol="0">
            <a:spAutoFit/>
          </a:bodyPr>
          <a:lstStyle/>
          <a:p>
            <a:pPr>
              <a:spcAft>
                <a:spcPts val="3000"/>
              </a:spcAft>
            </a:pPr>
            <a:r>
              <a:rPr lang="sv-SE" sz="2400" dirty="0" smtClean="0">
                <a:latin typeface="Arial" pitchFamily="34" charset="0"/>
                <a:cs typeface="Arial" pitchFamily="34" charset="0"/>
              </a:rPr>
              <a:t>Our pastors </a:t>
            </a:r>
            <a:r>
              <a:rPr lang="sv-SE" sz="2400" dirty="0" err="1" smtClean="0">
                <a:latin typeface="Arial" pitchFamily="34" charset="0"/>
                <a:cs typeface="Arial" pitchFamily="34" charset="0"/>
              </a:rPr>
              <a:t>have</a:t>
            </a:r>
            <a:r>
              <a:rPr lang="sv-SE" sz="2400" dirty="0" smtClean="0">
                <a:latin typeface="Arial" pitchFamily="34" charset="0"/>
                <a:cs typeface="Arial" pitchFamily="34" charset="0"/>
              </a:rPr>
              <a:t> no </a:t>
            </a:r>
            <a:r>
              <a:rPr lang="sv-SE" sz="2400" dirty="0" err="1" smtClean="0">
                <a:latin typeface="Arial" pitchFamily="34" charset="0"/>
                <a:cs typeface="Arial" pitchFamily="34" charset="0"/>
              </a:rPr>
              <a:t>training</a:t>
            </a:r>
            <a:r>
              <a:rPr lang="sv-SE" sz="2400" dirty="0" smtClean="0">
                <a:latin typeface="Arial" pitchFamily="34" charset="0"/>
                <a:cs typeface="Arial" pitchFamily="34" charset="0"/>
              </a:rPr>
              <a:t> in </a:t>
            </a:r>
            <a:r>
              <a:rPr lang="sv-SE" sz="2400" dirty="0" err="1" smtClean="0">
                <a:latin typeface="Arial" pitchFamily="34" charset="0"/>
                <a:cs typeface="Arial" pitchFamily="34" charset="0"/>
              </a:rPr>
              <a:t>liturgy</a:t>
            </a:r>
            <a:endParaRPr lang="sv-SE" sz="2400" dirty="0" smtClean="0">
              <a:latin typeface="Arial" pitchFamily="34" charset="0"/>
              <a:cs typeface="Arial" pitchFamily="34" charset="0"/>
            </a:endParaRPr>
          </a:p>
          <a:p>
            <a:pPr>
              <a:spcAft>
                <a:spcPts val="3000"/>
              </a:spcAft>
            </a:pPr>
            <a:r>
              <a:rPr lang="sv-SE" sz="2400" dirty="0" err="1" smtClean="0">
                <a:latin typeface="Arial" pitchFamily="34" charset="0"/>
                <a:cs typeface="Arial" pitchFamily="34" charset="0"/>
              </a:rPr>
              <a:t>Liturgy</a:t>
            </a:r>
            <a:r>
              <a:rPr lang="sv-SE" sz="2400" dirty="0" smtClean="0">
                <a:latin typeface="Arial" pitchFamily="34" charset="0"/>
                <a:cs typeface="Arial" pitchFamily="34" charset="0"/>
              </a:rPr>
              <a:t> – God is a </a:t>
            </a:r>
            <a:r>
              <a:rPr lang="sv-SE" sz="2400" dirty="0" err="1" smtClean="0">
                <a:latin typeface="Arial" pitchFamily="34" charset="0"/>
                <a:cs typeface="Arial" pitchFamily="34" charset="0"/>
              </a:rPr>
              <a:t>friend</a:t>
            </a:r>
            <a:r>
              <a:rPr lang="sv-SE" sz="2400" dirty="0" smtClean="0">
                <a:latin typeface="Arial" pitchFamily="34" charset="0"/>
                <a:cs typeface="Arial" pitchFamily="34" charset="0"/>
              </a:rPr>
              <a:t> of order</a:t>
            </a:r>
          </a:p>
          <a:p>
            <a:pPr>
              <a:spcAft>
                <a:spcPts val="3000"/>
              </a:spcAft>
            </a:pPr>
            <a:r>
              <a:rPr lang="sv-SE" sz="2400" dirty="0" smtClean="0">
                <a:latin typeface="Arial" pitchFamily="34" charset="0"/>
                <a:cs typeface="Arial" pitchFamily="34" charset="0"/>
              </a:rPr>
              <a:t>Our </a:t>
            </a:r>
            <a:r>
              <a:rPr lang="sv-SE" sz="2400" dirty="0" err="1" smtClean="0">
                <a:latin typeface="Arial" pitchFamily="34" charset="0"/>
                <a:cs typeface="Arial" pitchFamily="34" charset="0"/>
              </a:rPr>
              <a:t>liturgy</a:t>
            </a:r>
            <a:r>
              <a:rPr lang="sv-SE" sz="2400" dirty="0" smtClean="0">
                <a:latin typeface="Arial" pitchFamily="34" charset="0"/>
                <a:cs typeface="Arial" pitchFamily="34" charset="0"/>
              </a:rPr>
              <a:t> is easy to </a:t>
            </a:r>
            <a:r>
              <a:rPr lang="sv-SE" sz="2400" dirty="0" err="1" smtClean="0">
                <a:latin typeface="Arial" pitchFamily="34" charset="0"/>
                <a:cs typeface="Arial" pitchFamily="34" charset="0"/>
              </a:rPr>
              <a:t>follow</a:t>
            </a:r>
            <a:r>
              <a:rPr lang="sv-SE" sz="2400" dirty="0" smtClean="0">
                <a:latin typeface="Arial" pitchFamily="34" charset="0"/>
                <a:cs typeface="Arial" pitchFamily="34" charset="0"/>
              </a:rPr>
              <a:t> and </a:t>
            </a:r>
            <a:r>
              <a:rPr lang="sv-SE" sz="2400" dirty="0" err="1" smtClean="0">
                <a:latin typeface="Arial" pitchFamily="34" charset="0"/>
                <a:cs typeface="Arial" pitchFamily="34" charset="0"/>
              </a:rPr>
              <a:t>understand</a:t>
            </a:r>
            <a:endParaRPr lang="sv-SE" sz="2400" dirty="0" smtClean="0">
              <a:latin typeface="Arial" pitchFamily="34" charset="0"/>
              <a:cs typeface="Arial" pitchFamily="34" charset="0"/>
            </a:endParaRPr>
          </a:p>
          <a:p>
            <a:pPr>
              <a:spcAft>
                <a:spcPts val="3000"/>
              </a:spcAft>
            </a:pPr>
            <a:r>
              <a:rPr lang="sv-SE" sz="2400" dirty="0" err="1" smtClean="0">
                <a:latin typeface="Arial" pitchFamily="34" charset="0"/>
                <a:cs typeface="Arial" pitchFamily="34" charset="0"/>
              </a:rPr>
              <a:t>Liturgy</a:t>
            </a:r>
            <a:r>
              <a:rPr lang="sv-SE" sz="2400" dirty="0" smtClean="0">
                <a:latin typeface="Arial" pitchFamily="34" charset="0"/>
                <a:cs typeface="Arial" pitchFamily="34" charset="0"/>
              </a:rPr>
              <a:t> – to </a:t>
            </a:r>
            <a:r>
              <a:rPr lang="sv-SE" sz="2400" dirty="0" err="1" smtClean="0">
                <a:latin typeface="Arial" pitchFamily="34" charset="0"/>
                <a:cs typeface="Arial" pitchFamily="34" charset="0"/>
              </a:rPr>
              <a:t>help</a:t>
            </a:r>
            <a:r>
              <a:rPr lang="sv-SE" sz="2400" dirty="0" smtClean="0">
                <a:latin typeface="Arial" pitchFamily="34" charset="0"/>
                <a:cs typeface="Arial" pitchFamily="34" charset="0"/>
              </a:rPr>
              <a:t> </a:t>
            </a:r>
            <a:r>
              <a:rPr lang="sv-SE" sz="2400" dirty="0" err="1" smtClean="0">
                <a:latin typeface="Arial" pitchFamily="34" charset="0"/>
                <a:cs typeface="Arial" pitchFamily="34" charset="0"/>
              </a:rPr>
              <a:t>visitors</a:t>
            </a:r>
            <a:endParaRPr lang="sv-SE" sz="2400" dirty="0" smtClean="0">
              <a:latin typeface="Arial" pitchFamily="34" charset="0"/>
              <a:cs typeface="Arial" pitchFamily="34" charset="0"/>
            </a:endParaRPr>
          </a:p>
          <a:p>
            <a:pPr>
              <a:spcAft>
                <a:spcPts val="3000"/>
              </a:spcAft>
            </a:pPr>
            <a:r>
              <a:rPr lang="sv-SE" sz="2400" dirty="0" err="1" smtClean="0">
                <a:latin typeface="Arial" pitchFamily="34" charset="0"/>
                <a:cs typeface="Arial" pitchFamily="34" charset="0"/>
              </a:rPr>
              <a:t>Liturgy</a:t>
            </a:r>
            <a:r>
              <a:rPr lang="sv-SE" sz="2400" dirty="0" smtClean="0">
                <a:latin typeface="Arial" pitchFamily="34" charset="0"/>
                <a:cs typeface="Arial" pitchFamily="34" charset="0"/>
              </a:rPr>
              <a:t> – so that all </a:t>
            </a:r>
            <a:r>
              <a:rPr lang="sv-SE" sz="2400" dirty="0" err="1" smtClean="0">
                <a:latin typeface="Arial" pitchFamily="34" charset="0"/>
                <a:cs typeface="Arial" pitchFamily="34" charset="0"/>
              </a:rPr>
              <a:t>important</a:t>
            </a:r>
            <a:r>
              <a:rPr lang="sv-SE" sz="2400" dirty="0" smtClean="0">
                <a:latin typeface="Arial" pitchFamily="34" charset="0"/>
                <a:cs typeface="Arial" pitchFamily="34" charset="0"/>
              </a:rPr>
              <a:t> parts are present in </a:t>
            </a:r>
            <a:r>
              <a:rPr lang="sv-SE" sz="2400" dirty="0" err="1" smtClean="0">
                <a:latin typeface="Arial" pitchFamily="34" charset="0"/>
                <a:cs typeface="Arial" pitchFamily="34" charset="0"/>
              </a:rPr>
              <a:t>every</a:t>
            </a:r>
            <a:r>
              <a:rPr lang="sv-SE" sz="2400" dirty="0" smtClean="0">
                <a:latin typeface="Arial" pitchFamily="34" charset="0"/>
                <a:cs typeface="Arial" pitchFamily="34" charset="0"/>
              </a:rPr>
              <a:t> service</a:t>
            </a:r>
          </a:p>
          <a:p>
            <a:pPr>
              <a:spcAft>
                <a:spcPts val="3000"/>
              </a:spcAft>
            </a:pPr>
            <a:r>
              <a:rPr lang="sv-SE" sz="2400" dirty="0" err="1" smtClean="0">
                <a:latin typeface="Arial" pitchFamily="34" charset="0"/>
                <a:cs typeface="Arial" pitchFamily="34" charset="0"/>
              </a:rPr>
              <a:t>Liturgy</a:t>
            </a:r>
            <a:r>
              <a:rPr lang="sv-SE" sz="2400" dirty="0" smtClean="0">
                <a:latin typeface="Arial" pitchFamily="34" charset="0"/>
                <a:cs typeface="Arial" pitchFamily="34" charset="0"/>
              </a:rPr>
              <a:t> – </a:t>
            </a:r>
            <a:r>
              <a:rPr lang="sv-SE" sz="2400" dirty="0" err="1" smtClean="0">
                <a:latin typeface="Arial" pitchFamily="34" charset="0"/>
                <a:cs typeface="Arial" pitchFamily="34" charset="0"/>
              </a:rPr>
              <a:t>ancient</a:t>
            </a:r>
            <a:r>
              <a:rPr lang="sv-SE" sz="2400" dirty="0" smtClean="0">
                <a:latin typeface="Arial" pitchFamily="34" charset="0"/>
                <a:cs typeface="Arial" pitchFamily="34" charset="0"/>
              </a:rPr>
              <a:t> </a:t>
            </a:r>
            <a:r>
              <a:rPr lang="sv-SE" sz="2400" dirty="0" err="1" smtClean="0">
                <a:latin typeface="Arial" pitchFamily="34" charset="0"/>
                <a:cs typeface="Arial" pitchFamily="34" charset="0"/>
              </a:rPr>
              <a:t>origin</a:t>
            </a:r>
            <a:endParaRPr lang="sv-SE" sz="2400" dirty="0">
              <a:latin typeface="Arial" pitchFamily="34" charset="0"/>
              <a:cs typeface="Arial" pitchFamily="34" charset="0"/>
            </a:endParaRPr>
          </a:p>
        </p:txBody>
      </p:sp>
      <p:cxnSp>
        <p:nvCxnSpPr>
          <p:cNvPr id="4" name="Straight Connector 4"/>
          <p:cNvCxnSpPr/>
          <p:nvPr/>
        </p:nvCxnSpPr>
        <p:spPr>
          <a:xfrm>
            <a:off x="323528" y="126876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Working</a:t>
            </a:r>
            <a:r>
              <a:rPr lang="sv-SE" dirty="0" smtClean="0"/>
              <a:t> with hymns</a:t>
            </a:r>
            <a:endParaRPr lang="sv-SE" dirty="0"/>
          </a:p>
        </p:txBody>
      </p:sp>
      <p:cxnSp>
        <p:nvCxnSpPr>
          <p:cNvPr id="3" name="Straight Connector 4"/>
          <p:cNvCxnSpPr/>
          <p:nvPr/>
        </p:nvCxnSpPr>
        <p:spPr>
          <a:xfrm>
            <a:off x="323528" y="126876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5"/>
          <p:cNvSpPr txBox="1"/>
          <p:nvPr/>
        </p:nvSpPr>
        <p:spPr>
          <a:xfrm>
            <a:off x="457200" y="1600201"/>
            <a:ext cx="7543800" cy="3477875"/>
          </a:xfrm>
          <a:prstGeom prst="rect">
            <a:avLst/>
          </a:prstGeom>
          <a:noFill/>
        </p:spPr>
        <p:txBody>
          <a:bodyPr wrap="square" rtlCol="0">
            <a:spAutoFit/>
          </a:bodyPr>
          <a:lstStyle/>
          <a:p>
            <a:pPr>
              <a:spcAft>
                <a:spcPts val="3000"/>
              </a:spcAft>
            </a:pPr>
            <a:r>
              <a:rPr lang="sv-SE" sz="2400" dirty="0" smtClean="0">
                <a:latin typeface="Arial" pitchFamily="34" charset="0"/>
                <a:cs typeface="Arial" pitchFamily="34" charset="0"/>
              </a:rPr>
              <a:t>Hymn </a:t>
            </a:r>
            <a:r>
              <a:rPr lang="sv-SE" sz="2400" dirty="0" err="1" smtClean="0">
                <a:latin typeface="Arial" pitchFamily="34" charset="0"/>
                <a:cs typeface="Arial" pitchFamily="34" charset="0"/>
              </a:rPr>
              <a:t>writers</a:t>
            </a:r>
            <a:endParaRPr lang="sv-SE" sz="2400" dirty="0" smtClean="0">
              <a:latin typeface="Arial" pitchFamily="34" charset="0"/>
              <a:cs typeface="Arial" pitchFamily="34" charset="0"/>
            </a:endParaRPr>
          </a:p>
          <a:p>
            <a:pPr>
              <a:spcAft>
                <a:spcPts val="3000"/>
              </a:spcAft>
            </a:pPr>
            <a:r>
              <a:rPr lang="sv-SE" sz="2400" dirty="0" err="1" smtClean="0">
                <a:latin typeface="Arial" pitchFamily="34" charset="0"/>
                <a:cs typeface="Arial" pitchFamily="34" charset="0"/>
              </a:rPr>
              <a:t>Translation</a:t>
            </a:r>
            <a:r>
              <a:rPr lang="sv-SE" sz="2400" dirty="0" smtClean="0">
                <a:latin typeface="Arial" pitchFamily="34" charset="0"/>
                <a:cs typeface="Arial" pitchFamily="34" charset="0"/>
              </a:rPr>
              <a:t> team – </a:t>
            </a:r>
            <a:r>
              <a:rPr lang="sv-SE" sz="2400" dirty="0" err="1" smtClean="0">
                <a:latin typeface="Arial" pitchFamily="34" charset="0"/>
                <a:cs typeface="Arial" pitchFamily="34" charset="0"/>
              </a:rPr>
              <a:t>informal</a:t>
            </a:r>
            <a:r>
              <a:rPr lang="sv-SE" sz="2400" dirty="0" smtClean="0">
                <a:latin typeface="Arial" pitchFamily="34" charset="0"/>
                <a:cs typeface="Arial" pitchFamily="34" charset="0"/>
              </a:rPr>
              <a:t> LBK hymn group</a:t>
            </a:r>
          </a:p>
          <a:p>
            <a:pPr>
              <a:spcAft>
                <a:spcPts val="3000"/>
              </a:spcAft>
            </a:pPr>
            <a:r>
              <a:rPr lang="sv-SE" sz="2400" dirty="0" err="1" smtClean="0">
                <a:latin typeface="Arial" pitchFamily="34" charset="0"/>
                <a:cs typeface="Arial" pitchFamily="34" charset="0"/>
              </a:rPr>
              <a:t>Persistence</a:t>
            </a:r>
            <a:r>
              <a:rPr lang="sv-SE" sz="2400" dirty="0" smtClean="0">
                <a:latin typeface="Arial" pitchFamily="34" charset="0"/>
                <a:cs typeface="Arial" pitchFamily="34" charset="0"/>
              </a:rPr>
              <a:t> and </a:t>
            </a:r>
            <a:r>
              <a:rPr lang="sv-SE" sz="2400" dirty="0" err="1" smtClean="0">
                <a:latin typeface="Arial" pitchFamily="34" charset="0"/>
                <a:cs typeface="Arial" pitchFamily="34" charset="0"/>
              </a:rPr>
              <a:t>patience</a:t>
            </a:r>
            <a:endParaRPr lang="sv-SE" sz="2400" dirty="0" smtClean="0">
              <a:latin typeface="Arial" pitchFamily="34" charset="0"/>
              <a:cs typeface="Arial" pitchFamily="34" charset="0"/>
            </a:endParaRPr>
          </a:p>
          <a:p>
            <a:pPr>
              <a:spcAft>
                <a:spcPts val="3000"/>
              </a:spcAft>
            </a:pPr>
            <a:r>
              <a:rPr lang="sv-SE" sz="2400" dirty="0" smtClean="0">
                <a:latin typeface="Arial" pitchFamily="34" charset="0"/>
                <a:cs typeface="Arial" pitchFamily="34" charset="0"/>
              </a:rPr>
              <a:t>The ”Net </a:t>
            </a:r>
            <a:r>
              <a:rPr lang="sv-SE" sz="2400" dirty="0" err="1" smtClean="0">
                <a:latin typeface="Arial" pitchFamily="34" charset="0"/>
                <a:cs typeface="Arial" pitchFamily="34" charset="0"/>
              </a:rPr>
              <a:t>hymnal</a:t>
            </a:r>
            <a:r>
              <a:rPr lang="sv-SE" sz="2400" dirty="0" smtClean="0">
                <a:latin typeface="Arial" pitchFamily="34" charset="0"/>
                <a:cs typeface="Arial" pitchFamily="34" charset="0"/>
              </a:rPr>
              <a:t>”</a:t>
            </a:r>
          </a:p>
          <a:p>
            <a:pPr>
              <a:spcAft>
                <a:spcPts val="3000"/>
              </a:spcAft>
            </a:pPr>
            <a:endParaRPr lang="sv-SE" sz="2400" dirty="0" smtClean="0">
              <a:latin typeface="Arial" pitchFamily="34" charset="0"/>
              <a:cs typeface="Arial" pitchFamily="34" charset="0"/>
            </a:endParaRPr>
          </a:p>
        </p:txBody>
      </p:sp>
      <p:pic>
        <p:nvPicPr>
          <p:cNvPr id="6" name="Bildobjekt 5" descr="spindelnät.jpg"/>
          <p:cNvPicPr>
            <a:picLocks noChangeAspect="1"/>
          </p:cNvPicPr>
          <p:nvPr/>
        </p:nvPicPr>
        <p:blipFill>
          <a:blip r:embed="rId3"/>
          <a:stretch>
            <a:fillRect/>
          </a:stretch>
        </p:blipFill>
        <p:spPr>
          <a:xfrm>
            <a:off x="5308600" y="3327400"/>
            <a:ext cx="3098800" cy="3098800"/>
          </a:xfrm>
          <a:prstGeom prst="rect">
            <a:avLst/>
          </a:prstGeom>
        </p:spPr>
      </p:pic>
      <p:sp>
        <p:nvSpPr>
          <p:cNvPr id="7" name="textruta 6"/>
          <p:cNvSpPr txBox="1"/>
          <p:nvPr/>
        </p:nvSpPr>
        <p:spPr>
          <a:xfrm>
            <a:off x="533400" y="5105400"/>
            <a:ext cx="4872397" cy="1123384"/>
          </a:xfrm>
          <a:prstGeom prst="rect">
            <a:avLst/>
          </a:prstGeom>
          <a:noFill/>
        </p:spPr>
        <p:txBody>
          <a:bodyPr wrap="square" rtlCol="0">
            <a:spAutoFit/>
          </a:bodyPr>
          <a:lstStyle/>
          <a:p>
            <a:pPr>
              <a:spcAft>
                <a:spcPts val="3000"/>
              </a:spcAft>
            </a:pPr>
            <a:r>
              <a:rPr lang="sv-SE" sz="2400" dirty="0" smtClean="0">
                <a:latin typeface="Arial" pitchFamily="34" charset="0"/>
                <a:cs typeface="Arial" pitchFamily="34" charset="0"/>
              </a:rPr>
              <a:t>Copyright </a:t>
            </a:r>
            <a:r>
              <a:rPr lang="sv-SE" sz="2400" dirty="0" err="1" smtClean="0">
                <a:latin typeface="Arial" pitchFamily="34" charset="0"/>
                <a:cs typeface="Arial" pitchFamily="34" charset="0"/>
              </a:rPr>
              <a:t>rules</a:t>
            </a:r>
            <a:r>
              <a:rPr lang="sv-SE" sz="2400" dirty="0" smtClean="0">
                <a:latin typeface="Arial" pitchFamily="34" charset="0"/>
                <a:cs typeface="Arial" pitchFamily="34" charset="0"/>
              </a:rPr>
              <a:t> – Copyright </a:t>
            </a:r>
            <a:r>
              <a:rPr lang="sv-SE" sz="2400" dirty="0" err="1" smtClean="0">
                <a:latin typeface="Arial" pitchFamily="34" charset="0"/>
                <a:cs typeface="Arial" pitchFamily="34" charset="0"/>
              </a:rPr>
              <a:t>Rules</a:t>
            </a:r>
            <a:r>
              <a:rPr lang="sv-SE" sz="2400" dirty="0" smtClean="0">
                <a:latin typeface="Arial" pitchFamily="34" charset="0"/>
                <a:cs typeface="Arial" pitchFamily="34" charset="0"/>
              </a:rPr>
              <a:t>! </a:t>
            </a:r>
          </a:p>
          <a:p>
            <a:endParaRPr lang="sv-SE"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build="allAtOnce"/>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4800600" cy="1143000"/>
          </a:xfrm>
        </p:spPr>
        <p:txBody>
          <a:bodyPr/>
          <a:lstStyle/>
          <a:p>
            <a:r>
              <a:rPr lang="sv-SE" dirty="0" smtClean="0"/>
              <a:t>Utan Guds Son…</a:t>
            </a:r>
            <a:endParaRPr lang="sv-SE" dirty="0"/>
          </a:p>
        </p:txBody>
      </p:sp>
      <p:pic>
        <p:nvPicPr>
          <p:cNvPr id="3" name="Utan-guds-son_4.mp3">
            <a:hlinkClick r:id="" action="ppaction://media"/>
          </p:cNvPr>
          <p:cNvPicPr>
            <a:picLocks noRot="1" noChangeAspect="1"/>
          </p:cNvPicPr>
          <p:nvPr>
            <a:audioFile r:link="rId1"/>
          </p:nvPr>
        </p:nvPicPr>
        <p:blipFill>
          <a:blip r:embed="rId4"/>
          <a:stretch>
            <a:fillRect/>
          </a:stretch>
        </p:blipFill>
        <p:spPr>
          <a:xfrm>
            <a:off x="7315200" y="5029200"/>
            <a:ext cx="153987" cy="153987"/>
          </a:xfrm>
          <a:prstGeom prst="rect">
            <a:avLst/>
          </a:prstGeom>
        </p:spPr>
      </p:pic>
      <p:sp>
        <p:nvSpPr>
          <p:cNvPr id="4" name="textruta 3"/>
          <p:cNvSpPr txBox="1"/>
          <p:nvPr/>
        </p:nvSpPr>
        <p:spPr>
          <a:xfrm>
            <a:off x="457200" y="1371600"/>
            <a:ext cx="6477000" cy="3970318"/>
          </a:xfrm>
          <a:prstGeom prst="rect">
            <a:avLst/>
          </a:prstGeom>
          <a:noFill/>
        </p:spPr>
        <p:txBody>
          <a:bodyPr wrap="square" rtlCol="0">
            <a:spAutoFit/>
          </a:bodyPr>
          <a:lstStyle/>
          <a:p>
            <a:pPr marL="342900" indent="-342900"/>
            <a:r>
              <a:rPr lang="sv-SE" dirty="0" smtClean="0">
                <a:latin typeface="Arial"/>
              </a:rPr>
              <a:t>(4) Lycklig och glad, vem är väl det </a:t>
            </a:r>
          </a:p>
          <a:p>
            <a:pPr marL="342900" indent="-342900"/>
            <a:r>
              <a:rPr lang="sv-SE" dirty="0" smtClean="0">
                <a:latin typeface="Arial"/>
              </a:rPr>
              <a:t>i denna vår värld  så full av nöd?</a:t>
            </a:r>
          </a:p>
          <a:p>
            <a:pPr marL="342900" indent="-342900"/>
            <a:r>
              <a:rPr lang="sv-SE" dirty="0" smtClean="0">
                <a:latin typeface="Arial"/>
              </a:rPr>
              <a:t>Endast Guds barn, som tror Guds nåd, </a:t>
            </a:r>
          </a:p>
          <a:p>
            <a:pPr marL="342900" indent="-342900"/>
            <a:r>
              <a:rPr lang="sv-SE" dirty="0" smtClean="0">
                <a:latin typeface="Arial"/>
              </a:rPr>
              <a:t>att all vår synd är förlåten.</a:t>
            </a:r>
          </a:p>
          <a:p>
            <a:pPr marL="342900" indent="-342900"/>
            <a:r>
              <a:rPr lang="sv-SE" dirty="0" smtClean="0">
                <a:latin typeface="Arial"/>
              </a:rPr>
              <a:t>Herre du ser vår nöd, </a:t>
            </a:r>
          </a:p>
          <a:p>
            <a:pPr marL="342900" indent="-342900"/>
            <a:r>
              <a:rPr lang="sv-SE" dirty="0" smtClean="0">
                <a:latin typeface="Arial"/>
              </a:rPr>
              <a:t>endast hos dig är liv.</a:t>
            </a:r>
          </a:p>
          <a:p>
            <a:pPr marL="342900" indent="-342900"/>
            <a:r>
              <a:rPr lang="sv-SE" dirty="0" smtClean="0">
                <a:latin typeface="Arial"/>
              </a:rPr>
              <a:t>Herre, vi prisar ditt heliga namn.</a:t>
            </a:r>
          </a:p>
          <a:p>
            <a:pPr marL="342900" indent="-342900"/>
            <a:endParaRPr lang="sv-SE" dirty="0" smtClean="0"/>
          </a:p>
          <a:p>
            <a:pPr marL="342900" indent="-342900"/>
            <a:r>
              <a:rPr lang="en-US" dirty="0" smtClean="0">
                <a:latin typeface="Arial"/>
              </a:rPr>
              <a:t>Translation: Who is happy and content </a:t>
            </a:r>
          </a:p>
          <a:p>
            <a:pPr marL="342900" indent="-342900"/>
            <a:r>
              <a:rPr lang="en-US" dirty="0" smtClean="0">
                <a:latin typeface="Arial"/>
              </a:rPr>
              <a:t>in this our world so full of distress?</a:t>
            </a:r>
          </a:p>
          <a:p>
            <a:pPr marL="342900" indent="-342900"/>
            <a:r>
              <a:rPr lang="en-US" dirty="0" smtClean="0">
                <a:latin typeface="Arial"/>
              </a:rPr>
              <a:t>Only God’s children who believe in God’s grace, </a:t>
            </a:r>
          </a:p>
          <a:p>
            <a:pPr marL="342900" indent="-342900"/>
            <a:r>
              <a:rPr lang="en-US" dirty="0" smtClean="0">
                <a:latin typeface="Arial"/>
              </a:rPr>
              <a:t>that all our sins are forgiven.</a:t>
            </a:r>
          </a:p>
          <a:p>
            <a:pPr marL="342900" indent="-342900"/>
            <a:r>
              <a:rPr lang="en-US" dirty="0" smtClean="0">
                <a:latin typeface="Arial"/>
              </a:rPr>
              <a:t>Lord, you see our distress, only in you there is life</a:t>
            </a:r>
          </a:p>
          <a:p>
            <a:pPr marL="342900" indent="-342900"/>
            <a:r>
              <a:rPr lang="en-US" dirty="0" smtClean="0">
                <a:latin typeface="Arial"/>
              </a:rPr>
              <a:t>Lord, we praise your holy name.</a:t>
            </a:r>
          </a:p>
        </p:txBody>
      </p:sp>
      <p:cxnSp>
        <p:nvCxnSpPr>
          <p:cNvPr id="5" name="Straight Connector 4"/>
          <p:cNvCxnSpPr/>
          <p:nvPr/>
        </p:nvCxnSpPr>
        <p:spPr>
          <a:xfrm>
            <a:off x="323528" y="121920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ruta 5"/>
          <p:cNvSpPr txBox="1"/>
          <p:nvPr/>
        </p:nvSpPr>
        <p:spPr>
          <a:xfrm>
            <a:off x="5334000" y="404336"/>
            <a:ext cx="2489609" cy="738664"/>
          </a:xfrm>
          <a:prstGeom prst="rect">
            <a:avLst/>
          </a:prstGeom>
          <a:noFill/>
        </p:spPr>
        <p:txBody>
          <a:bodyPr wrap="square" rtlCol="0">
            <a:spAutoFit/>
          </a:bodyPr>
          <a:lstStyle/>
          <a:p>
            <a:r>
              <a:rPr lang="sv-SE" dirty="0" smtClean="0">
                <a:latin typeface="Arial"/>
              </a:rPr>
              <a:t>(</a:t>
            </a:r>
            <a:r>
              <a:rPr lang="sv-SE" dirty="0" err="1" smtClean="0">
                <a:latin typeface="Arial"/>
              </a:rPr>
              <a:t>Without</a:t>
            </a:r>
            <a:r>
              <a:rPr lang="sv-SE" dirty="0" smtClean="0">
                <a:latin typeface="Arial"/>
              </a:rPr>
              <a:t> </a:t>
            </a:r>
            <a:r>
              <a:rPr lang="sv-SE" dirty="0" err="1" smtClean="0">
                <a:latin typeface="Arial"/>
              </a:rPr>
              <a:t>God’s</a:t>
            </a:r>
            <a:r>
              <a:rPr lang="sv-SE" dirty="0" smtClean="0">
                <a:latin typeface="Arial"/>
              </a:rPr>
              <a:t> Son…)</a:t>
            </a:r>
          </a:p>
          <a:p>
            <a:r>
              <a:rPr lang="sv-SE" sz="1200" dirty="0" smtClean="0">
                <a:latin typeface="Arial"/>
              </a:rPr>
              <a:t>Text: S. Erlandsson</a:t>
            </a:r>
          </a:p>
          <a:p>
            <a:r>
              <a:rPr lang="sv-SE" sz="1200" dirty="0" smtClean="0">
                <a:latin typeface="Arial"/>
              </a:rPr>
              <a:t>Music: G. Hedkvist</a:t>
            </a:r>
            <a:endParaRPr lang="sv-SE" sz="1200" dirty="0">
              <a:latin typeface="Arial"/>
            </a:endParaRPr>
          </a:p>
        </p:txBody>
      </p:sp>
      <p:sp>
        <p:nvSpPr>
          <p:cNvPr id="7" name="TextBox 6"/>
          <p:cNvSpPr txBox="1"/>
          <p:nvPr/>
        </p:nvSpPr>
        <p:spPr>
          <a:xfrm>
            <a:off x="6012160" y="5494317"/>
            <a:ext cx="2225352" cy="600164"/>
          </a:xfrm>
          <a:prstGeom prst="rect">
            <a:avLst/>
          </a:prstGeom>
          <a:noFill/>
        </p:spPr>
        <p:txBody>
          <a:bodyPr wrap="square" rtlCol="0">
            <a:spAutoFit/>
          </a:bodyPr>
          <a:lstStyle/>
          <a:p>
            <a:r>
              <a:rPr lang="en-US" sz="1100" dirty="0" smtClean="0"/>
              <a:t>The audio file for this hymn is available on the 2014 worship conference site.</a:t>
            </a:r>
            <a:endParaRPr lang="en-US" sz="1100" dirty="0"/>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75"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dirty="0" err="1" smtClean="0"/>
              <a:t>How</a:t>
            </a:r>
            <a:r>
              <a:rPr lang="sv-SE" sz="3600" dirty="0" smtClean="0"/>
              <a:t> </a:t>
            </a:r>
            <a:r>
              <a:rPr lang="sv-SE" sz="3600" dirty="0" err="1" smtClean="0"/>
              <a:t>we</a:t>
            </a:r>
            <a:r>
              <a:rPr lang="sv-SE" sz="3600" dirty="0" smtClean="0"/>
              <a:t> </a:t>
            </a:r>
            <a:r>
              <a:rPr lang="sv-SE" sz="3600" dirty="0" err="1" smtClean="0"/>
              <a:t>spread</a:t>
            </a:r>
            <a:r>
              <a:rPr lang="sv-SE" sz="3600" dirty="0" smtClean="0"/>
              <a:t> new hymns</a:t>
            </a:r>
            <a:endParaRPr lang="sv-SE" sz="3600" dirty="0"/>
          </a:p>
        </p:txBody>
      </p:sp>
      <p:cxnSp>
        <p:nvCxnSpPr>
          <p:cNvPr id="3" name="Straight Connector 4"/>
          <p:cNvCxnSpPr/>
          <p:nvPr/>
        </p:nvCxnSpPr>
        <p:spPr>
          <a:xfrm>
            <a:off x="323528" y="126876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Bildobjekt 3" descr="Camp booklets.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457200" y="1447800"/>
            <a:ext cx="3505200" cy="4686300"/>
          </a:xfrm>
          <a:prstGeom prst="rect">
            <a:avLst/>
          </a:prstGeom>
        </p:spPr>
      </p:pic>
      <p:sp>
        <p:nvSpPr>
          <p:cNvPr id="5" name="TextBox 5"/>
          <p:cNvSpPr txBox="1"/>
          <p:nvPr/>
        </p:nvSpPr>
        <p:spPr>
          <a:xfrm>
            <a:off x="4267200" y="1981200"/>
            <a:ext cx="3200400" cy="3462486"/>
          </a:xfrm>
          <a:prstGeom prst="rect">
            <a:avLst/>
          </a:prstGeom>
          <a:noFill/>
        </p:spPr>
        <p:txBody>
          <a:bodyPr wrap="square" rtlCol="0">
            <a:spAutoFit/>
          </a:bodyPr>
          <a:lstStyle/>
          <a:p>
            <a:pPr>
              <a:spcAft>
                <a:spcPts val="3000"/>
              </a:spcAft>
            </a:pPr>
            <a:r>
              <a:rPr lang="sv-SE" sz="2400" dirty="0" smtClean="0">
                <a:latin typeface="Arial" pitchFamily="34" charset="0"/>
                <a:cs typeface="Arial" pitchFamily="34" charset="0"/>
              </a:rPr>
              <a:t>Camp </a:t>
            </a:r>
            <a:r>
              <a:rPr lang="sv-SE" sz="2400" dirty="0" err="1" smtClean="0">
                <a:latin typeface="Arial" pitchFamily="34" charset="0"/>
                <a:cs typeface="Arial" pitchFamily="34" charset="0"/>
              </a:rPr>
              <a:t>booklets</a:t>
            </a:r>
            <a:endParaRPr lang="sv-SE" sz="2400" dirty="0" smtClean="0">
              <a:latin typeface="Arial" pitchFamily="34" charset="0"/>
              <a:cs typeface="Arial" pitchFamily="34" charset="0"/>
            </a:endParaRPr>
          </a:p>
          <a:p>
            <a:pPr>
              <a:spcAft>
                <a:spcPts val="3000"/>
              </a:spcAft>
            </a:pPr>
            <a:r>
              <a:rPr lang="sv-SE" sz="2400" dirty="0" err="1" smtClean="0">
                <a:latin typeface="Arial" pitchFamily="34" charset="0"/>
                <a:cs typeface="Arial" pitchFamily="34" charset="0"/>
              </a:rPr>
              <a:t>Include</a:t>
            </a:r>
            <a:r>
              <a:rPr lang="sv-SE" sz="2400" dirty="0" smtClean="0">
                <a:latin typeface="Arial" pitchFamily="34" charset="0"/>
                <a:cs typeface="Arial" pitchFamily="34" charset="0"/>
              </a:rPr>
              <a:t> </a:t>
            </a:r>
            <a:r>
              <a:rPr lang="sv-SE" sz="2400" dirty="0" err="1" smtClean="0">
                <a:latin typeface="Arial" pitchFamily="34" charset="0"/>
                <a:cs typeface="Arial" pitchFamily="34" charset="0"/>
              </a:rPr>
              <a:t>liturgies</a:t>
            </a:r>
            <a:r>
              <a:rPr lang="sv-SE" sz="2400" dirty="0" smtClean="0">
                <a:latin typeface="Arial" pitchFamily="34" charset="0"/>
                <a:cs typeface="Arial" pitchFamily="34" charset="0"/>
              </a:rPr>
              <a:t>  and hymns</a:t>
            </a:r>
          </a:p>
          <a:p>
            <a:pPr>
              <a:spcAft>
                <a:spcPts val="3000"/>
              </a:spcAft>
            </a:pPr>
            <a:r>
              <a:rPr lang="sv-SE" sz="2400" dirty="0" smtClean="0">
                <a:latin typeface="Arial" pitchFamily="34" charset="0"/>
                <a:cs typeface="Arial" pitchFamily="34" charset="0"/>
              </a:rPr>
              <a:t>Booklets to </a:t>
            </a:r>
            <a:r>
              <a:rPr lang="sv-SE" sz="2400" dirty="0" err="1" smtClean="0">
                <a:latin typeface="Arial" pitchFamily="34" charset="0"/>
                <a:cs typeface="Arial" pitchFamily="34" charset="0"/>
              </a:rPr>
              <a:t>use</a:t>
            </a:r>
            <a:r>
              <a:rPr lang="sv-SE" sz="2400" dirty="0" smtClean="0">
                <a:latin typeface="Arial" pitchFamily="34" charset="0"/>
                <a:cs typeface="Arial" pitchFamily="34" charset="0"/>
              </a:rPr>
              <a:t> at </a:t>
            </a:r>
            <a:r>
              <a:rPr lang="sv-SE" sz="2400" dirty="0" err="1" smtClean="0">
                <a:latin typeface="Arial" pitchFamily="34" charset="0"/>
                <a:cs typeface="Arial" pitchFamily="34" charset="0"/>
              </a:rPr>
              <a:t>Bible</a:t>
            </a:r>
            <a:r>
              <a:rPr lang="sv-SE" sz="2400" dirty="0" smtClean="0">
                <a:latin typeface="Arial" pitchFamily="34" charset="0"/>
                <a:cs typeface="Arial" pitchFamily="34" charset="0"/>
              </a:rPr>
              <a:t> studies</a:t>
            </a:r>
          </a:p>
          <a:p>
            <a:pPr>
              <a:spcAft>
                <a:spcPts val="3000"/>
              </a:spcAft>
            </a:pPr>
            <a:endParaRPr lang="sv-SE" sz="2400" dirty="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Working</a:t>
            </a:r>
            <a:r>
              <a:rPr lang="sv-SE" dirty="0" smtClean="0"/>
              <a:t> with </a:t>
            </a:r>
            <a:r>
              <a:rPr lang="sv-SE" dirty="0" err="1" smtClean="0"/>
              <a:t>liturgy</a:t>
            </a:r>
            <a:endParaRPr lang="sv-SE" dirty="0"/>
          </a:p>
        </p:txBody>
      </p:sp>
      <p:cxnSp>
        <p:nvCxnSpPr>
          <p:cNvPr id="3" name="Straight Connector 4"/>
          <p:cNvCxnSpPr/>
          <p:nvPr/>
        </p:nvCxnSpPr>
        <p:spPr>
          <a:xfrm>
            <a:off x="323528" y="126876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Bildobjekt 4" descr="Handbok2.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905000" y="1930400"/>
            <a:ext cx="5803900" cy="4318000"/>
          </a:xfrm>
          <a:prstGeom prst="rect">
            <a:avLst/>
          </a:prstGeom>
        </p:spPr>
      </p:pic>
      <p:pic>
        <p:nvPicPr>
          <p:cNvPr id="6" name="Bildobjekt 5" descr="Handbok.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457200" y="2425700"/>
            <a:ext cx="2755900" cy="3594100"/>
          </a:xfrm>
          <a:prstGeom prst="rect">
            <a:avLst/>
          </a:prstGeom>
        </p:spPr>
      </p:pic>
      <p:sp>
        <p:nvSpPr>
          <p:cNvPr id="7" name="textruta 6"/>
          <p:cNvSpPr txBox="1"/>
          <p:nvPr/>
        </p:nvSpPr>
        <p:spPr>
          <a:xfrm>
            <a:off x="533400" y="1371600"/>
            <a:ext cx="5060099" cy="461665"/>
          </a:xfrm>
          <a:prstGeom prst="rect">
            <a:avLst/>
          </a:prstGeom>
          <a:noFill/>
        </p:spPr>
        <p:txBody>
          <a:bodyPr wrap="none" rtlCol="0">
            <a:spAutoFit/>
          </a:bodyPr>
          <a:lstStyle/>
          <a:p>
            <a:r>
              <a:rPr lang="sv-SE" sz="2400" dirty="0" err="1" smtClean="0">
                <a:latin typeface="Arial"/>
                <a:cs typeface="Arial"/>
              </a:rPr>
              <a:t>LBKs</a:t>
            </a:r>
            <a:r>
              <a:rPr lang="sv-SE" sz="2400" dirty="0" smtClean="0">
                <a:latin typeface="Arial"/>
                <a:cs typeface="Arial"/>
              </a:rPr>
              <a:t> first </a:t>
            </a:r>
            <a:r>
              <a:rPr lang="sv-SE" sz="2400" dirty="0" err="1" smtClean="0">
                <a:latin typeface="Arial"/>
                <a:cs typeface="Arial"/>
              </a:rPr>
              <a:t>handbook</a:t>
            </a:r>
            <a:r>
              <a:rPr lang="sv-SE" sz="2400" dirty="0" smtClean="0">
                <a:latin typeface="Arial"/>
                <a:cs typeface="Arial"/>
              </a:rPr>
              <a:t> for </a:t>
            </a:r>
            <a:r>
              <a:rPr lang="sv-SE" sz="2400" dirty="0" err="1" smtClean="0">
                <a:latin typeface="Arial"/>
                <a:cs typeface="Arial"/>
              </a:rPr>
              <a:t>church</a:t>
            </a:r>
            <a:r>
              <a:rPr lang="sv-SE" sz="2400" dirty="0" smtClean="0">
                <a:latin typeface="Arial"/>
                <a:cs typeface="Arial"/>
              </a:rPr>
              <a:t> </a:t>
            </a:r>
            <a:r>
              <a:rPr lang="sv-SE" sz="2400" dirty="0" err="1" smtClean="0">
                <a:latin typeface="Arial"/>
                <a:cs typeface="Arial"/>
              </a:rPr>
              <a:t>rites</a:t>
            </a:r>
            <a:endParaRPr lang="sv-SE" sz="2400" dirty="0">
              <a:latin typeface="Arial"/>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How</a:t>
            </a:r>
            <a:r>
              <a:rPr lang="sv-SE" dirty="0" smtClean="0"/>
              <a:t> it </a:t>
            </a:r>
            <a:r>
              <a:rPr lang="sv-SE" dirty="0" err="1" smtClean="0"/>
              <a:t>started</a:t>
            </a:r>
            <a:r>
              <a:rPr lang="sv-SE" dirty="0" smtClean="0"/>
              <a:t>…</a:t>
            </a:r>
            <a:endParaRPr lang="sv-SE" dirty="0"/>
          </a:p>
        </p:txBody>
      </p:sp>
      <p:pic>
        <p:nvPicPr>
          <p:cNvPr id="3" name="Bildobjekt 2" descr="Ordning för högmässa.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533400" y="1600200"/>
            <a:ext cx="3238500" cy="4318000"/>
          </a:xfrm>
          <a:prstGeom prst="rect">
            <a:avLst/>
          </a:prstGeom>
        </p:spPr>
      </p:pic>
      <p:cxnSp>
        <p:nvCxnSpPr>
          <p:cNvPr id="4" name="Straight Connector 4"/>
          <p:cNvCxnSpPr/>
          <p:nvPr/>
        </p:nvCxnSpPr>
        <p:spPr>
          <a:xfrm>
            <a:off x="323528" y="126876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5"/>
          <p:cNvSpPr txBox="1"/>
          <p:nvPr/>
        </p:nvSpPr>
        <p:spPr>
          <a:xfrm>
            <a:off x="4038600" y="1905000"/>
            <a:ext cx="3352800" cy="3462486"/>
          </a:xfrm>
          <a:prstGeom prst="rect">
            <a:avLst/>
          </a:prstGeom>
          <a:noFill/>
        </p:spPr>
        <p:txBody>
          <a:bodyPr wrap="square" rtlCol="0">
            <a:spAutoFit/>
          </a:bodyPr>
          <a:lstStyle/>
          <a:p>
            <a:pPr>
              <a:spcAft>
                <a:spcPts val="3000"/>
              </a:spcAft>
            </a:pPr>
            <a:r>
              <a:rPr lang="sv-SE" sz="2400" dirty="0" smtClean="0">
                <a:latin typeface="Arial" pitchFamily="34" charset="0"/>
                <a:cs typeface="Arial" pitchFamily="34" charset="0"/>
              </a:rPr>
              <a:t>Piteå – </a:t>
            </a:r>
            <a:r>
              <a:rPr lang="sv-SE" sz="2400" dirty="0" err="1" smtClean="0">
                <a:latin typeface="Arial" pitchFamily="34" charset="0"/>
                <a:cs typeface="Arial" pitchFamily="34" charset="0"/>
              </a:rPr>
              <a:t>help</a:t>
            </a:r>
            <a:r>
              <a:rPr lang="sv-SE" sz="2400" dirty="0" smtClean="0">
                <a:latin typeface="Arial" pitchFamily="34" charset="0"/>
                <a:cs typeface="Arial" pitchFamily="34" charset="0"/>
              </a:rPr>
              <a:t> </a:t>
            </a:r>
            <a:r>
              <a:rPr lang="sv-SE" sz="2400" dirty="0" err="1" smtClean="0">
                <a:latin typeface="Arial" pitchFamily="34" charset="0"/>
                <a:cs typeface="Arial" pitchFamily="34" charset="0"/>
              </a:rPr>
              <a:t>visitors</a:t>
            </a:r>
            <a:endParaRPr lang="sv-SE" sz="2400" dirty="0" smtClean="0">
              <a:latin typeface="Arial" pitchFamily="34" charset="0"/>
              <a:cs typeface="Arial" pitchFamily="34" charset="0"/>
            </a:endParaRPr>
          </a:p>
          <a:p>
            <a:pPr>
              <a:spcAft>
                <a:spcPts val="3000"/>
              </a:spcAft>
            </a:pPr>
            <a:r>
              <a:rPr lang="sv-SE" sz="2400" dirty="0" smtClean="0">
                <a:latin typeface="Arial" pitchFamily="34" charset="0"/>
                <a:cs typeface="Arial" pitchFamily="34" charset="0"/>
              </a:rPr>
              <a:t>1999 – John </a:t>
            </a:r>
            <a:r>
              <a:rPr lang="sv-SE" sz="2400" dirty="0" err="1" smtClean="0">
                <a:latin typeface="Arial" pitchFamily="34" charset="0"/>
                <a:cs typeface="Arial" pitchFamily="34" charset="0"/>
              </a:rPr>
              <a:t>Vogt</a:t>
            </a:r>
            <a:endParaRPr lang="sv-SE" sz="2400" dirty="0" smtClean="0">
              <a:latin typeface="Arial" pitchFamily="34" charset="0"/>
              <a:cs typeface="Arial" pitchFamily="34" charset="0"/>
            </a:endParaRPr>
          </a:p>
          <a:p>
            <a:pPr>
              <a:spcAft>
                <a:spcPts val="3000"/>
              </a:spcAft>
            </a:pPr>
            <a:r>
              <a:rPr lang="sv-SE" sz="2400" dirty="0" err="1" smtClean="0">
                <a:latin typeface="Arial" pitchFamily="34" charset="0"/>
                <a:cs typeface="Arial" pitchFamily="34" charset="0"/>
              </a:rPr>
              <a:t>Trinity</a:t>
            </a:r>
            <a:r>
              <a:rPr lang="sv-SE" sz="2400" dirty="0" smtClean="0">
                <a:latin typeface="Arial" pitchFamily="34" charset="0"/>
                <a:cs typeface="Arial" pitchFamily="34" charset="0"/>
              </a:rPr>
              <a:t> </a:t>
            </a:r>
            <a:r>
              <a:rPr lang="sv-SE" sz="2400" dirty="0" err="1" smtClean="0">
                <a:latin typeface="Arial" pitchFamily="34" charset="0"/>
                <a:cs typeface="Arial" pitchFamily="34" charset="0"/>
              </a:rPr>
              <a:t>season</a:t>
            </a:r>
            <a:r>
              <a:rPr lang="sv-SE" sz="2400" dirty="0" smtClean="0">
                <a:latin typeface="Arial" pitchFamily="34" charset="0"/>
                <a:cs typeface="Arial" pitchFamily="34" charset="0"/>
              </a:rPr>
              <a:t> </a:t>
            </a:r>
            <a:r>
              <a:rPr lang="sv-SE" sz="2400" dirty="0" err="1" smtClean="0">
                <a:latin typeface="Arial" pitchFamily="34" charset="0"/>
                <a:cs typeface="Arial" pitchFamily="34" charset="0"/>
              </a:rPr>
              <a:t>liturgy</a:t>
            </a:r>
            <a:r>
              <a:rPr lang="sv-SE" sz="2400" dirty="0" smtClean="0">
                <a:latin typeface="Arial" pitchFamily="34" charset="0"/>
                <a:cs typeface="Arial" pitchFamily="34" charset="0"/>
              </a:rPr>
              <a:t>, </a:t>
            </a:r>
            <a:r>
              <a:rPr lang="sv-SE" sz="2400" dirty="0" err="1" smtClean="0">
                <a:latin typeface="Arial" pitchFamily="34" charset="0"/>
                <a:cs typeface="Arial" pitchFamily="34" charset="0"/>
              </a:rPr>
              <a:t>music</a:t>
            </a:r>
            <a:r>
              <a:rPr lang="sv-SE" sz="2400" dirty="0" smtClean="0">
                <a:latin typeface="Arial" pitchFamily="34" charset="0"/>
                <a:cs typeface="Arial" pitchFamily="34" charset="0"/>
              </a:rPr>
              <a:t> and </a:t>
            </a:r>
            <a:r>
              <a:rPr lang="sv-SE" sz="2400" dirty="0" err="1" smtClean="0">
                <a:latin typeface="Arial" pitchFamily="34" charset="0"/>
                <a:cs typeface="Arial" pitchFamily="34" charset="0"/>
              </a:rPr>
              <a:t>pew</a:t>
            </a:r>
            <a:r>
              <a:rPr lang="sv-SE" sz="2400" dirty="0" smtClean="0">
                <a:latin typeface="Arial" pitchFamily="34" charset="0"/>
                <a:cs typeface="Arial" pitchFamily="34" charset="0"/>
              </a:rPr>
              <a:t> edition</a:t>
            </a:r>
          </a:p>
          <a:p>
            <a:pPr>
              <a:spcAft>
                <a:spcPts val="3000"/>
              </a:spcAft>
            </a:pPr>
            <a:r>
              <a:rPr lang="sv-SE" sz="2400" dirty="0" smtClean="0">
                <a:latin typeface="Arial" pitchFamily="34" charset="0"/>
                <a:cs typeface="Arial" pitchFamily="34" charset="0"/>
              </a:rPr>
              <a:t>Christmas, Lent and </a:t>
            </a:r>
            <a:r>
              <a:rPr lang="sv-SE" sz="2400" dirty="0" err="1" smtClean="0">
                <a:latin typeface="Arial" pitchFamily="34" charset="0"/>
                <a:cs typeface="Arial" pitchFamily="34" charset="0"/>
              </a:rPr>
              <a:t>Easter</a:t>
            </a:r>
            <a:r>
              <a:rPr lang="sv-SE" sz="2400" dirty="0" smtClean="0">
                <a:latin typeface="Arial" pitchFamily="34" charset="0"/>
                <a:cs typeface="Arial" pitchFamily="34" charset="0"/>
              </a:rPr>
              <a:t> </a:t>
            </a:r>
            <a:r>
              <a:rPr lang="sv-SE" sz="2400" dirty="0" err="1" smtClean="0">
                <a:latin typeface="Arial" pitchFamily="34" charset="0"/>
                <a:cs typeface="Arial" pitchFamily="34" charset="0"/>
              </a:rPr>
              <a:t>liturgies</a:t>
            </a:r>
            <a:endParaRPr lang="sv-SE" sz="2400" dirty="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New </a:t>
            </a:r>
            <a:r>
              <a:rPr lang="sv-SE" dirty="0" err="1" smtClean="0"/>
              <a:t>influences</a:t>
            </a:r>
            <a:r>
              <a:rPr lang="sv-SE" dirty="0" smtClean="0"/>
              <a:t>…</a:t>
            </a:r>
            <a:endParaRPr lang="sv-SE" dirty="0"/>
          </a:p>
        </p:txBody>
      </p:sp>
      <p:sp>
        <p:nvSpPr>
          <p:cNvPr id="3" name="TextBox 5"/>
          <p:cNvSpPr txBox="1"/>
          <p:nvPr/>
        </p:nvSpPr>
        <p:spPr>
          <a:xfrm>
            <a:off x="533400" y="1524000"/>
            <a:ext cx="6324600" cy="1800493"/>
          </a:xfrm>
          <a:prstGeom prst="rect">
            <a:avLst/>
          </a:prstGeom>
          <a:noFill/>
        </p:spPr>
        <p:txBody>
          <a:bodyPr wrap="square" rtlCol="0">
            <a:spAutoFit/>
          </a:bodyPr>
          <a:lstStyle/>
          <a:p>
            <a:pPr>
              <a:spcAft>
                <a:spcPts val="600"/>
              </a:spcAft>
            </a:pPr>
            <a:r>
              <a:rPr lang="sv-SE" sz="2400" dirty="0" smtClean="0">
                <a:latin typeface="Arial" pitchFamily="34" charset="0"/>
                <a:cs typeface="Arial" pitchFamily="34" charset="0"/>
              </a:rPr>
              <a:t>2000 Norrköping, Tim and Sara </a:t>
            </a:r>
            <a:r>
              <a:rPr lang="sv-SE" sz="2400" dirty="0" err="1" smtClean="0">
                <a:latin typeface="Arial" pitchFamily="34" charset="0"/>
                <a:cs typeface="Arial" pitchFamily="34" charset="0"/>
              </a:rPr>
              <a:t>Buelow</a:t>
            </a:r>
            <a:endParaRPr lang="sv-SE" sz="2400" dirty="0" smtClean="0">
              <a:latin typeface="Arial" pitchFamily="34" charset="0"/>
              <a:cs typeface="Arial" pitchFamily="34" charset="0"/>
            </a:endParaRPr>
          </a:p>
          <a:p>
            <a:pPr>
              <a:spcAft>
                <a:spcPts val="600"/>
              </a:spcAft>
            </a:pPr>
            <a:r>
              <a:rPr lang="sv-SE" sz="2400" dirty="0" smtClean="0">
                <a:latin typeface="Arial" pitchFamily="34" charset="0"/>
                <a:cs typeface="Arial" pitchFamily="34" charset="0"/>
              </a:rPr>
              <a:t>2006 Norrköping - no </a:t>
            </a:r>
            <a:r>
              <a:rPr lang="sv-SE" sz="2400" dirty="0" err="1" smtClean="0">
                <a:latin typeface="Arial" pitchFamily="34" charset="0"/>
                <a:cs typeface="Arial" pitchFamily="34" charset="0"/>
              </a:rPr>
              <a:t>hymnal</a:t>
            </a:r>
            <a:r>
              <a:rPr lang="sv-SE" sz="2400" dirty="0" smtClean="0">
                <a:latin typeface="Arial" pitchFamily="34" charset="0"/>
                <a:cs typeface="Arial" pitchFamily="34" charset="0"/>
              </a:rPr>
              <a:t>, </a:t>
            </a:r>
            <a:r>
              <a:rPr lang="sv-SE" sz="2400" dirty="0" err="1" smtClean="0">
                <a:latin typeface="Arial" pitchFamily="34" charset="0"/>
                <a:cs typeface="Arial" pitchFamily="34" charset="0"/>
              </a:rPr>
              <a:t>another</a:t>
            </a:r>
            <a:r>
              <a:rPr lang="sv-SE" sz="2400" dirty="0" smtClean="0">
                <a:latin typeface="Arial" pitchFamily="34" charset="0"/>
                <a:cs typeface="Arial" pitchFamily="34" charset="0"/>
              </a:rPr>
              <a:t> </a:t>
            </a:r>
            <a:r>
              <a:rPr lang="sv-SE" sz="2400" dirty="0" err="1" smtClean="0">
                <a:latin typeface="Arial" pitchFamily="34" charset="0"/>
                <a:cs typeface="Arial" pitchFamily="34" charset="0"/>
              </a:rPr>
              <a:t>liturgy</a:t>
            </a:r>
            <a:endParaRPr lang="sv-SE" sz="2400" dirty="0" smtClean="0">
              <a:latin typeface="Arial" pitchFamily="34" charset="0"/>
              <a:cs typeface="Arial" pitchFamily="34" charset="0"/>
            </a:endParaRPr>
          </a:p>
          <a:p>
            <a:pPr>
              <a:spcAft>
                <a:spcPts val="600"/>
              </a:spcAft>
            </a:pPr>
            <a:r>
              <a:rPr lang="sv-SE" sz="2400" dirty="0" err="1" smtClean="0">
                <a:latin typeface="Arial" pitchFamily="34" charset="0"/>
                <a:cs typeface="Arial" pitchFamily="34" charset="0"/>
              </a:rPr>
              <a:t>More</a:t>
            </a:r>
            <a:r>
              <a:rPr lang="sv-SE" sz="2400" dirty="0" smtClean="0">
                <a:latin typeface="Arial" pitchFamily="34" charset="0"/>
                <a:cs typeface="Arial" pitchFamily="34" charset="0"/>
              </a:rPr>
              <a:t> </a:t>
            </a:r>
            <a:r>
              <a:rPr lang="sv-SE" sz="2400" dirty="0" err="1" smtClean="0">
                <a:latin typeface="Arial" pitchFamily="34" charset="0"/>
                <a:cs typeface="Arial" pitchFamily="34" charset="0"/>
              </a:rPr>
              <a:t>influenced</a:t>
            </a:r>
            <a:r>
              <a:rPr lang="sv-SE" sz="2400" dirty="0" smtClean="0">
                <a:latin typeface="Arial" pitchFamily="34" charset="0"/>
                <a:cs typeface="Arial" pitchFamily="34" charset="0"/>
              </a:rPr>
              <a:t> by WELS</a:t>
            </a:r>
          </a:p>
          <a:p>
            <a:pPr>
              <a:spcAft>
                <a:spcPts val="600"/>
              </a:spcAft>
            </a:pPr>
            <a:r>
              <a:rPr lang="sv-SE" sz="2400" dirty="0" smtClean="0">
                <a:latin typeface="Arial" pitchFamily="34" charset="0"/>
                <a:cs typeface="Arial" pitchFamily="34" charset="0"/>
              </a:rPr>
              <a:t>New series of </a:t>
            </a:r>
            <a:r>
              <a:rPr lang="sv-SE" sz="2400" dirty="0" err="1" smtClean="0">
                <a:latin typeface="Arial" pitchFamily="34" charset="0"/>
                <a:cs typeface="Arial" pitchFamily="34" charset="0"/>
              </a:rPr>
              <a:t>liturgy</a:t>
            </a:r>
            <a:r>
              <a:rPr lang="sv-SE" sz="2400" dirty="0" smtClean="0">
                <a:latin typeface="Arial" pitchFamily="34" charset="0"/>
                <a:cs typeface="Arial" pitchFamily="34" charset="0"/>
              </a:rPr>
              <a:t> </a:t>
            </a:r>
            <a:r>
              <a:rPr lang="sv-SE" sz="2400" dirty="0" err="1" smtClean="0">
                <a:latin typeface="Arial" pitchFamily="34" charset="0"/>
                <a:cs typeface="Arial" pitchFamily="34" charset="0"/>
              </a:rPr>
              <a:t>booklets</a:t>
            </a:r>
            <a:r>
              <a:rPr lang="sv-SE" sz="2400" dirty="0" smtClean="0">
                <a:latin typeface="Arial" pitchFamily="34" charset="0"/>
                <a:cs typeface="Arial" pitchFamily="34" charset="0"/>
              </a:rPr>
              <a:t> </a:t>
            </a:r>
          </a:p>
        </p:txBody>
      </p:sp>
      <p:cxnSp>
        <p:nvCxnSpPr>
          <p:cNvPr id="4" name="Straight Connector 4"/>
          <p:cNvCxnSpPr/>
          <p:nvPr/>
        </p:nvCxnSpPr>
        <p:spPr>
          <a:xfrm>
            <a:off x="323528" y="126876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Bildobjekt 4" descr="New liturgies.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533400" y="3505200"/>
            <a:ext cx="6121400" cy="284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2011 Conference </a:t>
            </a:r>
            <a:r>
              <a:rPr lang="sv-SE" dirty="0" err="1" smtClean="0"/>
              <a:t>booklet</a:t>
            </a:r>
            <a:endParaRPr lang="sv-SE" dirty="0"/>
          </a:p>
        </p:txBody>
      </p:sp>
      <p:cxnSp>
        <p:nvCxnSpPr>
          <p:cNvPr id="3" name="Straight Connector 4"/>
          <p:cNvCxnSpPr/>
          <p:nvPr/>
        </p:nvCxnSpPr>
        <p:spPr>
          <a:xfrm>
            <a:off x="323528" y="126876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Bildobjekt 3" descr="Conference booklet.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81000" y="1447800"/>
            <a:ext cx="5803900" cy="4686300"/>
          </a:xfrm>
          <a:prstGeom prst="rect">
            <a:avLst/>
          </a:prstGeom>
        </p:spPr>
      </p:pic>
      <p:sp>
        <p:nvSpPr>
          <p:cNvPr id="5" name="TextBox 5"/>
          <p:cNvSpPr txBox="1"/>
          <p:nvPr/>
        </p:nvSpPr>
        <p:spPr>
          <a:xfrm>
            <a:off x="6324600" y="1905000"/>
            <a:ext cx="2057400" cy="4201150"/>
          </a:xfrm>
          <a:prstGeom prst="rect">
            <a:avLst/>
          </a:prstGeom>
          <a:noFill/>
        </p:spPr>
        <p:txBody>
          <a:bodyPr wrap="square" rtlCol="0">
            <a:spAutoFit/>
          </a:bodyPr>
          <a:lstStyle/>
          <a:p>
            <a:pPr>
              <a:spcAft>
                <a:spcPts val="3000"/>
              </a:spcAft>
            </a:pPr>
            <a:r>
              <a:rPr lang="sv-SE" sz="2400" b="1" dirty="0" err="1" smtClean="0">
                <a:latin typeface="Arial" pitchFamily="34" charset="0"/>
                <a:cs typeface="Arial" pitchFamily="34" charset="0"/>
              </a:rPr>
              <a:t>Trinity</a:t>
            </a:r>
            <a:r>
              <a:rPr lang="sv-SE" sz="2400" b="1" dirty="0" smtClean="0">
                <a:latin typeface="Arial" pitchFamily="34" charset="0"/>
                <a:cs typeface="Arial" pitchFamily="34" charset="0"/>
              </a:rPr>
              <a:t> </a:t>
            </a:r>
            <a:r>
              <a:rPr lang="sv-SE" sz="2400" b="1" dirty="0" err="1" smtClean="0">
                <a:latin typeface="Arial" pitchFamily="34" charset="0"/>
                <a:cs typeface="Arial" pitchFamily="34" charset="0"/>
              </a:rPr>
              <a:t>season</a:t>
            </a:r>
            <a:endParaRPr lang="sv-SE" sz="2400" b="1" dirty="0" smtClean="0">
              <a:latin typeface="Arial" pitchFamily="34" charset="0"/>
              <a:cs typeface="Arial" pitchFamily="34" charset="0"/>
            </a:endParaRPr>
          </a:p>
          <a:p>
            <a:pPr>
              <a:spcAft>
                <a:spcPts val="3000"/>
              </a:spcAft>
            </a:pPr>
            <a:r>
              <a:rPr lang="sv-SE" sz="2400" dirty="0" smtClean="0">
                <a:latin typeface="Arial" pitchFamily="34" charset="0"/>
                <a:cs typeface="Arial" pitchFamily="34" charset="0"/>
              </a:rPr>
              <a:t>Gathering </a:t>
            </a:r>
            <a:r>
              <a:rPr lang="sv-SE" sz="2400" dirty="0" err="1" smtClean="0">
                <a:latin typeface="Arial" pitchFamily="34" charset="0"/>
                <a:cs typeface="Arial" pitchFamily="34" charset="0"/>
              </a:rPr>
              <a:t>rites</a:t>
            </a:r>
            <a:r>
              <a:rPr lang="sv-SE" sz="2400" dirty="0" smtClean="0">
                <a:latin typeface="Arial" pitchFamily="34" charset="0"/>
                <a:cs typeface="Arial" pitchFamily="34" charset="0"/>
              </a:rPr>
              <a:t> on Baptism and the Word</a:t>
            </a:r>
          </a:p>
          <a:p>
            <a:pPr>
              <a:spcAft>
                <a:spcPts val="3000"/>
              </a:spcAft>
            </a:pPr>
            <a:r>
              <a:rPr lang="sv-SE" sz="2400" dirty="0" smtClean="0">
                <a:latin typeface="Arial" pitchFamily="34" charset="0"/>
                <a:cs typeface="Arial" pitchFamily="34" charset="0"/>
              </a:rPr>
              <a:t>19 psalms</a:t>
            </a:r>
          </a:p>
          <a:p>
            <a:pPr>
              <a:spcAft>
                <a:spcPts val="3000"/>
              </a:spcAft>
            </a:pPr>
            <a:r>
              <a:rPr lang="sv-SE" sz="2400" dirty="0" smtClean="0">
                <a:latin typeface="Arial" pitchFamily="34" charset="0"/>
                <a:cs typeface="Arial" pitchFamily="34" charset="0"/>
              </a:rPr>
              <a:t>61 hymns</a:t>
            </a:r>
            <a:endParaRPr lang="sv-SE" sz="2400" dirty="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The </a:t>
            </a:r>
            <a:r>
              <a:rPr lang="sv-SE" dirty="0" err="1" smtClean="0"/>
              <a:t>future</a:t>
            </a:r>
            <a:endParaRPr lang="sv-SE" dirty="0"/>
          </a:p>
        </p:txBody>
      </p:sp>
      <p:cxnSp>
        <p:nvCxnSpPr>
          <p:cNvPr id="3" name="Straight Connector 4"/>
          <p:cNvCxnSpPr/>
          <p:nvPr/>
        </p:nvCxnSpPr>
        <p:spPr>
          <a:xfrm>
            <a:off x="323528" y="126876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Box 5"/>
          <p:cNvSpPr txBox="1"/>
          <p:nvPr/>
        </p:nvSpPr>
        <p:spPr>
          <a:xfrm>
            <a:off x="533400" y="1524000"/>
            <a:ext cx="7086600" cy="4478148"/>
          </a:xfrm>
          <a:prstGeom prst="rect">
            <a:avLst/>
          </a:prstGeom>
          <a:noFill/>
        </p:spPr>
        <p:txBody>
          <a:bodyPr wrap="square" rtlCol="0">
            <a:spAutoFit/>
          </a:bodyPr>
          <a:lstStyle/>
          <a:p>
            <a:pPr>
              <a:spcAft>
                <a:spcPts val="600"/>
              </a:spcAft>
            </a:pPr>
            <a:r>
              <a:rPr lang="sv-SE" sz="2400" dirty="0" err="1" smtClean="0">
                <a:latin typeface="Arial" pitchFamily="34" charset="0"/>
                <a:cs typeface="Arial" pitchFamily="34" charset="0"/>
              </a:rPr>
              <a:t>We</a:t>
            </a:r>
            <a:r>
              <a:rPr lang="sv-SE" sz="2400" dirty="0" smtClean="0">
                <a:latin typeface="Arial" pitchFamily="34" charset="0"/>
                <a:cs typeface="Arial" pitchFamily="34" charset="0"/>
              </a:rPr>
              <a:t> </a:t>
            </a:r>
            <a:r>
              <a:rPr lang="sv-SE" sz="2400" dirty="0" err="1" smtClean="0">
                <a:latin typeface="Arial" pitchFamily="34" charset="0"/>
                <a:cs typeface="Arial" pitchFamily="34" charset="0"/>
              </a:rPr>
              <a:t>can</a:t>
            </a:r>
            <a:r>
              <a:rPr lang="sv-SE" sz="2400" dirty="0" smtClean="0">
                <a:latin typeface="Arial" pitchFamily="34" charset="0"/>
                <a:cs typeface="Arial" pitchFamily="34" charset="0"/>
              </a:rPr>
              <a:t> make a </a:t>
            </a:r>
            <a:r>
              <a:rPr lang="sv-SE" sz="2400" dirty="0" err="1" smtClean="0">
                <a:latin typeface="Arial" pitchFamily="34" charset="0"/>
                <a:cs typeface="Arial" pitchFamily="34" charset="0"/>
              </a:rPr>
              <a:t>main</a:t>
            </a:r>
            <a:r>
              <a:rPr lang="sv-SE" sz="2400" dirty="0" smtClean="0">
                <a:latin typeface="Arial" pitchFamily="34" charset="0"/>
                <a:cs typeface="Arial" pitchFamily="34" charset="0"/>
              </a:rPr>
              <a:t> </a:t>
            </a:r>
            <a:r>
              <a:rPr lang="sv-SE" sz="2400" dirty="0" err="1" smtClean="0">
                <a:latin typeface="Arial" pitchFamily="34" charset="0"/>
                <a:cs typeface="Arial" pitchFamily="34" charset="0"/>
              </a:rPr>
              <a:t>hymnal</a:t>
            </a:r>
            <a:r>
              <a:rPr lang="sv-SE" sz="2400" dirty="0" smtClean="0">
                <a:latin typeface="Arial" pitchFamily="34" charset="0"/>
                <a:cs typeface="Arial" pitchFamily="34" charset="0"/>
              </a:rPr>
              <a:t> for LBK</a:t>
            </a:r>
          </a:p>
          <a:p>
            <a:pPr>
              <a:spcAft>
                <a:spcPts val="600"/>
              </a:spcAft>
            </a:pPr>
            <a:r>
              <a:rPr lang="sv-SE" sz="2400" dirty="0" err="1" smtClean="0">
                <a:latin typeface="Arial" pitchFamily="34" charset="0"/>
                <a:cs typeface="Arial" pitchFamily="34" charset="0"/>
              </a:rPr>
              <a:t>Other</a:t>
            </a:r>
            <a:r>
              <a:rPr lang="sv-SE" sz="2400" dirty="0" smtClean="0">
                <a:latin typeface="Arial" pitchFamily="34" charset="0"/>
                <a:cs typeface="Arial" pitchFamily="34" charset="0"/>
              </a:rPr>
              <a:t> </a:t>
            </a:r>
            <a:r>
              <a:rPr lang="sv-SE" sz="2400" dirty="0" err="1" smtClean="0">
                <a:latin typeface="Arial" pitchFamily="34" charset="0"/>
                <a:cs typeface="Arial" pitchFamily="34" charset="0"/>
              </a:rPr>
              <a:t>hymnals</a:t>
            </a:r>
            <a:r>
              <a:rPr lang="sv-SE" sz="2400" dirty="0" smtClean="0">
                <a:latin typeface="Arial" pitchFamily="34" charset="0"/>
                <a:cs typeface="Arial" pitchFamily="34" charset="0"/>
              </a:rPr>
              <a:t> = supplements</a:t>
            </a:r>
          </a:p>
          <a:p>
            <a:pPr>
              <a:spcAft>
                <a:spcPts val="600"/>
              </a:spcAft>
            </a:pPr>
            <a:endParaRPr lang="sv-SE" sz="2400" dirty="0" smtClean="0">
              <a:latin typeface="Arial" pitchFamily="34" charset="0"/>
              <a:cs typeface="Arial" pitchFamily="34" charset="0"/>
            </a:endParaRPr>
          </a:p>
          <a:p>
            <a:pPr>
              <a:spcAft>
                <a:spcPts val="600"/>
              </a:spcAft>
            </a:pPr>
            <a:r>
              <a:rPr lang="sv-SE" sz="2400" dirty="0" err="1" smtClean="0">
                <a:latin typeface="Arial" pitchFamily="34" charset="0"/>
                <a:cs typeface="Arial" pitchFamily="34" charset="0"/>
              </a:rPr>
              <a:t>What</a:t>
            </a:r>
            <a:r>
              <a:rPr lang="sv-SE" sz="2400" dirty="0" smtClean="0">
                <a:latin typeface="Arial" pitchFamily="34" charset="0"/>
                <a:cs typeface="Arial" pitchFamily="34" charset="0"/>
              </a:rPr>
              <a:t> </a:t>
            </a:r>
            <a:r>
              <a:rPr lang="sv-SE" sz="2400" dirty="0" err="1" smtClean="0">
                <a:latin typeface="Arial" pitchFamily="34" charset="0"/>
                <a:cs typeface="Arial" pitchFamily="34" charset="0"/>
              </a:rPr>
              <a:t>we</a:t>
            </a:r>
            <a:r>
              <a:rPr lang="sv-SE" sz="2400" dirty="0" smtClean="0">
                <a:latin typeface="Arial" pitchFamily="34" charset="0"/>
                <a:cs typeface="Arial" pitchFamily="34" charset="0"/>
              </a:rPr>
              <a:t> </a:t>
            </a:r>
            <a:r>
              <a:rPr lang="sv-SE" sz="2400" dirty="0" err="1" smtClean="0">
                <a:latin typeface="Arial" pitchFamily="34" charset="0"/>
                <a:cs typeface="Arial" pitchFamily="34" charset="0"/>
              </a:rPr>
              <a:t>need</a:t>
            </a:r>
            <a:r>
              <a:rPr lang="sv-SE" sz="2400" dirty="0" smtClean="0">
                <a:latin typeface="Arial" pitchFamily="34" charset="0"/>
                <a:cs typeface="Arial" pitchFamily="34" charset="0"/>
              </a:rPr>
              <a:t> to </a:t>
            </a:r>
            <a:r>
              <a:rPr lang="sv-SE" sz="2400" dirty="0" err="1" smtClean="0">
                <a:latin typeface="Arial" pitchFamily="34" charset="0"/>
                <a:cs typeface="Arial" pitchFamily="34" charset="0"/>
              </a:rPr>
              <a:t>do</a:t>
            </a:r>
            <a:r>
              <a:rPr lang="sv-SE" sz="2400" dirty="0" smtClean="0">
                <a:latin typeface="Arial" pitchFamily="34" charset="0"/>
                <a:cs typeface="Arial" pitchFamily="34" charset="0"/>
              </a:rPr>
              <a:t>:</a:t>
            </a:r>
          </a:p>
          <a:p>
            <a:pPr>
              <a:spcAft>
                <a:spcPts val="600"/>
              </a:spcAft>
              <a:buFont typeface="Arial"/>
              <a:buChar char="•"/>
            </a:pPr>
            <a:r>
              <a:rPr lang="sv-SE" sz="2400" dirty="0" err="1" smtClean="0">
                <a:latin typeface="Arial" pitchFamily="34" charset="0"/>
                <a:cs typeface="Arial" pitchFamily="34" charset="0"/>
              </a:rPr>
              <a:t>Lectionary</a:t>
            </a:r>
            <a:r>
              <a:rPr lang="sv-SE" sz="2400" dirty="0" smtClean="0">
                <a:latin typeface="Arial" pitchFamily="34" charset="0"/>
                <a:cs typeface="Arial" pitchFamily="34" charset="0"/>
              </a:rPr>
              <a:t> revision</a:t>
            </a:r>
          </a:p>
          <a:p>
            <a:pPr>
              <a:spcAft>
                <a:spcPts val="600"/>
              </a:spcAft>
              <a:buFont typeface="Arial"/>
              <a:buChar char="•"/>
            </a:pPr>
            <a:r>
              <a:rPr lang="sv-SE" sz="2400" dirty="0" err="1" smtClean="0">
                <a:latin typeface="Arial" pitchFamily="34" charset="0"/>
                <a:cs typeface="Arial" pitchFamily="34" charset="0"/>
              </a:rPr>
              <a:t>Prayer</a:t>
            </a:r>
            <a:r>
              <a:rPr lang="sv-SE" sz="2400" dirty="0" smtClean="0">
                <a:latin typeface="Arial" pitchFamily="34" charset="0"/>
                <a:cs typeface="Arial" pitchFamily="34" charset="0"/>
              </a:rPr>
              <a:t> of the </a:t>
            </a:r>
            <a:r>
              <a:rPr lang="sv-SE" sz="2400" dirty="0" err="1" smtClean="0">
                <a:latin typeface="Arial" pitchFamily="34" charset="0"/>
                <a:cs typeface="Arial" pitchFamily="34" charset="0"/>
              </a:rPr>
              <a:t>day</a:t>
            </a:r>
            <a:r>
              <a:rPr lang="sv-SE" sz="2400" dirty="0" smtClean="0">
                <a:latin typeface="Arial" pitchFamily="34" charset="0"/>
                <a:cs typeface="Arial" pitchFamily="34" charset="0"/>
              </a:rPr>
              <a:t> revision</a:t>
            </a:r>
          </a:p>
          <a:p>
            <a:pPr>
              <a:spcAft>
                <a:spcPts val="600"/>
              </a:spcAft>
              <a:buFont typeface="Arial"/>
              <a:buChar char="•"/>
            </a:pPr>
            <a:r>
              <a:rPr lang="sv-SE" sz="2400" dirty="0" smtClean="0">
                <a:latin typeface="Arial" pitchFamily="34" charset="0"/>
                <a:cs typeface="Arial" pitchFamily="34" charset="0"/>
              </a:rPr>
              <a:t>Hymn </a:t>
            </a:r>
            <a:r>
              <a:rPr lang="sv-SE" sz="2400" dirty="0" err="1" smtClean="0">
                <a:latin typeface="Arial" pitchFamily="34" charset="0"/>
                <a:cs typeface="Arial" pitchFamily="34" charset="0"/>
              </a:rPr>
              <a:t>gathering</a:t>
            </a:r>
            <a:endParaRPr lang="sv-SE" sz="2400" dirty="0" smtClean="0">
              <a:latin typeface="Arial" pitchFamily="34" charset="0"/>
              <a:cs typeface="Arial" pitchFamily="34" charset="0"/>
            </a:endParaRPr>
          </a:p>
          <a:p>
            <a:pPr>
              <a:spcAft>
                <a:spcPts val="600"/>
              </a:spcAft>
              <a:buFont typeface="Arial"/>
              <a:buChar char="•"/>
            </a:pPr>
            <a:r>
              <a:rPr lang="sv-SE" sz="2400" dirty="0" err="1" smtClean="0">
                <a:latin typeface="Arial" pitchFamily="34" charset="0"/>
                <a:cs typeface="Arial" pitchFamily="34" charset="0"/>
              </a:rPr>
              <a:t>More</a:t>
            </a:r>
            <a:r>
              <a:rPr lang="sv-SE" sz="2400" dirty="0" smtClean="0">
                <a:latin typeface="Arial" pitchFamily="34" charset="0"/>
                <a:cs typeface="Arial" pitchFamily="34" charset="0"/>
              </a:rPr>
              <a:t> psalms</a:t>
            </a:r>
          </a:p>
          <a:p>
            <a:pPr>
              <a:spcAft>
                <a:spcPts val="600"/>
              </a:spcAft>
              <a:buFont typeface="Arial"/>
              <a:buChar char="•"/>
            </a:pPr>
            <a:r>
              <a:rPr lang="sv-SE" sz="2400" dirty="0" err="1" smtClean="0">
                <a:latin typeface="Arial" pitchFamily="34" charset="0"/>
                <a:cs typeface="Arial" pitchFamily="34" charset="0"/>
              </a:rPr>
              <a:t>Liturgy</a:t>
            </a:r>
            <a:r>
              <a:rPr lang="sv-SE" sz="2400" dirty="0" smtClean="0">
                <a:latin typeface="Arial" pitchFamily="34" charset="0"/>
                <a:cs typeface="Arial" pitchFamily="34" charset="0"/>
              </a:rPr>
              <a:t> </a:t>
            </a:r>
            <a:r>
              <a:rPr lang="sv-SE" sz="2400" dirty="0" err="1" smtClean="0">
                <a:latin typeface="Arial" pitchFamily="34" charset="0"/>
                <a:cs typeface="Arial" pitchFamily="34" charset="0"/>
              </a:rPr>
              <a:t>enrichment</a:t>
            </a:r>
            <a:endParaRPr lang="sv-SE" sz="2400" dirty="0" smtClean="0">
              <a:latin typeface="Arial" pitchFamily="34" charset="0"/>
              <a:cs typeface="Arial" pitchFamily="34" charset="0"/>
            </a:endParaRPr>
          </a:p>
          <a:p>
            <a:pPr>
              <a:spcAft>
                <a:spcPts val="600"/>
              </a:spcAft>
            </a:pPr>
            <a:r>
              <a:rPr lang="sv-SE" sz="2400" dirty="0" smtClean="0">
                <a:latin typeface="Arial" pitchFamily="34" charset="0"/>
                <a:cs typeface="Arial" pitchFamily="34" charset="0"/>
              </a:rPr>
              <a:t>”Get on the WELS </a:t>
            </a:r>
            <a:r>
              <a:rPr lang="sv-SE" sz="2400" dirty="0" err="1" smtClean="0">
                <a:latin typeface="Arial" pitchFamily="34" charset="0"/>
                <a:cs typeface="Arial" pitchFamily="34" charset="0"/>
              </a:rPr>
              <a:t>train</a:t>
            </a:r>
            <a:r>
              <a:rPr lang="sv-SE" sz="2400" dirty="0" smtClean="0">
                <a:latin typeface="Arial" pitchFamily="34" charset="0"/>
                <a:cs typeface="Arial" pitchFamily="34" charset="0"/>
              </a:rPr>
              <a:t>” + </a:t>
            </a:r>
            <a:r>
              <a:rPr lang="sv-SE" sz="2400" dirty="0" err="1" smtClean="0">
                <a:latin typeface="Arial" pitchFamily="34" charset="0"/>
                <a:cs typeface="Arial" pitchFamily="34" charset="0"/>
              </a:rPr>
              <a:t>attach</a:t>
            </a:r>
            <a:r>
              <a:rPr lang="sv-SE" sz="2400" dirty="0" smtClean="0">
                <a:latin typeface="Arial" pitchFamily="34" charset="0"/>
                <a:cs typeface="Arial" pitchFamily="34" charset="0"/>
              </a:rPr>
              <a:t> Swedish </a:t>
            </a:r>
            <a:r>
              <a:rPr lang="sv-SE" sz="2400" dirty="0" err="1" smtClean="0">
                <a:latin typeface="Arial" pitchFamily="34" charset="0"/>
                <a:cs typeface="Arial" pitchFamily="34" charset="0"/>
              </a:rPr>
              <a:t>wagons</a:t>
            </a:r>
            <a:endParaRPr lang="sv-SE" sz="2400" dirty="0" smtClean="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Examples</a:t>
            </a:r>
            <a:r>
              <a:rPr lang="sv-SE" dirty="0" smtClean="0"/>
              <a:t>: 1942 </a:t>
            </a:r>
            <a:r>
              <a:rPr lang="sv-SE" dirty="0" err="1" smtClean="0"/>
              <a:t>liturgy</a:t>
            </a:r>
            <a:endParaRPr lang="sv-SE" dirty="0"/>
          </a:p>
        </p:txBody>
      </p:sp>
      <p:sp>
        <p:nvSpPr>
          <p:cNvPr id="6" name="Rektangel 5"/>
          <p:cNvSpPr/>
          <p:nvPr/>
        </p:nvSpPr>
        <p:spPr>
          <a:xfrm>
            <a:off x="609600" y="1600200"/>
            <a:ext cx="6400800" cy="3046988"/>
          </a:xfrm>
          <a:prstGeom prst="rect">
            <a:avLst/>
          </a:prstGeom>
        </p:spPr>
        <p:txBody>
          <a:bodyPr wrap="square">
            <a:spAutoFit/>
          </a:bodyPr>
          <a:lstStyle/>
          <a:p>
            <a:endParaRPr lang="sv-SE" sz="2400" i="1" dirty="0" smtClean="0">
              <a:latin typeface="Arial"/>
            </a:endParaRPr>
          </a:p>
          <a:p>
            <a:r>
              <a:rPr lang="en-US" sz="2400" i="1" dirty="0" smtClean="0">
                <a:latin typeface="Arial"/>
              </a:rPr>
              <a:t>Holy holy holy is the Lord Almighty. </a:t>
            </a:r>
          </a:p>
          <a:p>
            <a:r>
              <a:rPr lang="en-US" sz="2400" i="1" dirty="0" smtClean="0">
                <a:latin typeface="Arial"/>
              </a:rPr>
              <a:t>All the earth is full of his glory. </a:t>
            </a:r>
            <a:endParaRPr lang="en-US" sz="2400" dirty="0" smtClean="0">
              <a:latin typeface="Arial"/>
            </a:endParaRPr>
          </a:p>
          <a:p>
            <a:r>
              <a:rPr lang="en-US" sz="2400" i="1" dirty="0" smtClean="0">
                <a:latin typeface="Arial"/>
              </a:rPr>
              <a:t>The Lord is in his holy temple. His throne is in heaven. He also comes to those who have a humble and contrite spirit. He hears the sighs of those who repent and turns to their prayers.  </a:t>
            </a:r>
            <a:endParaRPr lang="en-US" sz="2400" dirty="0">
              <a:latin typeface="Arial"/>
            </a:endParaRPr>
          </a:p>
        </p:txBody>
      </p:sp>
      <p:cxnSp>
        <p:nvCxnSpPr>
          <p:cNvPr id="7" name="Straight Connector 4"/>
          <p:cNvCxnSpPr/>
          <p:nvPr/>
        </p:nvCxnSpPr>
        <p:spPr>
          <a:xfrm>
            <a:off x="323528" y="126876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Little Niagara…</a:t>
            </a:r>
            <a:endParaRPr lang="sv-SE" dirty="0"/>
          </a:p>
        </p:txBody>
      </p:sp>
      <p:pic>
        <p:nvPicPr>
          <p:cNvPr id="3" name="Bildobjekt 2" descr="Little Niagara.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457200" y="1600200"/>
            <a:ext cx="6121400" cy="4597400"/>
          </a:xfrm>
          <a:prstGeom prst="rect">
            <a:avLst/>
          </a:prstGeom>
        </p:spPr>
      </p:pic>
      <p:cxnSp>
        <p:nvCxnSpPr>
          <p:cNvPr id="4" name="Straight Connector 5"/>
          <p:cNvCxnSpPr/>
          <p:nvPr/>
        </p:nvCxnSpPr>
        <p:spPr>
          <a:xfrm>
            <a:off x="499592" y="129540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Examples</a:t>
            </a:r>
            <a:r>
              <a:rPr lang="sv-SE" dirty="0" smtClean="0"/>
              <a:t>: 1695 </a:t>
            </a:r>
            <a:r>
              <a:rPr lang="sv-SE" dirty="0" err="1" smtClean="0"/>
              <a:t>liturgy</a:t>
            </a:r>
            <a:endParaRPr lang="sv-SE" dirty="0"/>
          </a:p>
        </p:txBody>
      </p:sp>
      <p:cxnSp>
        <p:nvCxnSpPr>
          <p:cNvPr id="3" name="Straight Connector 4"/>
          <p:cNvCxnSpPr/>
          <p:nvPr/>
        </p:nvCxnSpPr>
        <p:spPr>
          <a:xfrm>
            <a:off x="323528" y="126876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Rektangel 3"/>
          <p:cNvSpPr/>
          <p:nvPr/>
        </p:nvSpPr>
        <p:spPr>
          <a:xfrm>
            <a:off x="609600" y="1600200"/>
            <a:ext cx="6400800" cy="3785652"/>
          </a:xfrm>
          <a:prstGeom prst="rect">
            <a:avLst/>
          </a:prstGeom>
        </p:spPr>
        <p:txBody>
          <a:bodyPr wrap="square">
            <a:spAutoFit/>
          </a:bodyPr>
          <a:lstStyle/>
          <a:p>
            <a:r>
              <a:rPr lang="en-US" sz="2400" i="1" dirty="0" smtClean="0">
                <a:latin typeface="Arial"/>
              </a:rPr>
              <a:t>Dear friends, brothers and sisters in Christ Jesus. We have gathered here to celebrate the divine service, thank God for all his divine blessings and also to pray for what we need in life both for our body and our soul, and we realize that we are sinners and want to be freed from our sins. Therefore we want to kneel and humble ourselves before our heavenly Father with heart and mouth and confess that we are sinners…</a:t>
            </a:r>
            <a:endParaRPr lang="en-US" sz="2400" dirty="0">
              <a:latin typeface="Arial"/>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1"/>
          <p:cNvSpPr txBox="1">
            <a:spLocks/>
          </p:cNvSpPr>
          <p:nvPr/>
        </p:nvSpPr>
        <p:spPr>
          <a:xfrm>
            <a:off x="304800" y="304800"/>
            <a:ext cx="7620000" cy="11430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sv-SE" sz="4600" b="1" spc="-100" dirty="0" smtClean="0">
                <a:solidFill>
                  <a:schemeClr val="tx2"/>
                </a:solidFill>
                <a:latin typeface="+mj-lt"/>
                <a:ea typeface="+mj-ea"/>
                <a:cs typeface="+mj-cs"/>
              </a:rPr>
              <a:t>Our new </a:t>
            </a:r>
            <a:r>
              <a:rPr lang="sv-SE" sz="4600" b="1" spc="-100" dirty="0" err="1" smtClean="0">
                <a:solidFill>
                  <a:schemeClr val="tx2"/>
                </a:solidFill>
                <a:latin typeface="+mj-lt"/>
                <a:ea typeface="+mj-ea"/>
                <a:cs typeface="+mj-cs"/>
              </a:rPr>
              <a:t>liturgy</a:t>
            </a:r>
            <a:endParaRPr kumimoji="0" lang="sv-SE" sz="4600" b="1" i="0" u="none" strike="noStrike" kern="1200" cap="none" spc="-100" normalizeH="0" baseline="0" noProof="0" dirty="0">
              <a:ln>
                <a:noFill/>
              </a:ln>
              <a:solidFill>
                <a:schemeClr val="tx2"/>
              </a:solidFill>
              <a:effectLst/>
              <a:uLnTx/>
              <a:uFillTx/>
              <a:latin typeface="+mj-lt"/>
              <a:ea typeface="+mj-ea"/>
              <a:cs typeface="+mj-cs"/>
            </a:endParaRPr>
          </a:p>
        </p:txBody>
      </p:sp>
      <p:cxnSp>
        <p:nvCxnSpPr>
          <p:cNvPr id="4" name="Straight Connector 4"/>
          <p:cNvCxnSpPr/>
          <p:nvPr/>
        </p:nvCxnSpPr>
        <p:spPr>
          <a:xfrm>
            <a:off x="323528" y="126876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Rektangel 4"/>
          <p:cNvSpPr/>
          <p:nvPr/>
        </p:nvSpPr>
        <p:spPr>
          <a:xfrm>
            <a:off x="609600" y="1600200"/>
            <a:ext cx="6400800" cy="3416320"/>
          </a:xfrm>
          <a:prstGeom prst="rect">
            <a:avLst/>
          </a:prstGeom>
        </p:spPr>
        <p:txBody>
          <a:bodyPr wrap="square">
            <a:spAutoFit/>
          </a:bodyPr>
          <a:lstStyle/>
          <a:p>
            <a:r>
              <a:rPr lang="en-US" sz="2400" i="1" dirty="0" smtClean="0">
                <a:latin typeface="Arial"/>
              </a:rPr>
              <a:t>Inspiration from CW </a:t>
            </a:r>
          </a:p>
          <a:p>
            <a:endParaRPr lang="en-US" sz="2400" i="1" dirty="0" smtClean="0">
              <a:latin typeface="Arial"/>
            </a:endParaRPr>
          </a:p>
          <a:p>
            <a:r>
              <a:rPr lang="en-US" sz="2400" i="1" dirty="0" smtClean="0">
                <a:latin typeface="Arial"/>
              </a:rPr>
              <a:t>Christmas – Pentecost: “The Lord is among us”! </a:t>
            </a:r>
          </a:p>
          <a:p>
            <a:r>
              <a:rPr lang="en-US" sz="2400" i="1" dirty="0" smtClean="0">
                <a:latin typeface="Arial"/>
              </a:rPr>
              <a:t>Trinity season: The Apostolic blessing</a:t>
            </a:r>
          </a:p>
          <a:p>
            <a:endParaRPr lang="en-US" sz="2400" i="1" dirty="0" smtClean="0">
              <a:latin typeface="Arial"/>
            </a:endParaRPr>
          </a:p>
          <a:p>
            <a:r>
              <a:rPr lang="en-US" sz="2400" i="1" dirty="0" smtClean="0">
                <a:latin typeface="Arial"/>
              </a:rPr>
              <a:t>Liturgy trends  go beyond fellowship borders</a:t>
            </a:r>
          </a:p>
          <a:p>
            <a:endParaRPr lang="en-US" sz="2400" i="1" dirty="0" smtClean="0">
              <a:latin typeface="Arial"/>
            </a:endParaRPr>
          </a:p>
          <a:p>
            <a:endParaRPr lang="en-US" sz="2400" dirty="0">
              <a:latin typeface="Arial"/>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Or Little </a:t>
            </a:r>
            <a:r>
              <a:rPr lang="sv-SE" dirty="0" err="1" smtClean="0"/>
              <a:t>Venice</a:t>
            </a:r>
            <a:r>
              <a:rPr lang="sv-SE" dirty="0" smtClean="0"/>
              <a:t>…</a:t>
            </a:r>
            <a:endParaRPr lang="sv-SE" dirty="0"/>
          </a:p>
        </p:txBody>
      </p:sp>
      <p:pic>
        <p:nvPicPr>
          <p:cNvPr id="3" name="Bildobjekt 2" descr="Arbetets museum.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457200" y="1371600"/>
            <a:ext cx="7200900" cy="4800600"/>
          </a:xfrm>
          <a:prstGeom prst="rect">
            <a:avLst/>
          </a:prstGeom>
        </p:spPr>
      </p:pic>
      <p:cxnSp>
        <p:nvCxnSpPr>
          <p:cNvPr id="4" name="Straight Connector 5"/>
          <p:cNvCxnSpPr/>
          <p:nvPr/>
        </p:nvCxnSpPr>
        <p:spPr>
          <a:xfrm>
            <a:off x="499592" y="129540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257800" y="304800"/>
            <a:ext cx="1371600" cy="457200"/>
          </a:xfrm>
        </p:spPr>
        <p:txBody>
          <a:bodyPr/>
          <a:lstStyle/>
          <a:p>
            <a:r>
              <a:rPr lang="sv-SE" dirty="0" smtClean="0"/>
              <a:t>LBK</a:t>
            </a:r>
            <a:endParaRPr lang="sv-SE" dirty="0"/>
          </a:p>
        </p:txBody>
      </p:sp>
      <p:pic>
        <p:nvPicPr>
          <p:cNvPr id="8" name="Bildobjekt 7" descr="Sverige.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04800" y="304800"/>
            <a:ext cx="4660900" cy="5397500"/>
          </a:xfrm>
          <a:prstGeom prst="rect">
            <a:avLst/>
          </a:prstGeom>
        </p:spPr>
      </p:pic>
      <p:cxnSp>
        <p:nvCxnSpPr>
          <p:cNvPr id="12" name="Rak 11"/>
          <p:cNvCxnSpPr/>
          <p:nvPr/>
        </p:nvCxnSpPr>
        <p:spPr>
          <a:xfrm>
            <a:off x="1676400" y="4876800"/>
            <a:ext cx="457200" cy="1588"/>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8" name="Rak 17"/>
          <p:cNvCxnSpPr/>
          <p:nvPr/>
        </p:nvCxnSpPr>
        <p:spPr>
          <a:xfrm>
            <a:off x="914400" y="4724400"/>
            <a:ext cx="533400" cy="1588"/>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0" name="Rak 19"/>
          <p:cNvCxnSpPr/>
          <p:nvPr/>
        </p:nvCxnSpPr>
        <p:spPr>
          <a:xfrm>
            <a:off x="1600200" y="4343400"/>
            <a:ext cx="685800" cy="1588"/>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2" name="Rak 21"/>
          <p:cNvCxnSpPr/>
          <p:nvPr/>
        </p:nvCxnSpPr>
        <p:spPr>
          <a:xfrm>
            <a:off x="2819400" y="4191000"/>
            <a:ext cx="838200" cy="1588"/>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4" name="Rak 23"/>
          <p:cNvCxnSpPr/>
          <p:nvPr/>
        </p:nvCxnSpPr>
        <p:spPr>
          <a:xfrm>
            <a:off x="1981200" y="3962400"/>
            <a:ext cx="533400" cy="1588"/>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6" name="Rak 25"/>
          <p:cNvCxnSpPr/>
          <p:nvPr/>
        </p:nvCxnSpPr>
        <p:spPr>
          <a:xfrm>
            <a:off x="2743200" y="3886200"/>
            <a:ext cx="533400" cy="1588"/>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8" name="Rak 27"/>
          <p:cNvCxnSpPr/>
          <p:nvPr/>
        </p:nvCxnSpPr>
        <p:spPr>
          <a:xfrm>
            <a:off x="3124200" y="2438400"/>
            <a:ext cx="304800" cy="1588"/>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0" name="Rak 29"/>
          <p:cNvCxnSpPr/>
          <p:nvPr/>
        </p:nvCxnSpPr>
        <p:spPr>
          <a:xfrm>
            <a:off x="3276600" y="2057400"/>
            <a:ext cx="381000" cy="1588"/>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2" name="Rak pil 31"/>
          <p:cNvCxnSpPr/>
          <p:nvPr/>
        </p:nvCxnSpPr>
        <p:spPr>
          <a:xfrm rot="5400000" flipH="1" flipV="1">
            <a:off x="1181100" y="2781300"/>
            <a:ext cx="2819400" cy="1219200"/>
          </a:xfrm>
          <a:prstGeom prst="straightConnector1">
            <a:avLst/>
          </a:prstGeom>
          <a:ln>
            <a:solidFill>
              <a:schemeClr val="bg2"/>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3" name="textruta 32"/>
          <p:cNvSpPr txBox="1"/>
          <p:nvPr/>
        </p:nvSpPr>
        <p:spPr>
          <a:xfrm>
            <a:off x="5334000" y="1066800"/>
            <a:ext cx="2057400" cy="369332"/>
          </a:xfrm>
          <a:prstGeom prst="rect">
            <a:avLst/>
          </a:prstGeom>
          <a:noFill/>
        </p:spPr>
        <p:txBody>
          <a:bodyPr wrap="square" rtlCol="0">
            <a:spAutoFit/>
          </a:bodyPr>
          <a:lstStyle/>
          <a:p>
            <a:r>
              <a:rPr lang="sv-SE" dirty="0" smtClean="0">
                <a:latin typeface="Arial"/>
                <a:cs typeface="Arial"/>
              </a:rPr>
              <a:t>7 </a:t>
            </a:r>
            <a:r>
              <a:rPr lang="sv-SE" dirty="0" err="1" smtClean="0">
                <a:latin typeface="Arial"/>
                <a:cs typeface="Arial"/>
              </a:rPr>
              <a:t>congregations</a:t>
            </a:r>
            <a:endParaRPr lang="sv-SE" dirty="0">
              <a:latin typeface="Arial"/>
              <a:cs typeface="Arial"/>
            </a:endParaRPr>
          </a:p>
        </p:txBody>
      </p:sp>
      <p:sp>
        <p:nvSpPr>
          <p:cNvPr id="35" name="textruta 34"/>
          <p:cNvSpPr txBox="1"/>
          <p:nvPr/>
        </p:nvSpPr>
        <p:spPr>
          <a:xfrm>
            <a:off x="5410200" y="2590800"/>
            <a:ext cx="2209800" cy="646331"/>
          </a:xfrm>
          <a:prstGeom prst="rect">
            <a:avLst/>
          </a:prstGeom>
          <a:noFill/>
        </p:spPr>
        <p:txBody>
          <a:bodyPr wrap="square" rtlCol="0">
            <a:spAutoFit/>
          </a:bodyPr>
          <a:lstStyle/>
          <a:p>
            <a:r>
              <a:rPr lang="sv-SE" dirty="0" smtClean="0">
                <a:latin typeface="Arial"/>
                <a:cs typeface="Arial"/>
              </a:rPr>
              <a:t>6 pastors</a:t>
            </a:r>
          </a:p>
          <a:p>
            <a:r>
              <a:rPr lang="sv-SE" dirty="0" smtClean="0">
                <a:latin typeface="Arial"/>
                <a:cs typeface="Arial"/>
              </a:rPr>
              <a:t>200 </a:t>
            </a:r>
            <a:r>
              <a:rPr lang="sv-SE" dirty="0" err="1" smtClean="0">
                <a:latin typeface="Arial"/>
                <a:cs typeface="Arial"/>
              </a:rPr>
              <a:t>members</a:t>
            </a:r>
            <a:endParaRPr lang="sv-SE" dirty="0">
              <a:latin typeface="Arial"/>
              <a:cs typeface="Arial"/>
            </a:endParaRPr>
          </a:p>
        </p:txBody>
      </p:sp>
      <p:sp>
        <p:nvSpPr>
          <p:cNvPr id="36" name="textruta 35"/>
          <p:cNvSpPr txBox="1"/>
          <p:nvPr/>
        </p:nvSpPr>
        <p:spPr>
          <a:xfrm>
            <a:off x="5410200" y="1828800"/>
            <a:ext cx="2133600" cy="381000"/>
          </a:xfrm>
          <a:prstGeom prst="rect">
            <a:avLst/>
          </a:prstGeom>
          <a:noFill/>
        </p:spPr>
        <p:txBody>
          <a:bodyPr wrap="square" rtlCol="0">
            <a:spAutoFit/>
          </a:bodyPr>
          <a:lstStyle/>
          <a:p>
            <a:r>
              <a:rPr lang="sv-SE" dirty="0" smtClean="0">
                <a:latin typeface="Arial"/>
                <a:cs typeface="Arial"/>
              </a:rPr>
              <a:t>900 </a:t>
            </a:r>
            <a:r>
              <a:rPr lang="sv-SE" dirty="0" err="1" smtClean="0">
                <a:latin typeface="Arial"/>
                <a:cs typeface="Arial"/>
              </a:rPr>
              <a:t>miles</a:t>
            </a:r>
            <a:endParaRPr lang="sv-SE" dirty="0">
              <a:latin typeface="Arial"/>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LBK 1974-2014</a:t>
            </a:r>
            <a:endParaRPr lang="sv-SE" dirty="0"/>
          </a:p>
        </p:txBody>
      </p:sp>
      <p:cxnSp>
        <p:nvCxnSpPr>
          <p:cNvPr id="3" name="Straight Connector 5"/>
          <p:cNvCxnSpPr/>
          <p:nvPr/>
        </p:nvCxnSpPr>
        <p:spPr>
          <a:xfrm>
            <a:off x="499592" y="129540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Bildobjekt 4" descr="panoramabild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81000" y="4000500"/>
            <a:ext cx="7556500" cy="2400300"/>
          </a:xfrm>
          <a:prstGeom prst="rect">
            <a:avLst/>
          </a:prstGeom>
        </p:spPr>
      </p:pic>
      <p:pic>
        <p:nvPicPr>
          <p:cNvPr id="8" name="Bildobjekt 7" descr="LBK 40 år församling.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381000" y="1524000"/>
            <a:ext cx="3492500" cy="2336800"/>
          </a:xfrm>
          <a:prstGeom prst="rect">
            <a:avLst/>
          </a:prstGeom>
        </p:spPr>
      </p:pic>
      <p:pic>
        <p:nvPicPr>
          <p:cNvPr id="9" name="Bildobjekt 8" descr="lägerkören.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4051300" y="1524000"/>
            <a:ext cx="3492500" cy="2336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33400" y="304800"/>
            <a:ext cx="7543800" cy="990600"/>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sz="5400" b="1" i="0" u="none" strike="noStrike" kern="1200" cap="none" spc="-100" normalizeH="0" baseline="0" noProof="0" dirty="0" err="1" smtClean="0">
                <a:ln>
                  <a:noFill/>
                </a:ln>
                <a:solidFill>
                  <a:schemeClr val="tx2"/>
                </a:solidFill>
                <a:effectLst/>
                <a:uLnTx/>
                <a:uFillTx/>
                <a:latin typeface="+mj-lt"/>
                <a:ea typeface="+mj-ea"/>
                <a:cs typeface="+mj-cs"/>
              </a:rPr>
              <a:t>Insights</a:t>
            </a:r>
            <a:r>
              <a:rPr kumimoji="0" lang="sv-SE" sz="5400" b="1" i="0" u="none" strike="noStrike" kern="1200" cap="none" spc="-100" normalizeH="0" baseline="0" noProof="0" dirty="0" smtClean="0">
                <a:ln>
                  <a:noFill/>
                </a:ln>
                <a:solidFill>
                  <a:schemeClr val="tx2"/>
                </a:solidFill>
                <a:effectLst/>
                <a:uLnTx/>
                <a:uFillTx/>
                <a:latin typeface="+mj-lt"/>
                <a:ea typeface="+mj-ea"/>
                <a:cs typeface="+mj-cs"/>
              </a:rPr>
              <a:t> from Sweden</a:t>
            </a:r>
            <a:endParaRPr kumimoji="0" lang="sv-SE" sz="5400" b="1" i="0" u="none" strike="noStrike" kern="1200" cap="none" spc="-100" normalizeH="0" baseline="0" noProof="0" dirty="0">
              <a:ln>
                <a:noFill/>
              </a:ln>
              <a:solidFill>
                <a:schemeClr val="tx2"/>
              </a:solidFill>
              <a:effectLst/>
              <a:uLnTx/>
              <a:uFillTx/>
              <a:latin typeface="+mj-lt"/>
              <a:ea typeface="+mj-ea"/>
              <a:cs typeface="+mj-cs"/>
            </a:endParaRPr>
          </a:p>
        </p:txBody>
      </p:sp>
      <p:sp>
        <p:nvSpPr>
          <p:cNvPr id="5" name="textruta 4"/>
          <p:cNvSpPr txBox="1"/>
          <p:nvPr/>
        </p:nvSpPr>
        <p:spPr>
          <a:xfrm>
            <a:off x="457200" y="1676400"/>
            <a:ext cx="8458200" cy="4308872"/>
          </a:xfrm>
          <a:prstGeom prst="rect">
            <a:avLst/>
          </a:prstGeom>
          <a:noFill/>
        </p:spPr>
        <p:txBody>
          <a:bodyPr wrap="square" rtlCol="0">
            <a:spAutoFit/>
          </a:bodyPr>
          <a:lstStyle/>
          <a:p>
            <a:pPr indent="-180000">
              <a:spcAft>
                <a:spcPts val="1200"/>
              </a:spcAft>
              <a:buFont typeface="Arial"/>
              <a:buChar char="•"/>
            </a:pPr>
            <a:r>
              <a:rPr lang="sv-SE" sz="2800" dirty="0" err="1" smtClean="0">
                <a:latin typeface="Arial"/>
              </a:rPr>
              <a:t>Early</a:t>
            </a:r>
            <a:r>
              <a:rPr lang="sv-SE" sz="2800" dirty="0" smtClean="0">
                <a:latin typeface="Arial"/>
              </a:rPr>
              <a:t> Swedish Church history</a:t>
            </a:r>
          </a:p>
          <a:p>
            <a:pPr indent="-180000">
              <a:spcAft>
                <a:spcPts val="1200"/>
              </a:spcAft>
              <a:buFont typeface="Arial"/>
              <a:buChar char="•"/>
            </a:pPr>
            <a:r>
              <a:rPr lang="sv-SE" sz="2800" dirty="0" smtClean="0">
                <a:latin typeface="Arial"/>
              </a:rPr>
              <a:t>Swedish </a:t>
            </a:r>
            <a:r>
              <a:rPr lang="sv-SE" sz="2800" dirty="0" err="1" smtClean="0">
                <a:latin typeface="Arial"/>
              </a:rPr>
              <a:t>hymnal</a:t>
            </a:r>
            <a:r>
              <a:rPr lang="sv-SE" sz="2800" dirty="0" smtClean="0">
                <a:latin typeface="Arial"/>
              </a:rPr>
              <a:t> history - starts with the reformation</a:t>
            </a:r>
          </a:p>
          <a:p>
            <a:pPr indent="-180000">
              <a:spcAft>
                <a:spcPts val="1200"/>
              </a:spcAft>
              <a:buFont typeface="Arial"/>
              <a:buChar char="•"/>
            </a:pPr>
            <a:r>
              <a:rPr lang="sv-SE" sz="2800" dirty="0" smtClean="0">
                <a:latin typeface="Arial"/>
              </a:rPr>
              <a:t>The Swedish </a:t>
            </a:r>
            <a:r>
              <a:rPr lang="sv-SE" sz="2800" dirty="0" err="1" smtClean="0">
                <a:latin typeface="Arial"/>
              </a:rPr>
              <a:t>hymnals</a:t>
            </a:r>
            <a:r>
              <a:rPr lang="sv-SE" sz="2800" dirty="0" smtClean="0">
                <a:latin typeface="Arial"/>
              </a:rPr>
              <a:t> </a:t>
            </a:r>
            <a:r>
              <a:rPr lang="sv-SE" sz="2800" dirty="0" err="1" smtClean="0">
                <a:latin typeface="Arial"/>
              </a:rPr>
              <a:t>produced</a:t>
            </a:r>
            <a:r>
              <a:rPr lang="sv-SE" sz="2800" dirty="0" smtClean="0">
                <a:latin typeface="Arial"/>
              </a:rPr>
              <a:t> in 1695, 1819, 1937, 1986</a:t>
            </a:r>
          </a:p>
          <a:p>
            <a:pPr indent="-180000">
              <a:spcAft>
                <a:spcPts val="1200"/>
              </a:spcAft>
              <a:buFont typeface="Arial"/>
              <a:buChar char="•"/>
            </a:pPr>
            <a:r>
              <a:rPr lang="sv-SE" sz="2800" dirty="0" smtClean="0">
                <a:latin typeface="Arial"/>
              </a:rPr>
              <a:t>My </a:t>
            </a:r>
            <a:r>
              <a:rPr lang="sv-SE" sz="2800" dirty="0" err="1" smtClean="0">
                <a:latin typeface="Arial"/>
              </a:rPr>
              <a:t>three</a:t>
            </a:r>
            <a:r>
              <a:rPr lang="sv-SE" sz="2800" dirty="0" smtClean="0">
                <a:latin typeface="Arial"/>
              </a:rPr>
              <a:t> </a:t>
            </a:r>
            <a:r>
              <a:rPr lang="sv-SE" sz="2800" dirty="0" err="1" smtClean="0">
                <a:latin typeface="Arial"/>
              </a:rPr>
              <a:t>blue</a:t>
            </a:r>
            <a:r>
              <a:rPr lang="sv-SE" sz="2800" dirty="0" smtClean="0">
                <a:latin typeface="Arial"/>
              </a:rPr>
              <a:t> </a:t>
            </a:r>
            <a:r>
              <a:rPr lang="sv-SE" sz="2800" dirty="0" err="1" smtClean="0">
                <a:latin typeface="Arial"/>
              </a:rPr>
              <a:t>hymnals</a:t>
            </a:r>
            <a:endParaRPr lang="sv-SE" sz="2800" dirty="0" smtClean="0">
              <a:latin typeface="Arial"/>
            </a:endParaRPr>
          </a:p>
          <a:p>
            <a:pPr indent="-180000">
              <a:spcAft>
                <a:spcPts val="1200"/>
              </a:spcAft>
              <a:buFont typeface="Arial"/>
              <a:buChar char="•"/>
            </a:pPr>
            <a:r>
              <a:rPr lang="sv-SE" sz="2800" dirty="0" smtClean="0">
                <a:latin typeface="Arial"/>
              </a:rPr>
              <a:t>My </a:t>
            </a:r>
            <a:r>
              <a:rPr lang="sv-SE" sz="2800" dirty="0" err="1" smtClean="0">
                <a:latin typeface="Arial"/>
              </a:rPr>
              <a:t>three</a:t>
            </a:r>
            <a:r>
              <a:rPr lang="sv-SE" sz="2800" dirty="0" smtClean="0">
                <a:latin typeface="Arial"/>
              </a:rPr>
              <a:t> red </a:t>
            </a:r>
            <a:r>
              <a:rPr lang="sv-SE" sz="2800" dirty="0" err="1" smtClean="0">
                <a:latin typeface="Arial"/>
              </a:rPr>
              <a:t>hymnals</a:t>
            </a:r>
            <a:r>
              <a:rPr lang="sv-SE" sz="2800" dirty="0" smtClean="0">
                <a:latin typeface="Arial"/>
              </a:rPr>
              <a:t> – LBK </a:t>
            </a:r>
            <a:r>
              <a:rPr lang="sv-SE" sz="2800" dirty="0" err="1" smtClean="0">
                <a:latin typeface="Arial"/>
              </a:rPr>
              <a:t>hymnal</a:t>
            </a:r>
            <a:r>
              <a:rPr lang="sv-SE" sz="2800" dirty="0" smtClean="0">
                <a:latin typeface="Arial"/>
              </a:rPr>
              <a:t> history</a:t>
            </a:r>
          </a:p>
          <a:p>
            <a:pPr indent="-180000">
              <a:spcAft>
                <a:spcPts val="1200"/>
              </a:spcAft>
              <a:buFont typeface="Arial"/>
              <a:buChar char="•"/>
            </a:pPr>
            <a:r>
              <a:rPr lang="sv-SE" sz="2800" dirty="0" err="1" smtClean="0">
                <a:latin typeface="Arial"/>
              </a:rPr>
              <a:t>Where</a:t>
            </a:r>
            <a:r>
              <a:rPr lang="sv-SE" sz="2800" dirty="0" smtClean="0">
                <a:latin typeface="Arial"/>
              </a:rPr>
              <a:t> are </a:t>
            </a:r>
            <a:r>
              <a:rPr lang="sv-SE" sz="2800" dirty="0" err="1" smtClean="0">
                <a:latin typeface="Arial"/>
              </a:rPr>
              <a:t>we</a:t>
            </a:r>
            <a:r>
              <a:rPr lang="sv-SE" sz="2800" dirty="0" smtClean="0">
                <a:latin typeface="Arial"/>
              </a:rPr>
              <a:t> </a:t>
            </a:r>
            <a:r>
              <a:rPr lang="sv-SE" sz="2800" dirty="0" err="1" smtClean="0">
                <a:latin typeface="Arial"/>
              </a:rPr>
              <a:t>going</a:t>
            </a:r>
            <a:r>
              <a:rPr lang="sv-SE" sz="2800" dirty="0" smtClean="0">
                <a:latin typeface="Arial"/>
              </a:rPr>
              <a:t> from </a:t>
            </a:r>
            <a:r>
              <a:rPr lang="sv-SE" sz="2800" dirty="0" err="1" smtClean="0">
                <a:latin typeface="Arial"/>
              </a:rPr>
              <a:t>here</a:t>
            </a:r>
            <a:r>
              <a:rPr lang="sv-SE" sz="2800" dirty="0" smtClean="0">
                <a:latin typeface="Arial"/>
              </a:rPr>
              <a:t>?</a:t>
            </a:r>
            <a:endParaRPr lang="sv-SE" sz="2800" dirty="0">
              <a:latin typeface="Arial"/>
            </a:endParaRPr>
          </a:p>
        </p:txBody>
      </p:sp>
      <p:cxnSp>
        <p:nvCxnSpPr>
          <p:cNvPr id="6" name="Straight Connector 5"/>
          <p:cNvCxnSpPr/>
          <p:nvPr/>
        </p:nvCxnSpPr>
        <p:spPr>
          <a:xfrm>
            <a:off x="323528" y="1371600"/>
            <a:ext cx="727280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ngränsande">
  <a:themeElements>
    <a:clrScheme name="Anpassad 2">
      <a:dk1>
        <a:srgbClr val="000000"/>
      </a:dk1>
      <a:lt1>
        <a:srgbClr val="FFFFFF"/>
      </a:lt1>
      <a:dk2>
        <a:srgbClr val="018002"/>
      </a:dk2>
      <a:lt2>
        <a:srgbClr val="2274BB"/>
      </a:lt2>
      <a:accent1>
        <a:srgbClr val="FFFFFF"/>
      </a:accent1>
      <a:accent2>
        <a:srgbClr val="D92B3A"/>
      </a:accent2>
      <a:accent3>
        <a:srgbClr val="F4C00E"/>
      </a:accent3>
      <a:accent4>
        <a:srgbClr val="018002"/>
      </a:accent4>
      <a:accent5>
        <a:srgbClr val="2274BB"/>
      </a:accent5>
      <a:accent6>
        <a:srgbClr val="000000"/>
      </a:accent6>
      <a:hlink>
        <a:srgbClr val="00B0F0"/>
      </a:hlink>
      <a:folHlink>
        <a:srgbClr val="002060"/>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ngränsande">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c013384-bfb7-4032-a462-3c51563f08ba"/>
    <TaxKeywordTaxHTField xmlns="bc013384-bfb7-4032-a462-3c51563f08ba">
      <Terms xmlns="http://schemas.microsoft.com/office/infopath/2007/PartnerControls"/>
    </TaxKeywordTaxHTField>
    <_dlc_DocId xmlns="bc013384-bfb7-4032-a462-3c51563f08ba">UKZJFNAUPSAH-1019-29</_dlc_DocId>
    <_dlc_DocIdUrl xmlns="bc013384-bfb7-4032-a462-3c51563f08ba">
      <Url>https://connect.wels.net/AOM/ps/worship/_layouts/DocIdRedir.aspx?ID=UKZJFNAUPSAH-1019-29</Url>
      <Description>UKZJFNAUPSAH-1019-29</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7CF0F893D1EED748B943C58D3294D7B8" ma:contentTypeVersion="0" ma:contentTypeDescription="Create a new document." ma:contentTypeScope="" ma:versionID="f9fa7d3bb96f000be585cffa9a53b710">
  <xsd:schema xmlns:xsd="http://www.w3.org/2001/XMLSchema" xmlns:xs="http://www.w3.org/2001/XMLSchema" xmlns:p="http://schemas.microsoft.com/office/2006/metadata/properties" xmlns:ns2="bc013384-bfb7-4032-a462-3c51563f08ba" targetNamespace="http://schemas.microsoft.com/office/2006/metadata/properties" ma:root="true" ma:fieldsID="6bad2d10267a8bd2b60d850e4f4db1d7" ns2:_="">
    <xsd:import namespace="bc013384-bfb7-4032-a462-3c51563f08ba"/>
    <xsd:element name="properties">
      <xsd:complexType>
        <xsd:sequence>
          <xsd:element name="documentManagement">
            <xsd:complexType>
              <xsd:all>
                <xsd:element ref="ns2:TaxKeywordTaxHTField" minOccurs="0"/>
                <xsd:element ref="ns2:TaxCatchAll" minOccurs="0"/>
                <xsd:element ref="ns2:TaxCatchAllLabel"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013384-bfb7-4032-a462-3c51563f08ba" elementFormDefault="qualified">
    <xsd:import namespace="http://schemas.microsoft.com/office/2006/documentManagement/types"/>
    <xsd:import namespace="http://schemas.microsoft.com/office/infopath/2007/PartnerControls"/>
    <xsd:element name="TaxKeywordTaxHTField" ma:index="8" nillable="true" ma:taxonomy="true" ma:internalName="TaxKeywordTaxHTField" ma:taxonomyFieldName="TaxKeyword" ma:displayName="Enterprise Keywords" ma:fieldId="{23f27201-bee3-471e-b2e7-b64fd8b7ca38}" ma:taxonomyMulti="true" ma:sspId="8595f1f3-bda1-4f64-8fb8-cccb04a64e3a" ma:termSetId="00000000-0000-0000-0000-000000000000" ma:anchorId="00000000-0000-0000-0000-000000000000" ma:open="true" ma:isKeyword="true">
      <xsd:complexType>
        <xsd:sequence>
          <xsd:element ref="pc:Terms" minOccurs="0" maxOccurs="1"/>
        </xsd:sequence>
      </xsd:complexType>
    </xsd:element>
    <xsd:element name="TaxCatchAll" ma:index="9" nillable="true" ma:displayName="Taxonomy Catch All Column" ma:hidden="true" ma:list="{32fa50bf-8e66-459a-8742-02a063c4f81a}" ma:internalName="TaxCatchAll" ma:showField="CatchAllData" ma:web="bc013384-bfb7-4032-a462-3c51563f08ba">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32fa50bf-8e66-459a-8742-02a063c4f81a}" ma:internalName="TaxCatchAllLabel" ma:readOnly="true" ma:showField="CatchAllDataLabel" ma:web="bc013384-bfb7-4032-a462-3c51563f08ba">
      <xsd:complexType>
        <xsd:complexContent>
          <xsd:extension base="dms:MultiChoiceLookup">
            <xsd:sequence>
              <xsd:element name="Value" type="dms:Lookup" maxOccurs="unbounded" minOccurs="0" nillable="true"/>
            </xsd:sequence>
          </xsd:extension>
        </xsd:complexContent>
      </xsd:complexType>
    </xsd:element>
    <xsd:element name="_dlc_DocId" ma:index="12" nillable="true" ma:displayName="Document ID Value" ma:description="The value of the document ID assigned to this item." ma:internalName="_dlc_DocId" ma:readOnly="true">
      <xsd:simpleType>
        <xsd:restriction base="dms:Text"/>
      </xsd:simpleType>
    </xsd:element>
    <xsd:element name="_dlc_DocIdUrl" ma:index="1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D42F4A-C64D-4DC0-B01A-D0912C1F9D83}"/>
</file>

<file path=customXml/itemProps2.xml><?xml version="1.0" encoding="utf-8"?>
<ds:datastoreItem xmlns:ds="http://schemas.openxmlformats.org/officeDocument/2006/customXml" ds:itemID="{BCF69473-B2CC-4FBD-8261-F0C7AC21C131}"/>
</file>

<file path=customXml/itemProps3.xml><?xml version="1.0" encoding="utf-8"?>
<ds:datastoreItem xmlns:ds="http://schemas.openxmlformats.org/officeDocument/2006/customXml" ds:itemID="{6BE96432-00E0-4FD9-942D-8E61478650BD}"/>
</file>

<file path=customXml/itemProps4.xml><?xml version="1.0" encoding="utf-8"?>
<ds:datastoreItem xmlns:ds="http://schemas.openxmlformats.org/officeDocument/2006/customXml" ds:itemID="{FA393F14-8F67-491B-93DE-7E72408F2594}"/>
</file>

<file path=docProps/app.xml><?xml version="1.0" encoding="utf-8"?>
<Properties xmlns="http://schemas.openxmlformats.org/officeDocument/2006/extended-properties" xmlns:vt="http://schemas.openxmlformats.org/officeDocument/2006/docPropsVTypes">
  <Template/>
  <TotalTime>4277</TotalTime>
  <Words>7846</Words>
  <Application>Microsoft Office PowerPoint</Application>
  <PresentationFormat>On-screen Show (4:3)</PresentationFormat>
  <Paragraphs>533</Paragraphs>
  <Slides>51</Slides>
  <Notes>51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Arial</vt:lpstr>
      <vt:lpstr>Calibri</vt:lpstr>
      <vt:lpstr>Century Gothic</vt:lpstr>
      <vt:lpstr>Angränsande</vt:lpstr>
      <vt:lpstr>Insights  from Sweden</vt:lpstr>
      <vt:lpstr>Our worship space</vt:lpstr>
      <vt:lpstr>The view</vt:lpstr>
      <vt:lpstr>The city of Norrköping</vt:lpstr>
      <vt:lpstr>Little Niagara…</vt:lpstr>
      <vt:lpstr>Or Little Venice…</vt:lpstr>
      <vt:lpstr>LBK</vt:lpstr>
      <vt:lpstr>LBK 1974-2014</vt:lpstr>
      <vt:lpstr>PowerPoint Presentation</vt:lpstr>
      <vt:lpstr>Early Swedish  church history</vt:lpstr>
      <vt:lpstr>Church buildings 1100…</vt:lpstr>
      <vt:lpstr>… to 1775</vt:lpstr>
      <vt:lpstr>Swedish hymnal history starts with the Reformation</vt:lpstr>
      <vt:lpstr>The Bible in Swedish</vt:lpstr>
      <vt:lpstr>The Uppsala hymnal</vt:lpstr>
      <vt:lpstr>German influence</vt:lpstr>
      <vt:lpstr>City hall – German square</vt:lpstr>
      <vt:lpstr>PowerPoint Presentation</vt:lpstr>
      <vt:lpstr>Architectural heritage</vt:lpstr>
      <vt:lpstr>PowerPoint Presentation</vt:lpstr>
      <vt:lpstr>PowerPoint Presentation</vt:lpstr>
      <vt:lpstr>The stones are speaking…</vt:lpstr>
      <vt:lpstr>Jesper Swedberg’s hymnal</vt:lpstr>
      <vt:lpstr>The 1695 hymnal</vt:lpstr>
      <vt:lpstr>What really happened …</vt:lpstr>
      <vt:lpstr>PowerPoint Presentation</vt:lpstr>
      <vt:lpstr>Hymnal content</vt:lpstr>
      <vt:lpstr>Hymnal content continued</vt:lpstr>
      <vt:lpstr>The 1819 hymnal</vt:lpstr>
      <vt:lpstr>The 1937 hymnal</vt:lpstr>
      <vt:lpstr>The 1986 hymnal</vt:lpstr>
      <vt:lpstr>My first blue hymnal</vt:lpstr>
      <vt:lpstr>My second blue hymnal</vt:lpstr>
      <vt:lpstr>My third blue hymnal</vt:lpstr>
      <vt:lpstr>My first red hymnal</vt:lpstr>
      <vt:lpstr>My second red hymnal</vt:lpstr>
      <vt:lpstr>My third red hymnal</vt:lpstr>
      <vt:lpstr>Hymnal choices in LBK</vt:lpstr>
      <vt:lpstr>What did the survey say?</vt:lpstr>
      <vt:lpstr>…about the liturgy</vt:lpstr>
      <vt:lpstr>Working with hymns</vt:lpstr>
      <vt:lpstr>Utan Guds Son…</vt:lpstr>
      <vt:lpstr>How we spread new hymns</vt:lpstr>
      <vt:lpstr>Working with liturgy</vt:lpstr>
      <vt:lpstr>How it started…</vt:lpstr>
      <vt:lpstr>New influences…</vt:lpstr>
      <vt:lpstr>2011 Conference booklet</vt:lpstr>
      <vt:lpstr>The future</vt:lpstr>
      <vt:lpstr>Examples: 1942 liturgy</vt:lpstr>
      <vt:lpstr>Examples: 1695 liturgy</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Samuel Adriansson</dc:creator>
  <cp:lastModifiedBy>Bryan Gerlach</cp:lastModifiedBy>
  <cp:revision>90</cp:revision>
  <cp:lastPrinted>2014-07-20T15:26:33Z</cp:lastPrinted>
  <dcterms:created xsi:type="dcterms:W3CDTF">2014-08-11T17:53:46Z</dcterms:created>
  <dcterms:modified xsi:type="dcterms:W3CDTF">2014-09-04T19:15:47Z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0x0101007CF0F893D1EED748B943C58D3294D7B8</vt:lpwstr>
  </property>
  <property fmtid="{D5CDD505-2E9C-101B-9397-08002B2CF9AE}" pid="3" name="_dlc_DocIdItemGuid">
    <vt:lpwstr>1ab4b241-a6d3-4231-bbb4-0ad1e81f1b11</vt:lpwstr>
  </property>
  <property fmtid="{D5CDD505-2E9C-101B-9397-08002B2CF9AE}" pid="4" name="TaxKeyword">
    <vt:lpwstr/>
  </property>
</Properties>
</file>