
<file path=[Content_Types].xml><?xml version="1.0" encoding="utf-8"?>
<Types xmlns="http://schemas.openxmlformats.org/package/2006/content-types">
  <Default Extension="png" ContentType="image/png"/>
  <Default Extension="jpeg" ContentType="image/jpeg"/>
  <Default Extension="emf" ContentType="image/x-emf"/>
  <Default Extension="m4a" ContentType="audi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3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6" r:id="rId2"/>
    <p:sldId id="284" r:id="rId3"/>
    <p:sldId id="285" r:id="rId4"/>
    <p:sldId id="286" r:id="rId5"/>
    <p:sldId id="287" r:id="rId6"/>
    <p:sldId id="288" r:id="rId7"/>
    <p:sldId id="289" r:id="rId8"/>
    <p:sldId id="305" r:id="rId9"/>
    <p:sldId id="290" r:id="rId10"/>
    <p:sldId id="294" r:id="rId11"/>
    <p:sldId id="291" r:id="rId12"/>
    <p:sldId id="292" r:id="rId13"/>
    <p:sldId id="293" r:id="rId14"/>
    <p:sldId id="295" r:id="rId15"/>
    <p:sldId id="296" r:id="rId16"/>
    <p:sldId id="297" r:id="rId17"/>
    <p:sldId id="304" r:id="rId18"/>
    <p:sldId id="306" r:id="rId19"/>
    <p:sldId id="307" r:id="rId20"/>
    <p:sldId id="308" r:id="rId21"/>
    <p:sldId id="309" r:id="rId22"/>
    <p:sldId id="310" r:id="rId23"/>
    <p:sldId id="311" r:id="rId24"/>
    <p:sldId id="312" r:id="rId25"/>
    <p:sldId id="313" r:id="rId26"/>
    <p:sldId id="314" r:id="rId27"/>
    <p:sldId id="315" r:id="rId28"/>
    <p:sldId id="316" r:id="rId29"/>
    <p:sldId id="317" r:id="rId30"/>
    <p:sldId id="320" r:id="rId31"/>
    <p:sldId id="321" r:id="rId32"/>
    <p:sldId id="322" r:id="rId33"/>
    <p:sldId id="323" r:id="rId34"/>
    <p:sldId id="324" r:id="rId35"/>
    <p:sldId id="325" r:id="rId36"/>
    <p:sldId id="328" r:id="rId37"/>
    <p:sldId id="326" r:id="rId38"/>
    <p:sldId id="327" r:id="rId39"/>
    <p:sldId id="332" r:id="rId40"/>
    <p:sldId id="330" r:id="rId41"/>
    <p:sldId id="329" r:id="rId42"/>
    <p:sldId id="333" r:id="rId43"/>
    <p:sldId id="334" r:id="rId44"/>
    <p:sldId id="337" r:id="rId45"/>
    <p:sldId id="338" r:id="rId46"/>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2" d="100"/>
          <a:sy n="92" d="100"/>
        </p:scale>
        <p:origin x="-38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customXml" Target="../customXml/item4.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78884BDD-6CF3-4E74-8029-F3BD54739AC6}" type="datetimeFigureOut">
              <a:rPr lang="en-US" smtClean="0"/>
              <a:t>7/9/2014</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0B8F48C3-6D9A-4BB0-9BF7-85F86095736F}" type="slidenum">
              <a:rPr lang="en-US" smtClean="0"/>
              <a:t>‹#›</a:t>
            </a:fld>
            <a:endParaRPr lang="en-US"/>
          </a:p>
        </p:txBody>
      </p:sp>
    </p:spTree>
    <p:extLst>
      <p:ext uri="{BB962C8B-B14F-4D97-AF65-F5344CB8AC3E}">
        <p14:creationId xmlns:p14="http://schemas.microsoft.com/office/powerpoint/2010/main" val="27536771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EDBCDBA2-8E1F-422D-8626-7B01F6EA7926}" type="datetimeFigureOut">
              <a:rPr lang="en-US" smtClean="0"/>
              <a:t>7/9/2014</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0788F048-E47D-49B9-9DAF-43267D720D55}" type="slidenum">
              <a:rPr lang="en-US" smtClean="0"/>
              <a:t>‹#›</a:t>
            </a:fld>
            <a:endParaRPr lang="en-US" dirty="0"/>
          </a:p>
        </p:txBody>
      </p:sp>
    </p:spTree>
    <p:extLst>
      <p:ext uri="{BB962C8B-B14F-4D97-AF65-F5344CB8AC3E}">
        <p14:creationId xmlns:p14="http://schemas.microsoft.com/office/powerpoint/2010/main" val="136620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88F048-E47D-49B9-9DAF-43267D720D55}" type="slidenum">
              <a:rPr lang="en-US" smtClean="0"/>
              <a:t>9</a:t>
            </a:fld>
            <a:endParaRPr lang="en-US" dirty="0"/>
          </a:p>
        </p:txBody>
      </p:sp>
    </p:spTree>
    <p:extLst>
      <p:ext uri="{BB962C8B-B14F-4D97-AF65-F5344CB8AC3E}">
        <p14:creationId xmlns:p14="http://schemas.microsoft.com/office/powerpoint/2010/main" val="1078665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88F048-E47D-49B9-9DAF-43267D720D55}" type="slidenum">
              <a:rPr lang="en-US" smtClean="0"/>
              <a:t>39</a:t>
            </a:fld>
            <a:endParaRPr lang="en-US" dirty="0"/>
          </a:p>
        </p:txBody>
      </p:sp>
    </p:spTree>
    <p:extLst>
      <p:ext uri="{BB962C8B-B14F-4D97-AF65-F5344CB8AC3E}">
        <p14:creationId xmlns:p14="http://schemas.microsoft.com/office/powerpoint/2010/main" val="178618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4E338A-BC5E-4742-877A-A5708CD8E1EC}"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4E338A-BC5E-4742-877A-A5708CD8E1E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4E338A-BC5E-4742-877A-A5708CD8E1E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endParaRPr lang="en-US"/>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6E5EE046-75D7-4AA2-B6A0-1EEDD6F62CB6}" type="slidenum">
              <a:rPr lang="en-US" altLang="en-US"/>
              <a:pPr/>
              <a:t>‹#›</a:t>
            </a:fld>
            <a:endParaRPr lang="en-US" altLang="en-US"/>
          </a:p>
        </p:txBody>
      </p:sp>
    </p:spTree>
    <p:extLst>
      <p:ext uri="{BB962C8B-B14F-4D97-AF65-F5344CB8AC3E}">
        <p14:creationId xmlns:p14="http://schemas.microsoft.com/office/powerpoint/2010/main" val="1367697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162050" y="6243638"/>
            <a:ext cx="1905000" cy="457200"/>
          </a:xfrm>
        </p:spPr>
        <p:txBody>
          <a:bodyPr/>
          <a:lstStyle>
            <a:lvl1pPr>
              <a:defRPr/>
            </a:lvl1pPr>
          </a:lstStyle>
          <a:p>
            <a:endParaRPr lang="en-US" dirty="0"/>
          </a:p>
        </p:txBody>
      </p:sp>
      <p:sp>
        <p:nvSpPr>
          <p:cNvPr id="4" name="Footer Placeholder 3"/>
          <p:cNvSpPr>
            <a:spLocks noGrp="1"/>
          </p:cNvSpPr>
          <p:nvPr>
            <p:ph type="ftr" sz="quarter" idx="11"/>
          </p:nvPr>
        </p:nvSpPr>
        <p:spPr>
          <a:xfrm>
            <a:off x="3657600" y="6243638"/>
            <a:ext cx="2895600" cy="457200"/>
          </a:xfrm>
        </p:spPr>
        <p:txBody>
          <a:bodyPr/>
          <a:lstStyle>
            <a:lvl1pPr>
              <a:defRPr/>
            </a:lvl1pPr>
          </a:lstStyle>
          <a:p>
            <a:endParaRPr lang="en-US" dirty="0"/>
          </a:p>
        </p:txBody>
      </p:sp>
      <p:sp>
        <p:nvSpPr>
          <p:cNvPr id="5" name="Slide Number Placeholder 4"/>
          <p:cNvSpPr>
            <a:spLocks noGrp="1"/>
          </p:cNvSpPr>
          <p:nvPr>
            <p:ph type="sldNum" sz="quarter" idx="12"/>
          </p:nvPr>
        </p:nvSpPr>
        <p:spPr>
          <a:xfrm>
            <a:off x="7042150" y="6243638"/>
            <a:ext cx="1905000" cy="457200"/>
          </a:xfrm>
        </p:spPr>
        <p:txBody>
          <a:bodyPr/>
          <a:lstStyle>
            <a:lvl1pPr>
              <a:defRPr/>
            </a:lvl1pPr>
          </a:lstStyle>
          <a:p>
            <a:fld id="{59F37E2B-2544-43E9-A0C6-AEED15D05B4E}" type="slidenum">
              <a:rPr lang="en-US"/>
              <a:pPr/>
              <a:t>‹#›</a:t>
            </a:fld>
            <a:endParaRPr lang="en-US" dirty="0"/>
          </a:p>
        </p:txBody>
      </p:sp>
    </p:spTree>
    <p:extLst>
      <p:ext uri="{BB962C8B-B14F-4D97-AF65-F5344CB8AC3E}">
        <p14:creationId xmlns:p14="http://schemas.microsoft.com/office/powerpoint/2010/main" val="1275660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1162050" y="6243638"/>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657600" y="6243638"/>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2A49AA49-BB68-4CE4-8CCD-64E90C78494F}" type="slidenum">
              <a:rPr lang="en-US"/>
              <a:pPr/>
              <a:t>‹#›</a:t>
            </a:fld>
            <a:endParaRPr lang="en-US"/>
          </a:p>
        </p:txBody>
      </p:sp>
    </p:spTree>
    <p:extLst>
      <p:ext uri="{BB962C8B-B14F-4D97-AF65-F5344CB8AC3E}">
        <p14:creationId xmlns:p14="http://schemas.microsoft.com/office/powerpoint/2010/main" val="367908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4E338A-BC5E-4742-877A-A5708CD8E1EC}"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4E338A-BC5E-4742-877A-A5708CD8E1EC}"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4E338A-BC5E-4742-877A-A5708CD8E1E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4E338A-BC5E-4742-877A-A5708CD8E1EC}" type="slidenum">
              <a:rPr lang="en-US" smtClean="0"/>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4E338A-BC5E-4742-877A-A5708CD8E1E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4E338A-BC5E-4742-877A-A5708CD8E1E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4E338A-BC5E-4742-877A-A5708CD8E1EC}" type="slidenum">
              <a:rPr lang="en-US" smtClean="0"/>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10B691-DB9B-4D04-8C60-98DC86A22B93}" type="datetimeFigureOut">
              <a:rPr lang="en-US" smtClean="0"/>
              <a:t>7/9/2014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4E338A-BC5E-4742-877A-A5708CD8E1E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310B691-DB9B-4D04-8C60-98DC86A22B93}" type="datetimeFigureOut">
              <a:rPr lang="en-US" smtClean="0"/>
              <a:t>7/9/2014</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14E338A-BC5E-4742-877A-A5708CD8E1E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jp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jp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447800"/>
            <a:ext cx="8839200" cy="1927225"/>
          </a:xfrm>
        </p:spPr>
        <p:txBody>
          <a:bodyPr/>
          <a:lstStyle/>
          <a:p>
            <a:r>
              <a:rPr lang="en-US" sz="4800" dirty="0" smtClean="0"/>
              <a:t>Preaching Sanctification in Ways that Honor Gospel Predominance</a:t>
            </a:r>
            <a:endParaRPr lang="en-US" sz="4800" dirty="0"/>
          </a:p>
        </p:txBody>
      </p:sp>
      <p:sp>
        <p:nvSpPr>
          <p:cNvPr id="3" name="Subtitle 2"/>
          <p:cNvSpPr>
            <a:spLocks noGrp="1"/>
          </p:cNvSpPr>
          <p:nvPr>
            <p:ph type="subTitle" idx="1"/>
          </p:nvPr>
        </p:nvSpPr>
        <p:spPr>
          <a:xfrm>
            <a:off x="685799" y="3505200"/>
            <a:ext cx="7772401" cy="1752600"/>
          </a:xfrm>
        </p:spPr>
        <p:txBody>
          <a:bodyPr>
            <a:normAutofit/>
          </a:bodyPr>
          <a:lstStyle/>
          <a:p>
            <a:r>
              <a:rPr lang="en-US" sz="3600" b="1" i="1" dirty="0" smtClean="0"/>
              <a:t>National Worship Conference 2014</a:t>
            </a:r>
          </a:p>
          <a:p>
            <a:r>
              <a:rPr lang="en-US" dirty="0" smtClean="0"/>
              <a:t>Thursday, July 24, 2014</a:t>
            </a:r>
          </a:p>
          <a:p>
            <a:r>
              <a:rPr lang="en-US" dirty="0" smtClean="0"/>
              <a:t>10:30 AM or 2:15 PM or 4:00 PM</a:t>
            </a:r>
          </a:p>
          <a:p>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43500"/>
            <a:ext cx="2286000" cy="1714500"/>
          </a:xfrm>
          <a:prstGeom prst="rect">
            <a:avLst/>
          </a:prstGeom>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9000" y="4267200"/>
            <a:ext cx="1695612" cy="242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364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229600" cy="990600"/>
          </a:xfrm>
        </p:spPr>
        <p:txBody>
          <a:bodyPr>
            <a:normAutofit/>
          </a:bodyPr>
          <a:lstStyle/>
          <a:p>
            <a:r>
              <a:rPr lang="en-US" b="1" dirty="0" smtClean="0"/>
              <a:t>“O Wretched Man That I Still Am!”</a:t>
            </a:r>
            <a:endParaRPr lang="en-US" b="1" dirty="0"/>
          </a:p>
        </p:txBody>
      </p:sp>
      <p:sp>
        <p:nvSpPr>
          <p:cNvPr id="3" name="Content Placeholder 2"/>
          <p:cNvSpPr>
            <a:spLocks noGrp="1"/>
          </p:cNvSpPr>
          <p:nvPr>
            <p:ph sz="half" idx="1"/>
          </p:nvPr>
        </p:nvSpPr>
        <p:spPr>
          <a:xfrm>
            <a:off x="457200" y="1673352"/>
            <a:ext cx="6019800" cy="4718304"/>
          </a:xfrm>
        </p:spPr>
        <p:txBody>
          <a:bodyPr>
            <a:normAutofit fontScale="92500"/>
          </a:bodyPr>
          <a:lstStyle/>
          <a:p>
            <a:pPr marL="0" indent="0" algn="ctr">
              <a:buNone/>
            </a:pPr>
            <a:r>
              <a:rPr lang="en-US" dirty="0" smtClean="0"/>
              <a:t>I see my heart’s condition now,</a:t>
            </a:r>
          </a:p>
          <a:p>
            <a:pPr marL="0" indent="0" algn="ctr">
              <a:buNone/>
            </a:pPr>
            <a:r>
              <a:rPr lang="en-US" dirty="0" smtClean="0"/>
              <a:t>My heart’s diverse affections.</a:t>
            </a:r>
          </a:p>
          <a:p>
            <a:pPr marL="0" indent="0" algn="ctr">
              <a:buNone/>
            </a:pPr>
            <a:r>
              <a:rPr lang="en-US" dirty="0" smtClean="0"/>
              <a:t>Why do I love the things you loathe;</a:t>
            </a:r>
          </a:p>
          <a:p>
            <a:pPr marL="0" indent="0" algn="ctr">
              <a:buNone/>
            </a:pPr>
            <a:r>
              <a:rPr lang="en-US" dirty="0" smtClean="0"/>
              <a:t>I’m torn in two directions:</a:t>
            </a:r>
          </a:p>
          <a:p>
            <a:pPr marL="0" indent="0" algn="ctr">
              <a:buNone/>
            </a:pPr>
            <a:r>
              <a:rPr lang="en-US" b="1" i="1" u="sng" dirty="0" smtClean="0"/>
              <a:t>Now prodigal, now Pharisee</a:t>
            </a:r>
            <a:r>
              <a:rPr lang="en-US" dirty="0" smtClean="0"/>
              <a:t>.</a:t>
            </a:r>
          </a:p>
          <a:p>
            <a:pPr marL="0" indent="0" algn="ctr">
              <a:buNone/>
            </a:pPr>
            <a:r>
              <a:rPr lang="en-US" dirty="0" smtClean="0"/>
              <a:t>O God, be merciful to me;</a:t>
            </a:r>
          </a:p>
          <a:p>
            <a:pPr marL="0" indent="0" algn="ctr">
              <a:buNone/>
            </a:pPr>
            <a:r>
              <a:rPr lang="en-US" dirty="0" smtClean="0"/>
              <a:t>Who else but you can help me!</a:t>
            </a:r>
          </a:p>
          <a:p>
            <a:pPr lvl="2"/>
            <a:r>
              <a:rPr lang="en-US" b="1" i="1" dirty="0" smtClean="0"/>
              <a:t>In </a:t>
            </a:r>
            <a:r>
              <a:rPr lang="en-US" b="1" i="1" dirty="0"/>
              <a:t>Hopelessness and Near Despair</a:t>
            </a:r>
            <a:r>
              <a:rPr lang="en-US" dirty="0"/>
              <a:t>, </a:t>
            </a:r>
            <a:r>
              <a:rPr lang="en-US" b="1" dirty="0" smtClean="0"/>
              <a:t>Christian Worship Supplement </a:t>
            </a:r>
            <a:r>
              <a:rPr lang="en-US" dirty="0" smtClean="0"/>
              <a:t>738</a:t>
            </a:r>
            <a:r>
              <a:rPr lang="en-US" dirty="0"/>
              <a:t>, Stanza </a:t>
            </a:r>
            <a:r>
              <a:rPr lang="en-US" dirty="0" smtClean="0"/>
              <a:t>2</a:t>
            </a:r>
            <a:endParaRPr lang="en-US" dirty="0"/>
          </a:p>
          <a:p>
            <a:pPr lvl="3"/>
            <a:r>
              <a:rPr lang="en-US" dirty="0" smtClean="0"/>
              <a:t>Jaroslav </a:t>
            </a:r>
            <a:r>
              <a:rPr lang="en-US" dirty="0" err="1" smtClean="0"/>
              <a:t>Vajda’s</a:t>
            </a:r>
            <a:r>
              <a:rPr lang="en-US" dirty="0" smtClean="0"/>
              <a:t> masterful reworking of Luther’s </a:t>
            </a:r>
            <a:r>
              <a:rPr lang="en-US" b="1" i="1" dirty="0" smtClean="0"/>
              <a:t>From Depths of Woe I Cry to You</a:t>
            </a:r>
            <a:endParaRPr lang="en-US"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7947354" y="0"/>
            <a:ext cx="1196646" cy="1663338"/>
          </a:xfrm>
        </p:spPr>
      </p:pic>
      <p:sp>
        <p:nvSpPr>
          <p:cNvPr id="6" name="Left Arrow Callout 5"/>
          <p:cNvSpPr/>
          <p:nvPr/>
        </p:nvSpPr>
        <p:spPr>
          <a:xfrm>
            <a:off x="5791199" y="2286000"/>
            <a:ext cx="3309257" cy="33528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t>Two directions the sinful nature in us is drawn!</a:t>
            </a:r>
          </a:p>
          <a:p>
            <a:pPr marL="285750" indent="-285750">
              <a:buFont typeface="Arial" panose="020B0604020202020204" pitchFamily="34" charset="0"/>
              <a:buChar char="•"/>
            </a:pPr>
            <a:r>
              <a:rPr lang="en-US" dirty="0" smtClean="0"/>
              <a:t>One often supported by “church culture” the other by the prevailing culture</a:t>
            </a:r>
            <a:endParaRPr lang="en-US" dirty="0"/>
          </a:p>
        </p:txBody>
      </p:sp>
      <p:sp>
        <p:nvSpPr>
          <p:cNvPr id="7" name="Right Arrow Callout 6"/>
          <p:cNvSpPr/>
          <p:nvPr/>
        </p:nvSpPr>
        <p:spPr>
          <a:xfrm>
            <a:off x="0" y="3733800"/>
            <a:ext cx="1295400" cy="14859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Here’s why we stress this!</a:t>
            </a:r>
            <a:endParaRPr lang="en-US" dirty="0"/>
          </a:p>
        </p:txBody>
      </p:sp>
    </p:spTree>
    <p:extLst>
      <p:ext uri="{BB962C8B-B14F-4D97-AF65-F5344CB8AC3E}">
        <p14:creationId xmlns:p14="http://schemas.microsoft.com/office/powerpoint/2010/main" val="24942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2295080" cy="609600"/>
          </a:xfrm>
        </p:spPr>
        <p:txBody>
          <a:bodyPr>
            <a:normAutofit/>
          </a:bodyPr>
          <a:lstStyle/>
          <a:p>
            <a:r>
              <a:rPr lang="en-US" sz="2800" b="1" dirty="0" smtClean="0"/>
              <a:t>Genesis 6:5</a:t>
            </a:r>
            <a:endParaRPr lang="en-US" sz="2800" b="1" dirty="0"/>
          </a:p>
        </p:txBody>
      </p:sp>
      <p:sp>
        <p:nvSpPr>
          <p:cNvPr id="4" name="Text Placeholder 3"/>
          <p:cNvSpPr>
            <a:spLocks noGrp="1"/>
          </p:cNvSpPr>
          <p:nvPr>
            <p:ph type="body" sz="half" idx="2"/>
          </p:nvPr>
        </p:nvSpPr>
        <p:spPr>
          <a:xfrm>
            <a:off x="457200" y="1066800"/>
            <a:ext cx="2139696" cy="4876800"/>
          </a:xfrm>
        </p:spPr>
        <p:txBody>
          <a:bodyPr/>
          <a:lstStyle/>
          <a:p>
            <a:r>
              <a:rPr lang="en-US" sz="1800" dirty="0" smtClean="0"/>
              <a:t>The LORD saw how great man’s wickedness on the earth had become, and that every inclination of the thoughts of his heart was only evil all the time.</a:t>
            </a:r>
          </a:p>
          <a:p>
            <a:endParaRPr lang="en-US" dirty="0"/>
          </a:p>
          <a:p>
            <a:pPr rtl="1"/>
            <a:r>
              <a:rPr lang="he-IL" sz="2400" dirty="0" smtClean="0">
                <a:latin typeface="SBL Hebrew" panose="02000000000000000000" pitchFamily="2" charset="-79"/>
                <a:cs typeface="SBL Hebrew" panose="02000000000000000000" pitchFamily="2" charset="-79"/>
              </a:rPr>
              <a:t>וַיַּרְא </a:t>
            </a:r>
            <a:r>
              <a:rPr lang="he-IL" sz="2400" dirty="0">
                <a:latin typeface="SBL Hebrew" panose="02000000000000000000" pitchFamily="2" charset="-79"/>
                <a:cs typeface="SBL Hebrew" panose="02000000000000000000" pitchFamily="2" charset="-79"/>
              </a:rPr>
              <a:t>יְהוָה כִּי רַבָּה רָעַת הָאָדָם בָּאָרֶץ וְכָל־יֵצֶר מַחְשְׁבֹת לִבּוֹ רַק רַע כָּל־הַיּוֹם׃ </a:t>
            </a:r>
          </a:p>
          <a:p>
            <a:endParaRPr lang="en-US"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a:xfrm>
            <a:off x="2819400" y="533400"/>
            <a:ext cx="5904390" cy="5500456"/>
          </a:xfrm>
        </p:spPr>
      </p:pic>
      <p:sp>
        <p:nvSpPr>
          <p:cNvPr id="3" name="TextBox 2"/>
          <p:cNvSpPr txBox="1"/>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t>  Critical to growth in maturity: an ever-deepening grasp of my natural heart’s depravity!</a:t>
            </a:r>
            <a:endParaRPr lang="en-US" dirty="0"/>
          </a:p>
        </p:txBody>
      </p:sp>
    </p:spTree>
    <p:extLst>
      <p:ext uri="{BB962C8B-B14F-4D97-AF65-F5344CB8AC3E}">
        <p14:creationId xmlns:p14="http://schemas.microsoft.com/office/powerpoint/2010/main" val="7999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763000" cy="990600"/>
          </a:xfrm>
        </p:spPr>
        <p:txBody>
          <a:bodyPr>
            <a:normAutofit fontScale="90000"/>
          </a:bodyPr>
          <a:lstStyle/>
          <a:p>
            <a:r>
              <a:rPr lang="en-US" sz="4400" b="1" dirty="0" smtClean="0"/>
              <a:t>The Beating Heart of Sanctification:</a:t>
            </a:r>
            <a:br>
              <a:rPr lang="en-US" sz="4400" b="1" dirty="0" smtClean="0"/>
            </a:br>
            <a:r>
              <a:rPr lang="en-US" sz="3200" b="1" dirty="0" smtClean="0"/>
              <a:t>A Daily </a:t>
            </a:r>
            <a:r>
              <a:rPr lang="en-US" sz="3200" b="1" i="1" u="sng" dirty="0" smtClean="0"/>
              <a:t>Return</a:t>
            </a:r>
            <a:r>
              <a:rPr lang="en-US" sz="3200" b="1" dirty="0" smtClean="0"/>
              <a:t> to Death &amp; Resurrection of Baptism!</a:t>
            </a:r>
            <a:endParaRPr lang="en-US" sz="3200" b="1"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304800" y="1905000"/>
            <a:ext cx="4281176" cy="3206750"/>
          </a:xfrm>
        </p:spPr>
      </p:pic>
      <p:sp>
        <p:nvSpPr>
          <p:cNvPr id="4" name="Content Placeholder 3"/>
          <p:cNvSpPr>
            <a:spLocks noGrp="1"/>
          </p:cNvSpPr>
          <p:nvPr>
            <p:ph sz="half" idx="2"/>
          </p:nvPr>
        </p:nvSpPr>
        <p:spPr>
          <a:xfrm>
            <a:off x="4724400" y="1905000"/>
            <a:ext cx="4267200" cy="4565904"/>
          </a:xfrm>
        </p:spPr>
        <p:txBody>
          <a:bodyPr>
            <a:normAutofit/>
          </a:bodyPr>
          <a:lstStyle/>
          <a:p>
            <a:r>
              <a:rPr lang="en-US" sz="2600" dirty="0" smtClean="0"/>
              <a:t>“We were therefore buried with him through baptism into death in order that, just as Christ was raised from the dead through the glory of the Father, we too may live a new life” (Romans 6:4).</a:t>
            </a:r>
            <a:endParaRPr lang="en-US" sz="2600" dirty="0"/>
          </a:p>
        </p:txBody>
      </p:sp>
    </p:spTree>
    <p:extLst>
      <p:ext uri="{BB962C8B-B14F-4D97-AF65-F5344CB8AC3E}">
        <p14:creationId xmlns:p14="http://schemas.microsoft.com/office/powerpoint/2010/main" val="3376971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29" y="381000"/>
            <a:ext cx="8686800" cy="990600"/>
          </a:xfrm>
        </p:spPr>
        <p:txBody>
          <a:bodyPr>
            <a:noAutofit/>
          </a:bodyPr>
          <a:lstStyle/>
          <a:p>
            <a:r>
              <a:rPr lang="en-US" b="1" dirty="0"/>
              <a:t>The Beating Heart of </a:t>
            </a:r>
            <a:r>
              <a:rPr lang="en-US" b="1" dirty="0" smtClean="0"/>
              <a:t>Sanctification:</a:t>
            </a:r>
            <a:r>
              <a:rPr lang="en-US" b="1" dirty="0"/>
              <a:t/>
            </a:r>
            <a:br>
              <a:rPr lang="en-US" b="1" dirty="0"/>
            </a:br>
            <a:r>
              <a:rPr lang="en-US" sz="2800" b="1" dirty="0"/>
              <a:t>A Daily </a:t>
            </a:r>
            <a:r>
              <a:rPr lang="en-US" sz="2800" b="1" i="1" u="sng" dirty="0"/>
              <a:t>Return</a:t>
            </a:r>
            <a:r>
              <a:rPr lang="en-US" sz="2800" b="1" dirty="0"/>
              <a:t> to Death &amp; Resurrection of Baptism</a:t>
            </a:r>
            <a:r>
              <a:rPr lang="en-US" sz="2800" b="1" dirty="0" smtClean="0"/>
              <a:t>! </a:t>
            </a:r>
            <a:endParaRPr lang="en-US" sz="2800" dirty="0"/>
          </a:p>
        </p:txBody>
      </p:sp>
      <p:sp>
        <p:nvSpPr>
          <p:cNvPr id="4" name="Content Placeholder 3"/>
          <p:cNvSpPr>
            <a:spLocks noGrp="1"/>
          </p:cNvSpPr>
          <p:nvPr>
            <p:ph sz="half" idx="2"/>
          </p:nvPr>
        </p:nvSpPr>
        <p:spPr>
          <a:xfrm>
            <a:off x="381000" y="1676400"/>
            <a:ext cx="8686800" cy="4953000"/>
          </a:xfrm>
        </p:spPr>
        <p:txBody>
          <a:bodyPr>
            <a:normAutofit fontScale="92500" lnSpcReduction="20000"/>
          </a:bodyPr>
          <a:lstStyle/>
          <a:p>
            <a:r>
              <a:rPr lang="en-US" sz="2600" b="1" dirty="0"/>
              <a:t>Lutheran Emphasis:  </a:t>
            </a:r>
            <a:r>
              <a:rPr lang="en-US" sz="2600" b="1" dirty="0" smtClean="0"/>
              <a:t>Daily </a:t>
            </a:r>
            <a:r>
              <a:rPr lang="en-US" sz="2600" b="1" dirty="0"/>
              <a:t>Going Back to Move Ahead!</a:t>
            </a:r>
          </a:p>
          <a:p>
            <a:pPr marL="560070" lvl="1" indent="-285750"/>
            <a:r>
              <a:rPr lang="en-US" dirty="0" smtClean="0"/>
              <a:t>The key for growth in sanctification </a:t>
            </a:r>
            <a:r>
              <a:rPr lang="en-US" b="1" i="1" dirty="0" smtClean="0"/>
              <a:t>is </a:t>
            </a:r>
            <a:r>
              <a:rPr lang="en-US" b="1" i="1" dirty="0"/>
              <a:t>NOT</a:t>
            </a:r>
            <a:r>
              <a:rPr lang="en-US" dirty="0"/>
              <a:t>:</a:t>
            </a:r>
          </a:p>
          <a:p>
            <a:pPr marL="1017270" lvl="2" indent="-285750"/>
            <a:r>
              <a:rPr lang="en-US" sz="2200" dirty="0"/>
              <a:t>doing something we haven’t done</a:t>
            </a:r>
          </a:p>
          <a:p>
            <a:pPr marL="1474470" lvl="3" indent="-285750"/>
            <a:r>
              <a:rPr lang="en-US" sz="2200" dirty="0" smtClean="0"/>
              <a:t>second </a:t>
            </a:r>
            <a:r>
              <a:rPr lang="en-US" sz="2200" dirty="0"/>
              <a:t>decision (Jesus as “Lord” not just “Savior,”  “really” giving ourselves to Jesus as Master, etc.)</a:t>
            </a:r>
          </a:p>
          <a:p>
            <a:pPr marL="1017270" lvl="2" indent="-285750"/>
            <a:r>
              <a:rPr lang="en-US" sz="2200" dirty="0"/>
              <a:t>gaining something we don’t have</a:t>
            </a:r>
          </a:p>
          <a:p>
            <a:pPr marL="1474470" lvl="3" indent="-285750"/>
            <a:r>
              <a:rPr lang="en-US" sz="2200" dirty="0" smtClean="0"/>
              <a:t>second </a:t>
            </a:r>
            <a:r>
              <a:rPr lang="en-US" sz="2200" dirty="0"/>
              <a:t>blessing (Spirit’s full measure </a:t>
            </a:r>
            <a:r>
              <a:rPr lang="en-US" sz="2200" dirty="0" smtClean="0"/>
              <a:t>– now able to be serious </a:t>
            </a:r>
            <a:r>
              <a:rPr lang="en-US" sz="2200" dirty="0"/>
              <a:t>about holiness)</a:t>
            </a:r>
          </a:p>
          <a:p>
            <a:pPr marL="560070" lvl="1" indent="-285750"/>
            <a:r>
              <a:rPr lang="en-US" dirty="0" smtClean="0"/>
              <a:t>The key for growth in sanctification </a:t>
            </a:r>
            <a:r>
              <a:rPr lang="en-US" b="1" dirty="0" smtClean="0"/>
              <a:t>IS: </a:t>
            </a:r>
            <a:r>
              <a:rPr lang="en-US" dirty="0" smtClean="0"/>
              <a:t>growing </a:t>
            </a:r>
            <a:r>
              <a:rPr lang="en-US" dirty="0"/>
              <a:t>in the grace of what is </a:t>
            </a:r>
            <a:r>
              <a:rPr lang="en-US" b="1" i="1" dirty="0"/>
              <a:t>already ours </a:t>
            </a:r>
            <a:r>
              <a:rPr lang="en-US" dirty="0"/>
              <a:t>in </a:t>
            </a:r>
            <a:r>
              <a:rPr lang="en-US" dirty="0" smtClean="0"/>
              <a:t>Jesus!</a:t>
            </a:r>
            <a:endParaRPr lang="en-US" dirty="0"/>
          </a:p>
          <a:p>
            <a:pPr marL="1200150" lvl="2" indent="-285750"/>
            <a:r>
              <a:rPr lang="en-US" sz="2200" dirty="0" smtClean="0"/>
              <a:t>one tends to put focus on </a:t>
            </a:r>
            <a:r>
              <a:rPr lang="en-US" sz="2200" dirty="0"/>
              <a:t>us (law </a:t>
            </a:r>
            <a:r>
              <a:rPr lang="en-US" sz="2200" dirty="0" smtClean="0"/>
              <a:t> - human activity – becomes central </a:t>
            </a:r>
            <a:r>
              <a:rPr lang="en-US" sz="2200" dirty="0"/>
              <a:t>– church </a:t>
            </a:r>
            <a:r>
              <a:rPr lang="en-US" sz="2200" dirty="0" smtClean="0"/>
              <a:t>easily becomes pressure cooker)</a:t>
            </a:r>
            <a:endParaRPr lang="en-US" sz="2200" dirty="0"/>
          </a:p>
          <a:p>
            <a:pPr marL="1200150" lvl="2" indent="-285750"/>
            <a:r>
              <a:rPr lang="en-US" sz="2200" dirty="0" smtClean="0"/>
              <a:t>this seeks to keep focus on Jesus </a:t>
            </a:r>
            <a:r>
              <a:rPr lang="en-US" sz="2200" dirty="0"/>
              <a:t>(gospel central – </a:t>
            </a:r>
            <a:r>
              <a:rPr lang="en-US" sz="2200" dirty="0" smtClean="0"/>
              <a:t>God’s promises/activity - church conduit of power in means of grace) </a:t>
            </a:r>
          </a:p>
          <a:p>
            <a:pPr marL="1200150" lvl="2" indent="-285750"/>
            <a:r>
              <a:rPr lang="en-US" sz="2200" dirty="0" smtClean="0"/>
              <a:t>John the Baptist’s ministry philosophy applied to living a sanctified life:  “He must become greater; I must become less” (John 3:30).</a:t>
            </a:r>
            <a:endParaRPr lang="en-US" sz="2200" dirty="0"/>
          </a:p>
          <a:p>
            <a:endParaRPr lang="en-US" sz="2200" dirty="0"/>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0" y="5867400"/>
            <a:ext cx="1337035" cy="1001486"/>
          </a:xfrm>
        </p:spPr>
      </p:pic>
    </p:spTree>
    <p:extLst>
      <p:ext uri="{BB962C8B-B14F-4D97-AF65-F5344CB8AC3E}">
        <p14:creationId xmlns:p14="http://schemas.microsoft.com/office/powerpoint/2010/main" val="390349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 calcmode="lin" valueType="num">
                                      <p:cBhvr additive="base">
                                        <p:cTn id="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 calcmode="lin" valueType="num">
                                      <p:cBhvr additive="base">
                                        <p:cTn id="5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anim calcmode="lin" valueType="num">
                                      <p:cBhvr additive="base">
                                        <p:cTn id="57"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990600"/>
          </a:xfrm>
        </p:spPr>
        <p:txBody>
          <a:bodyPr>
            <a:normAutofit/>
          </a:bodyPr>
          <a:lstStyle/>
          <a:p>
            <a:r>
              <a:rPr lang="en-US" dirty="0" smtClean="0"/>
              <a:t>Lutheran Sanctification Tug of War </a:t>
            </a:r>
            <a:endParaRPr lang="en-US" dirty="0"/>
          </a:p>
        </p:txBody>
      </p:sp>
      <p:sp>
        <p:nvSpPr>
          <p:cNvPr id="3" name="Left-Right Arrow Callout 2"/>
          <p:cNvSpPr/>
          <p:nvPr/>
        </p:nvSpPr>
        <p:spPr>
          <a:xfrm>
            <a:off x="2656114" y="1550141"/>
            <a:ext cx="3810000" cy="3657600"/>
          </a:xfrm>
          <a:prstGeom prst="leftRightArrowCallout">
            <a:avLst>
              <a:gd name="adj1" fmla="val 22183"/>
              <a:gd name="adj2" fmla="val 25000"/>
              <a:gd name="adj3" fmla="val 25000"/>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Two competing emphases within Lutheranism  seek to pull us in opposite directions when it comes to preaching sanctification.</a:t>
            </a:r>
            <a:endParaRPr lang="en-US" sz="2000" dirty="0"/>
          </a:p>
        </p:txBody>
      </p:sp>
      <p:sp>
        <p:nvSpPr>
          <p:cNvPr id="4" name="Rectangle 3"/>
          <p:cNvSpPr/>
          <p:nvPr/>
        </p:nvSpPr>
        <p:spPr>
          <a:xfrm>
            <a:off x="228600" y="1431701"/>
            <a:ext cx="2286000" cy="4008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There are those who believe that since the law always accuses (</a:t>
            </a:r>
            <a:r>
              <a:rPr lang="en-US" sz="2000" b="1" i="1" dirty="0" smtClean="0"/>
              <a:t>lex semper accusat)</a:t>
            </a:r>
            <a:r>
              <a:rPr lang="en-US" sz="2000" dirty="0" smtClean="0"/>
              <a:t> the less the law is used </a:t>
            </a:r>
          </a:p>
          <a:p>
            <a:pPr algn="ctr"/>
            <a:r>
              <a:rPr lang="en-US" sz="2000" dirty="0" smtClean="0"/>
              <a:t>the better since urging with law imperatives simply puts Christians back under the guilt of the law.</a:t>
            </a:r>
            <a:endParaRPr lang="en-US" sz="2000" dirty="0"/>
          </a:p>
        </p:txBody>
      </p:sp>
      <p:sp>
        <p:nvSpPr>
          <p:cNvPr id="5" name="Rectangle 4"/>
          <p:cNvSpPr/>
          <p:nvPr/>
        </p:nvSpPr>
        <p:spPr>
          <a:xfrm>
            <a:off x="6629400" y="1438677"/>
            <a:ext cx="2286000" cy="405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There are those who believe that we are far too hesitant to give specific direction and so they urge us to provide abundant instruction in holy living often prescribing what love looks like in minute detail.</a:t>
            </a:r>
            <a:endParaRPr lang="en-US" sz="2000" dirty="0"/>
          </a:p>
        </p:txBody>
      </p:sp>
      <p:sp>
        <p:nvSpPr>
          <p:cNvPr id="6" name="Rectangle 5"/>
          <p:cNvSpPr/>
          <p:nvPr/>
        </p:nvSpPr>
        <p:spPr>
          <a:xfrm>
            <a:off x="609600" y="5562600"/>
            <a:ext cx="82296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Each “side” starts with a legitimate concern for us all to ponder, but then takes that concern so far as to flirt with  antinomianism or legalism. One underplays the reality that we are </a:t>
            </a:r>
            <a:r>
              <a:rPr lang="en-US" b="1" i="1" dirty="0" err="1" smtClean="0"/>
              <a:t>peccator</a:t>
            </a:r>
            <a:r>
              <a:rPr lang="en-US" dirty="0" smtClean="0"/>
              <a:t> the other that we are </a:t>
            </a:r>
            <a:r>
              <a:rPr lang="en-US" b="1" i="1" dirty="0" err="1" smtClean="0"/>
              <a:t>justus</a:t>
            </a:r>
            <a:r>
              <a:rPr lang="en-US" dirty="0" smtClean="0"/>
              <a:t>.  </a:t>
            </a:r>
            <a:r>
              <a:rPr lang="en-US" b="1" u="sng" dirty="0" smtClean="0"/>
              <a:t>Both</a:t>
            </a:r>
            <a:r>
              <a:rPr lang="en-US" dirty="0" smtClean="0"/>
              <a:t> do harm to the gospel and to genuine growth in sanctification.</a:t>
            </a:r>
            <a:endParaRPr lang="en-US" dirty="0"/>
          </a:p>
        </p:txBody>
      </p:sp>
    </p:spTree>
    <p:extLst>
      <p:ext uri="{BB962C8B-B14F-4D97-AF65-F5344CB8AC3E}">
        <p14:creationId xmlns:p14="http://schemas.microsoft.com/office/powerpoint/2010/main" val="390853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Autofit/>
          </a:bodyPr>
          <a:lstStyle/>
          <a:p>
            <a:r>
              <a:rPr lang="en-US" sz="3200" dirty="0" smtClean="0"/>
              <a:t>The Edges of Antinomianism: Failing to Deal Fully with the Reality That We Are </a:t>
            </a:r>
            <a:r>
              <a:rPr lang="en-US" sz="3200" b="1" i="1" dirty="0" err="1" smtClean="0"/>
              <a:t>Peccator</a:t>
            </a:r>
            <a:r>
              <a:rPr lang="en-US" sz="3200" dirty="0" smtClean="0"/>
              <a:t> </a:t>
            </a:r>
            <a:endParaRPr lang="en-US" sz="3200" dirty="0"/>
          </a:p>
        </p:txBody>
      </p:sp>
      <p:sp>
        <p:nvSpPr>
          <p:cNvPr id="3" name="Content Placeholder 2"/>
          <p:cNvSpPr>
            <a:spLocks noGrp="1"/>
          </p:cNvSpPr>
          <p:nvPr>
            <p:ph idx="1"/>
          </p:nvPr>
        </p:nvSpPr>
        <p:spPr>
          <a:xfrm>
            <a:off x="457200" y="1524000"/>
            <a:ext cx="8229600" cy="4876800"/>
          </a:xfrm>
        </p:spPr>
        <p:txBody>
          <a:bodyPr>
            <a:normAutofit/>
          </a:bodyPr>
          <a:lstStyle/>
          <a:p>
            <a:r>
              <a:rPr lang="en-US" dirty="0" smtClean="0"/>
              <a:t>Antinomian evidence?</a:t>
            </a:r>
          </a:p>
          <a:p>
            <a:pPr lvl="1"/>
            <a:r>
              <a:rPr lang="en-US" dirty="0" smtClean="0"/>
              <a:t>Little/no mention of God’s wrath</a:t>
            </a:r>
          </a:p>
          <a:p>
            <a:pPr lvl="1"/>
            <a:r>
              <a:rPr lang="en-US" dirty="0" smtClean="0"/>
              <a:t>Law as curb (threat, warning) curbed (</a:t>
            </a:r>
            <a:r>
              <a:rPr lang="en-US" dirty="0" err="1" smtClean="0"/>
              <a:t>Raabe</a:t>
            </a:r>
            <a:r>
              <a:rPr lang="en-US" dirty="0" smtClean="0"/>
              <a:t>: Law’s “future tense”)</a:t>
            </a:r>
          </a:p>
          <a:p>
            <a:pPr lvl="1"/>
            <a:r>
              <a:rPr lang="en-US" dirty="0" smtClean="0"/>
              <a:t>Law as mirror is perfunctory (cliché) and/or merely symptomatic</a:t>
            </a:r>
          </a:p>
          <a:p>
            <a:pPr lvl="1"/>
            <a:r>
              <a:rPr lang="en-US" dirty="0" smtClean="0"/>
              <a:t>Old self is scolded/shamed but not crucified</a:t>
            </a:r>
          </a:p>
          <a:p>
            <a:pPr lvl="1"/>
            <a:r>
              <a:rPr lang="en-US" dirty="0" smtClean="0"/>
              <a:t>Imperatives in sanctification not heard (sanctification </a:t>
            </a:r>
            <a:r>
              <a:rPr lang="en-US" dirty="0" err="1" smtClean="0"/>
              <a:t>Schwaermer</a:t>
            </a:r>
            <a:r>
              <a:rPr lang="en-US" dirty="0" smtClean="0"/>
              <a:t>!)</a:t>
            </a:r>
          </a:p>
          <a:p>
            <a:pPr lvl="1"/>
            <a:r>
              <a:rPr lang="en-US" dirty="0" smtClean="0"/>
              <a:t>Little to no specific direction given</a:t>
            </a:r>
          </a:p>
          <a:p>
            <a:pPr lvl="1"/>
            <a:r>
              <a:rPr lang="en-US" dirty="0" smtClean="0"/>
              <a:t>Preaching from 2</a:t>
            </a:r>
            <a:r>
              <a:rPr lang="en-US" baseline="30000" dirty="0" smtClean="0"/>
              <a:t>nd</a:t>
            </a:r>
            <a:r>
              <a:rPr lang="en-US" dirty="0" smtClean="0"/>
              <a:t> half of Epistles avoided/distorted</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724400"/>
            <a:ext cx="9144000" cy="3086370"/>
          </a:xfrm>
          <a:prstGeom prst="rect">
            <a:avLst/>
          </a:prstGeom>
        </p:spPr>
      </p:pic>
    </p:spTree>
    <p:extLst>
      <p:ext uri="{BB962C8B-B14F-4D97-AF65-F5344CB8AC3E}">
        <p14:creationId xmlns:p14="http://schemas.microsoft.com/office/powerpoint/2010/main" val="40939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noAutofit/>
          </a:bodyPr>
          <a:lstStyle/>
          <a:p>
            <a:r>
              <a:rPr lang="en-US" sz="3200" dirty="0" smtClean="0"/>
              <a:t>The Edges of Legalism: Failing to Deal Fully with the Reality That We Are </a:t>
            </a:r>
            <a:r>
              <a:rPr lang="en-US" sz="3200" b="1" i="1" dirty="0" smtClean="0"/>
              <a:t>Justus</a:t>
            </a:r>
            <a:r>
              <a:rPr lang="en-US" sz="3200" dirty="0" smtClean="0"/>
              <a:t> </a:t>
            </a:r>
            <a:endParaRPr lang="en-US" sz="3200" dirty="0"/>
          </a:p>
        </p:txBody>
      </p:sp>
      <p:sp>
        <p:nvSpPr>
          <p:cNvPr id="3" name="Content Placeholder 2"/>
          <p:cNvSpPr>
            <a:spLocks noGrp="1"/>
          </p:cNvSpPr>
          <p:nvPr>
            <p:ph idx="1"/>
          </p:nvPr>
        </p:nvSpPr>
        <p:spPr>
          <a:xfrm>
            <a:off x="457200" y="1390785"/>
            <a:ext cx="8229600" cy="4876800"/>
          </a:xfrm>
        </p:spPr>
        <p:txBody>
          <a:bodyPr>
            <a:normAutofit/>
          </a:bodyPr>
          <a:lstStyle/>
          <a:p>
            <a:r>
              <a:rPr lang="en-US" dirty="0" smtClean="0"/>
              <a:t>Legalism evidence?</a:t>
            </a:r>
          </a:p>
          <a:p>
            <a:pPr lvl="1"/>
            <a:r>
              <a:rPr lang="en-US" dirty="0" smtClean="0"/>
              <a:t>God’s wrath feels like primary motivation</a:t>
            </a:r>
          </a:p>
          <a:p>
            <a:pPr lvl="1"/>
            <a:r>
              <a:rPr lang="en-US" dirty="0" smtClean="0"/>
              <a:t>Law as curb (threat, warning) sounds like condition on gospel</a:t>
            </a:r>
          </a:p>
          <a:p>
            <a:pPr lvl="1"/>
            <a:r>
              <a:rPr lang="en-US" dirty="0" smtClean="0"/>
              <a:t>Law as mirror spoken as if believers had no new man!</a:t>
            </a:r>
          </a:p>
          <a:p>
            <a:pPr lvl="2"/>
            <a:r>
              <a:rPr lang="en-US" dirty="0" smtClean="0"/>
              <a:t>Note: sanctification legalism often can be antinomian in curb/mirror!</a:t>
            </a:r>
          </a:p>
          <a:p>
            <a:pPr lvl="1"/>
            <a:r>
              <a:rPr lang="en-US" dirty="0" smtClean="0"/>
              <a:t>3</a:t>
            </a:r>
            <a:r>
              <a:rPr lang="en-US" baseline="30000" dirty="0" smtClean="0"/>
              <a:t>rd</a:t>
            </a:r>
            <a:r>
              <a:rPr lang="en-US" dirty="0" smtClean="0"/>
              <a:t> use predominant use of law (teaching/preaching imbalance)</a:t>
            </a:r>
          </a:p>
          <a:p>
            <a:pPr lvl="1"/>
            <a:r>
              <a:rPr lang="en-US" dirty="0" smtClean="0"/>
              <a:t>Truant law imperatives without indicative gospel chaperones</a:t>
            </a:r>
          </a:p>
          <a:p>
            <a:pPr lvl="1"/>
            <a:r>
              <a:rPr lang="en-US" dirty="0" smtClean="0"/>
              <a:t>Detailed (merely human?) directions - new man no room to breathe</a:t>
            </a:r>
          </a:p>
          <a:p>
            <a:pPr lvl="1"/>
            <a:r>
              <a:rPr lang="en-US" dirty="0" smtClean="0"/>
              <a:t>Gospel becoming cliché or perfunctory</a:t>
            </a:r>
          </a:p>
          <a:p>
            <a:pPr lvl="2"/>
            <a:r>
              <a:rPr lang="en-US" dirty="0" smtClean="0"/>
              <a:t>Worst case: generic/cliché gospel with concrete/specific law</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410200"/>
            <a:ext cx="9144000" cy="2400570"/>
          </a:xfrm>
          <a:prstGeom prst="rect">
            <a:avLst/>
          </a:prstGeom>
        </p:spPr>
      </p:pic>
    </p:spTree>
    <p:extLst>
      <p:ext uri="{BB962C8B-B14F-4D97-AF65-F5344CB8AC3E}">
        <p14:creationId xmlns:p14="http://schemas.microsoft.com/office/powerpoint/2010/main" val="13374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Effect transition="in" filter="fade">
                                      <p:cBhvr>
                                        <p:cTn id="61" dur="1000"/>
                                        <p:tgtEl>
                                          <p:spTgt spid="3">
                                            <p:txEl>
                                              <p:pRg st="8" end="8"/>
                                            </p:txEl>
                                          </p:spTgt>
                                        </p:tgtEl>
                                      </p:cBhvr>
                                    </p:animEffect>
                                    <p:anim calcmode="lin" valueType="num">
                                      <p:cBhvr>
                                        <p:cTn id="6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Insights for Preaching Sanctification</a:t>
            </a:r>
            <a:endParaRPr lang="en-US" dirty="0"/>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981200"/>
            <a:ext cx="3257533" cy="4344901"/>
          </a:xfrm>
        </p:spPr>
      </p:pic>
      <p:sp>
        <p:nvSpPr>
          <p:cNvPr id="9" name="Content Placeholder 8"/>
          <p:cNvSpPr>
            <a:spLocks noGrp="1"/>
          </p:cNvSpPr>
          <p:nvPr>
            <p:ph sz="half" idx="2"/>
          </p:nvPr>
        </p:nvSpPr>
        <p:spPr>
          <a:xfrm>
            <a:off x="4648200" y="2133600"/>
            <a:ext cx="4038600" cy="4258056"/>
          </a:xfrm>
        </p:spPr>
        <p:txBody>
          <a:bodyPr>
            <a:normAutofit fontScale="92500"/>
          </a:bodyPr>
          <a:lstStyle/>
          <a:p>
            <a:r>
              <a:rPr lang="en-US" dirty="0" smtClean="0"/>
              <a:t>Spend a moment answering this question:</a:t>
            </a:r>
          </a:p>
          <a:p>
            <a:pPr lvl="1"/>
            <a:r>
              <a:rPr lang="en-US" dirty="0" smtClean="0"/>
              <a:t>What insights for preaching sanctification have you gained from dealing honestly with helping Christians fight the dual nature war?</a:t>
            </a:r>
            <a:r>
              <a:rPr lang="en-US" b="1" i="1" dirty="0" smtClean="0"/>
              <a:t> </a:t>
            </a:r>
          </a:p>
          <a:p>
            <a:r>
              <a:rPr lang="en-US" dirty="0" smtClean="0"/>
              <a:t>Questions on this first section of the presentation?</a:t>
            </a:r>
            <a:endParaRPr lang="en-US" dirty="0"/>
          </a:p>
        </p:txBody>
      </p:sp>
    </p:spTree>
    <p:extLst>
      <p:ext uri="{BB962C8B-B14F-4D97-AF65-F5344CB8AC3E}">
        <p14:creationId xmlns:p14="http://schemas.microsoft.com/office/powerpoint/2010/main" val="30605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447800"/>
            <a:ext cx="8839200" cy="1927225"/>
          </a:xfrm>
        </p:spPr>
        <p:txBody>
          <a:bodyPr/>
          <a:lstStyle/>
          <a:p>
            <a:r>
              <a:rPr lang="en-US" sz="4800" dirty="0" smtClean="0"/>
              <a:t>Preaching Sanctification in Ways that Honor Gospel Predominance</a:t>
            </a:r>
            <a:endParaRPr lang="en-US" sz="4800" dirty="0"/>
          </a:p>
        </p:txBody>
      </p:sp>
      <p:sp>
        <p:nvSpPr>
          <p:cNvPr id="3" name="Subtitle 2"/>
          <p:cNvSpPr>
            <a:spLocks noGrp="1"/>
          </p:cNvSpPr>
          <p:nvPr>
            <p:ph type="subTitle" idx="1"/>
          </p:nvPr>
        </p:nvSpPr>
        <p:spPr>
          <a:xfrm>
            <a:off x="609601" y="3505200"/>
            <a:ext cx="8382000" cy="1752600"/>
          </a:xfrm>
        </p:spPr>
        <p:txBody>
          <a:bodyPr>
            <a:normAutofit/>
          </a:bodyPr>
          <a:lstStyle/>
          <a:p>
            <a:r>
              <a:rPr lang="en-US" dirty="0" smtClean="0"/>
              <a:t>Focus #2:  Empowering the Bride in Her New Identity</a:t>
            </a:r>
          </a:p>
        </p:txBody>
      </p:sp>
      <p:pic>
        <p:nvPicPr>
          <p:cNvPr id="4" name="11 Beautiful Savio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7800" y="990600"/>
            <a:ext cx="381000" cy="381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143500"/>
            <a:ext cx="2286000" cy="1714500"/>
          </a:xfrm>
          <a:prstGeom prst="rect">
            <a:avLst/>
          </a:prstGeom>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65120" y="4876800"/>
            <a:ext cx="1269492" cy="181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898470"/>
      </p:ext>
    </p:extLst>
  </p:cSld>
  <p:clrMapOvr>
    <a:masterClrMapping/>
  </p:clrMapOvr>
  <p:timing>
    <p:tnLst>
      <p:par>
        <p:cTn id="1" dur="indefinite" restart="never" nodeType="tmRoot">
          <p:childTnLst>
            <p:audio>
              <p:cMediaNode vol="49057">
                <p:cTn id="2"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92480"/>
            <a:ext cx="2295080" cy="1264920"/>
          </a:xfrm>
        </p:spPr>
        <p:txBody>
          <a:bodyPr/>
          <a:lstStyle/>
          <a:p>
            <a:r>
              <a:rPr lang="en-US" b="1" dirty="0" smtClean="0"/>
              <a:t>The Importance of a Strong Base</a:t>
            </a:r>
            <a:endParaRPr lang="en-US" b="1" dirty="0"/>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p:txBody>
          <a:bodyPr>
            <a:normAutofit/>
          </a:bodyPr>
          <a:lstStyle/>
          <a:p>
            <a:r>
              <a:rPr lang="en-US" sz="2000" dirty="0" smtClean="0"/>
              <a:t>Three time all-star third baseman </a:t>
            </a:r>
            <a:r>
              <a:rPr lang="en-US" sz="2000" dirty="0" err="1" smtClean="0"/>
              <a:t>Aramis</a:t>
            </a:r>
            <a:r>
              <a:rPr lang="en-US" sz="2000" dirty="0" smtClean="0"/>
              <a:t> Ramirez credits a strong base for the all-star year he is having as a hitter in 2014. In 2013 he was plagued by lower body injuries.</a:t>
            </a:r>
            <a:endParaRPr lang="en-US" sz="2000" dirty="0"/>
          </a:p>
        </p:txBody>
      </p:sp>
    </p:spTree>
    <p:extLst>
      <p:ext uri="{BB962C8B-B14F-4D97-AF65-F5344CB8AC3E}">
        <p14:creationId xmlns:p14="http://schemas.microsoft.com/office/powerpoint/2010/main" val="31717987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640588"/>
            <a:ext cx="8763000" cy="5830316"/>
          </a:xfrm>
          <a:prstGeom prst="rect">
            <a:avLst/>
          </a:prstGeom>
        </p:spPr>
      </p:pic>
      <p:pic>
        <p:nvPicPr>
          <p:cNvPr id="2050" name="Picture 2" descr="C:\Users\gurgelr\AppData\Local\Microsoft\Windows\Temporary Internet Files\Content.Outlook\K4LETSJW\IMG_13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6842923" y="4409315"/>
            <a:ext cx="2356103" cy="176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6018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2447480" cy="1264920"/>
          </a:xfrm>
        </p:spPr>
        <p:txBody>
          <a:bodyPr>
            <a:normAutofit fontScale="90000"/>
          </a:bodyPr>
          <a:lstStyle/>
          <a:p>
            <a:r>
              <a:rPr lang="en-US" b="1" dirty="0" smtClean="0"/>
              <a:t>This Is Your &amp; Your People’s Base for Sanctification</a:t>
            </a:r>
            <a:endParaRPr lang="en-US" b="1" dirty="0"/>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a:xfrm>
            <a:off x="152400" y="1752600"/>
            <a:ext cx="2590800" cy="5105400"/>
          </a:xfrm>
        </p:spPr>
        <p:txBody>
          <a:bodyPr>
            <a:noAutofit/>
          </a:bodyPr>
          <a:lstStyle/>
          <a:p>
            <a:r>
              <a:rPr lang="en-US" sz="1800" dirty="0" smtClean="0"/>
              <a:t>“…Christ loved the church and gave himself up for her to make her holy, cleansing her by the washing with water through the word, and to present her to himself as a radiant church, without stain or wrinkle or any other blemish, but holy and blameless” (Ephesians 5:25b-27).</a:t>
            </a:r>
          </a:p>
          <a:p>
            <a:pPr marL="285750" indent="-285750">
              <a:buFont typeface="Arial" panose="020B0604020202020204" pitchFamily="34" charset="0"/>
              <a:buChar char="•"/>
            </a:pPr>
            <a:r>
              <a:rPr lang="en-US" sz="1800" b="1" i="1" dirty="0" smtClean="0"/>
              <a:t>God’s image (lost in preaching?)  restored in its vertical dimension!</a:t>
            </a:r>
            <a:endParaRPr lang="en-US" sz="1800" b="1" i="1" dirty="0"/>
          </a:p>
        </p:txBody>
      </p:sp>
    </p:spTree>
    <p:extLst>
      <p:ext uri="{BB962C8B-B14F-4D97-AF65-F5344CB8AC3E}">
        <p14:creationId xmlns:p14="http://schemas.microsoft.com/office/powerpoint/2010/main" val="41810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90600"/>
          </a:xfrm>
        </p:spPr>
        <p:txBody>
          <a:bodyPr>
            <a:noAutofit/>
          </a:bodyPr>
          <a:lstStyle/>
          <a:p>
            <a:r>
              <a:rPr lang="en-US" sz="3200" dirty="0" smtClean="0"/>
              <a:t>Building and Rebuilding the Base Is the Heart of Sanctification Preaching:  Never Tire of Teaching Them the Glory of Their Identity</a:t>
            </a:r>
            <a:endParaRPr lang="en-US" sz="32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914400" y="2057400"/>
            <a:ext cx="2743200" cy="3840481"/>
          </a:xfrm>
        </p:spPr>
      </p:pic>
      <p:sp>
        <p:nvSpPr>
          <p:cNvPr id="4" name="Content Placeholder 3"/>
          <p:cNvSpPr>
            <a:spLocks noGrp="1"/>
          </p:cNvSpPr>
          <p:nvPr>
            <p:ph sz="half" idx="2"/>
          </p:nvPr>
        </p:nvSpPr>
        <p:spPr>
          <a:xfrm>
            <a:off x="3886200" y="2057400"/>
            <a:ext cx="4800600" cy="4334256"/>
          </a:xfrm>
        </p:spPr>
        <p:txBody>
          <a:bodyPr>
            <a:normAutofit fontScale="85000" lnSpcReduction="20000"/>
          </a:bodyPr>
          <a:lstStyle/>
          <a:p>
            <a:r>
              <a:rPr lang="en-US" dirty="0" smtClean="0"/>
              <a:t>“Some </a:t>
            </a:r>
            <a:r>
              <a:rPr lang="en-US" dirty="0"/>
              <a:t>Sunday mornings the minister should take the congregation by the hand and with them step off the dimensions of their inheritance as children of God. Some of them have been ‘preached at’ for years but have never been given a peek into the treasury, much less to run their fingers through the unsearchable riches of </a:t>
            </a:r>
            <a:r>
              <a:rPr lang="en-US" dirty="0" smtClean="0"/>
              <a:t>Christ” (Fred Craddock, </a:t>
            </a:r>
            <a:r>
              <a:rPr lang="en-US" b="1" i="1" dirty="0" smtClean="0"/>
              <a:t>As One Without Authority, </a:t>
            </a:r>
            <a:r>
              <a:rPr lang="en-US" dirty="0" smtClean="0"/>
              <a:t>71,72).</a:t>
            </a:r>
            <a:endParaRPr lang="en-US" dirty="0"/>
          </a:p>
        </p:txBody>
      </p:sp>
      <p:sp>
        <p:nvSpPr>
          <p:cNvPr id="6" name="TextBox 5"/>
          <p:cNvSpPr txBox="1"/>
          <p:nvPr/>
        </p:nvSpPr>
        <p:spPr>
          <a:xfrm>
            <a:off x="152400" y="5974773"/>
            <a:ext cx="8839200" cy="70788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2000" dirty="0" smtClean="0"/>
              <a:t>Why is it </a:t>
            </a:r>
            <a:r>
              <a:rPr lang="en-US" sz="2000" b="1" i="1" dirty="0" smtClean="0"/>
              <a:t>never</a:t>
            </a:r>
            <a:r>
              <a:rPr lang="en-US" sz="2000" dirty="0" smtClean="0"/>
              <a:t> wise for the preacher to assume his people have a “firm enough” grasp on this base?  (Beware the “information only” confusion!)</a:t>
            </a:r>
            <a:endParaRPr lang="en-US" sz="2000" dirty="0"/>
          </a:p>
        </p:txBody>
      </p:sp>
    </p:spTree>
    <p:extLst>
      <p:ext uri="{BB962C8B-B14F-4D97-AF65-F5344CB8AC3E}">
        <p14:creationId xmlns:p14="http://schemas.microsoft.com/office/powerpoint/2010/main" val="3111648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04800" y="685800"/>
            <a:ext cx="8839200" cy="685800"/>
          </a:xfrm>
        </p:spPr>
        <p:txBody>
          <a:bodyPr>
            <a:noAutofit/>
          </a:bodyPr>
          <a:lstStyle/>
          <a:p>
            <a:r>
              <a:rPr lang="en-US" dirty="0" smtClean="0"/>
              <a:t>The Gift of God’s Image:</a:t>
            </a:r>
            <a:br>
              <a:rPr lang="en-US" dirty="0" smtClean="0"/>
            </a:br>
            <a:r>
              <a:rPr lang="en-US" dirty="0" smtClean="0"/>
              <a:t>God’s Eternal &amp; Unchanging Thought!</a:t>
            </a:r>
            <a:endParaRPr lang="en-US" dirty="0"/>
          </a:p>
        </p:txBody>
      </p:sp>
      <p:sp>
        <p:nvSpPr>
          <p:cNvPr id="251907" name="Rectangle 3"/>
          <p:cNvSpPr>
            <a:spLocks noGrp="1" noChangeArrowheads="1"/>
          </p:cNvSpPr>
          <p:nvPr>
            <p:ph type="body" sz="half" idx="2"/>
          </p:nvPr>
        </p:nvSpPr>
        <p:spPr>
          <a:xfrm>
            <a:off x="1295400" y="1600200"/>
            <a:ext cx="7467600" cy="5562600"/>
          </a:xfrm>
        </p:spPr>
        <p:txBody>
          <a:bodyPr/>
          <a:lstStyle/>
          <a:p>
            <a:r>
              <a:rPr lang="en-US" sz="2200" dirty="0"/>
              <a:t>“God made man in his image.  This was not the result of a momentary mood.  It was his counsel from eternity.  This thought filled eternity.  And even if man has thrown this precious gift away in ingratitude, has left God’s image and become God’s enemy, God still has not given up his thought.  He made man in his image and does not look at man differently, even after the fall. In accordance with the changed circumstances, he must deal differently with his image.  He seeks to restore it. But it remains his image. In the beginning it was made by a creative act of God.  Now it is ‘made’ by the unspeakable sacrifice of God’s Son and is ‘made’ by the untiring working of the Holy Spirit” </a:t>
            </a:r>
            <a:r>
              <a:rPr lang="en-US" sz="2200" dirty="0" smtClean="0"/>
              <a:t>(John Meyer, </a:t>
            </a:r>
            <a:r>
              <a:rPr lang="en-US" sz="2200" b="1" i="1" dirty="0" smtClean="0"/>
              <a:t>“The Image of God, Genesis 1,”  Our </a:t>
            </a:r>
            <a:r>
              <a:rPr lang="en-US" sz="2200" b="1" i="1" dirty="0"/>
              <a:t>Great Heritage</a:t>
            </a:r>
            <a:r>
              <a:rPr lang="en-US" sz="2200" dirty="0"/>
              <a:t>, </a:t>
            </a:r>
            <a:r>
              <a:rPr lang="en-US" sz="2200" dirty="0" smtClean="0"/>
              <a:t>Volume II, 190</a:t>
            </a:r>
            <a:r>
              <a:rPr lang="en-US" sz="2200" dirty="0"/>
              <a:t>).</a:t>
            </a:r>
          </a:p>
          <a:p>
            <a:endParaRPr lang="en-US" sz="2800" dirty="0"/>
          </a:p>
        </p:txBody>
      </p:sp>
      <p:pic>
        <p:nvPicPr>
          <p:cNvPr id="251908" name="Picture 4" descr="MEYER"/>
          <p:cNvPicPr>
            <a:picLocks noGrp="1" noChangeAspect="1" noChangeArrowheads="1"/>
          </p:cNvPicPr>
          <p:nvPr>
            <p:ph type="clipArt" sz="half" idx="1"/>
          </p:nvPr>
        </p:nvPicPr>
        <p:blipFill>
          <a:blip r:embed="rId2" cstate="email">
            <a:extLst>
              <a:ext uri="{28A0092B-C50C-407E-A947-70E740481C1C}">
                <a14:useLocalDpi xmlns:a14="http://schemas.microsoft.com/office/drawing/2010/main"/>
              </a:ext>
            </a:extLst>
          </a:blip>
          <a:srcRect/>
          <a:stretch>
            <a:fillRect/>
          </a:stretch>
        </p:blipFill>
        <p:spPr>
          <a:xfrm>
            <a:off x="0" y="4800600"/>
            <a:ext cx="1466193" cy="2057400"/>
          </a:xfrm>
        </p:spPr>
      </p:pic>
      <p:sp>
        <p:nvSpPr>
          <p:cNvPr id="2" name="TextBox 1"/>
          <p:cNvSpPr txBox="1"/>
          <p:nvPr/>
        </p:nvSpPr>
        <p:spPr>
          <a:xfrm>
            <a:off x="-10886" y="1828800"/>
            <a:ext cx="1371600" cy="28623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t>Quick preaching insight:  ponder how this helps us understand the law’s demand for perfection!</a:t>
            </a:r>
            <a:endParaRPr lang="en-US" dirty="0"/>
          </a:p>
        </p:txBody>
      </p:sp>
    </p:spTree>
    <p:extLst>
      <p:ext uri="{BB962C8B-B14F-4D97-AF65-F5344CB8AC3E}">
        <p14:creationId xmlns:p14="http://schemas.microsoft.com/office/powerpoint/2010/main" val="278161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Grp="1" noChangeArrowheads="1"/>
          </p:cNvSpPr>
          <p:nvPr>
            <p:ph type="body" sz="half" idx="2"/>
          </p:nvPr>
        </p:nvSpPr>
        <p:spPr>
          <a:xfrm>
            <a:off x="228600" y="1295400"/>
            <a:ext cx="8534400" cy="5410200"/>
          </a:xfrm>
        </p:spPr>
        <p:txBody>
          <a:bodyPr>
            <a:normAutofit fontScale="55000" lnSpcReduction="20000"/>
          </a:bodyPr>
          <a:lstStyle/>
          <a:p>
            <a:r>
              <a:rPr lang="en-US" sz="3600" dirty="0"/>
              <a:t>The </a:t>
            </a:r>
            <a:r>
              <a:rPr lang="en-US" sz="3600" b="1" i="1" dirty="0" smtClean="0"/>
              <a:t>vertical</a:t>
            </a:r>
            <a:r>
              <a:rPr lang="en-US" sz="3600" dirty="0" smtClean="0"/>
              <a:t> purpose of bearing the image of God: to enjoy delightful fellowship as perfectly loved creatures of our Creator</a:t>
            </a:r>
          </a:p>
          <a:p>
            <a:pPr lvl="1"/>
            <a:r>
              <a:rPr lang="en-US" sz="3200" dirty="0" smtClean="0"/>
              <a:t>Hinted at in </a:t>
            </a:r>
            <a:r>
              <a:rPr lang="en-US" sz="3200" dirty="0"/>
              <a:t>Genesis </a:t>
            </a:r>
            <a:r>
              <a:rPr lang="en-US" sz="3200" dirty="0" smtClean="0"/>
              <a:t>3:8</a:t>
            </a:r>
          </a:p>
          <a:p>
            <a:pPr lvl="1"/>
            <a:r>
              <a:rPr lang="en-US" sz="3200" dirty="0" smtClean="0"/>
              <a:t>Seen in what Old Covenant (</a:t>
            </a:r>
            <a:r>
              <a:rPr lang="en-US" sz="3200" dirty="0"/>
              <a:t>Ex 24:9-11) and </a:t>
            </a:r>
            <a:r>
              <a:rPr lang="en-US" sz="3200" dirty="0" smtClean="0"/>
              <a:t>New Covenant </a:t>
            </a:r>
            <a:r>
              <a:rPr lang="en-US" sz="3200" dirty="0"/>
              <a:t>(Mt 26:26-29) give back to </a:t>
            </a:r>
            <a:r>
              <a:rPr lang="en-US" sz="3200" dirty="0" smtClean="0"/>
              <a:t>us.</a:t>
            </a:r>
          </a:p>
          <a:p>
            <a:pPr lvl="1"/>
            <a:r>
              <a:rPr lang="en-US" sz="3200" dirty="0" smtClean="0"/>
              <a:t>Clear in what </a:t>
            </a:r>
            <a:r>
              <a:rPr lang="en-US" sz="3200" dirty="0"/>
              <a:t>awaits us in the final Eden (Re 22:1-5).</a:t>
            </a:r>
          </a:p>
          <a:p>
            <a:r>
              <a:rPr lang="en-US" sz="3600" dirty="0"/>
              <a:t>This purpose </a:t>
            </a:r>
            <a:r>
              <a:rPr lang="en-US" sz="3600" dirty="0" smtClean="0"/>
              <a:t>of the image – lost </a:t>
            </a:r>
            <a:r>
              <a:rPr lang="en-US" sz="3600" dirty="0"/>
              <a:t>in the fall – is given back to us </a:t>
            </a:r>
            <a:r>
              <a:rPr lang="en-US" sz="3600" dirty="0" smtClean="0"/>
              <a:t>in Jesus! (2</a:t>
            </a:r>
            <a:r>
              <a:rPr lang="en-US" sz="3600" baseline="30000" dirty="0" smtClean="0"/>
              <a:t>nd</a:t>
            </a:r>
            <a:r>
              <a:rPr lang="en-US" sz="3600" dirty="0" smtClean="0"/>
              <a:t> Article restores 1</a:t>
            </a:r>
            <a:r>
              <a:rPr lang="en-US" sz="3600" baseline="30000" dirty="0" smtClean="0"/>
              <a:t>st</a:t>
            </a:r>
            <a:r>
              <a:rPr lang="en-US" sz="3600" dirty="0" smtClean="0"/>
              <a:t> Article relationship!)</a:t>
            </a:r>
          </a:p>
          <a:p>
            <a:pPr lvl="1"/>
            <a:r>
              <a:rPr lang="en-US" sz="3300" dirty="0" smtClean="0"/>
              <a:t>Jesus the essential (not created) image of God (Colossians 1:15, Hebrews 1:3) becomes our brother with the created image intact!</a:t>
            </a:r>
          </a:p>
          <a:p>
            <a:pPr lvl="1"/>
            <a:r>
              <a:rPr lang="en-US" sz="3300" dirty="0" smtClean="0"/>
              <a:t>Lives 33 years of displaying image in our place!!! </a:t>
            </a:r>
          </a:p>
          <a:p>
            <a:pPr lvl="1"/>
            <a:r>
              <a:rPr lang="en-US" sz="3300" dirty="0" smtClean="0"/>
              <a:t>Dies as if he had lost the image!!!</a:t>
            </a:r>
          </a:p>
          <a:p>
            <a:pPr lvl="1"/>
            <a:r>
              <a:rPr lang="en-US" sz="3300" dirty="0" smtClean="0"/>
              <a:t>Father declares us not guilty (Romans 4:25 – holy, well-pleasing in his sight) thereby restoring to us the gift of his image in its vertical dimension!</a:t>
            </a:r>
          </a:p>
          <a:p>
            <a:r>
              <a:rPr lang="en-US" sz="3600" b="1" i="1" dirty="0" smtClean="0"/>
              <a:t>This vertical purpose of the image is our identity!</a:t>
            </a:r>
          </a:p>
          <a:p>
            <a:pPr lvl="1"/>
            <a:r>
              <a:rPr lang="en-US" sz="3300" dirty="0" smtClean="0"/>
              <a:t>Consider how hard it is to remember what really gives us our identity!</a:t>
            </a:r>
          </a:p>
          <a:p>
            <a:pPr lvl="1"/>
            <a:r>
              <a:rPr lang="en-US" sz="3300" dirty="0" smtClean="0"/>
              <a:t>Consider the impact on sanctification when that conviction wavers!</a:t>
            </a:r>
            <a:endParaRPr lang="en-US" sz="3300" dirty="0"/>
          </a:p>
          <a:p>
            <a:endParaRPr lang="en-US" dirty="0"/>
          </a:p>
          <a:p>
            <a:endParaRPr lang="en-US" sz="2000" dirty="0"/>
          </a:p>
        </p:txBody>
      </p:sp>
      <p:sp>
        <p:nvSpPr>
          <p:cNvPr id="146435" name="Rectangle 3"/>
          <p:cNvSpPr>
            <a:spLocks noGrp="1" noChangeArrowheads="1"/>
          </p:cNvSpPr>
          <p:nvPr>
            <p:ph type="title"/>
          </p:nvPr>
        </p:nvSpPr>
        <p:spPr>
          <a:xfrm>
            <a:off x="457200" y="381000"/>
            <a:ext cx="8229600" cy="990600"/>
          </a:xfrm>
        </p:spPr>
        <p:txBody>
          <a:bodyPr>
            <a:normAutofit fontScale="90000"/>
          </a:bodyPr>
          <a:lstStyle/>
          <a:p>
            <a:r>
              <a:rPr lang="en-US" dirty="0"/>
              <a:t>The Beautiful Twin Purpose of the Image</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400" y="5867400"/>
            <a:ext cx="1778892" cy="927029"/>
          </a:xfrm>
          <a:prstGeom prst="rect">
            <a:avLst/>
          </a:prstGeom>
        </p:spPr>
      </p:pic>
    </p:spTree>
    <p:extLst>
      <p:ext uri="{BB962C8B-B14F-4D97-AF65-F5344CB8AC3E}">
        <p14:creationId xmlns:p14="http://schemas.microsoft.com/office/powerpoint/2010/main" val="637697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 calcmode="lin" valueType="num">
                                      <p:cBhvr additive="base">
                                        <p:cTn id="7" dur="500" fill="hold"/>
                                        <p:tgtEl>
                                          <p:spTgt spid="14643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6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6436">
                                            <p:txEl>
                                              <p:pRg st="1" end="1"/>
                                            </p:txEl>
                                          </p:spTgt>
                                        </p:tgtEl>
                                        <p:attrNameLst>
                                          <p:attrName>style.visibility</p:attrName>
                                        </p:attrNameLst>
                                      </p:cBhvr>
                                      <p:to>
                                        <p:strVal val="visible"/>
                                      </p:to>
                                    </p:set>
                                    <p:anim calcmode="lin" valueType="num">
                                      <p:cBhvr additive="base">
                                        <p:cTn id="13" dur="500" fill="hold"/>
                                        <p:tgtEl>
                                          <p:spTgt spid="14643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64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6436">
                                            <p:txEl>
                                              <p:pRg st="2" end="2"/>
                                            </p:txEl>
                                          </p:spTgt>
                                        </p:tgtEl>
                                        <p:attrNameLst>
                                          <p:attrName>style.visibility</p:attrName>
                                        </p:attrNameLst>
                                      </p:cBhvr>
                                      <p:to>
                                        <p:strVal val="visible"/>
                                      </p:to>
                                    </p:set>
                                    <p:anim calcmode="lin" valueType="num">
                                      <p:cBhvr additive="base">
                                        <p:cTn id="19" dur="500" fill="hold"/>
                                        <p:tgtEl>
                                          <p:spTgt spid="146436">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64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36">
                                            <p:txEl>
                                              <p:pRg st="3" end="3"/>
                                            </p:txEl>
                                          </p:spTgt>
                                        </p:tgtEl>
                                        <p:attrNameLst>
                                          <p:attrName>style.visibility</p:attrName>
                                        </p:attrNameLst>
                                      </p:cBhvr>
                                      <p:to>
                                        <p:strVal val="visible"/>
                                      </p:to>
                                    </p:set>
                                    <p:anim calcmode="lin" valueType="num">
                                      <p:cBhvr additive="base">
                                        <p:cTn id="25" dur="500" fill="hold"/>
                                        <p:tgtEl>
                                          <p:spTgt spid="146436">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464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46436">
                                            <p:txEl>
                                              <p:pRg st="4" end="4"/>
                                            </p:txEl>
                                          </p:spTgt>
                                        </p:tgtEl>
                                        <p:attrNameLst>
                                          <p:attrName>style.visibility</p:attrName>
                                        </p:attrNameLst>
                                      </p:cBhvr>
                                      <p:to>
                                        <p:strVal val="visible"/>
                                      </p:to>
                                    </p:set>
                                    <p:anim calcmode="lin" valueType="num">
                                      <p:cBhvr additive="base">
                                        <p:cTn id="31" dur="500" fill="hold"/>
                                        <p:tgtEl>
                                          <p:spTgt spid="146436">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64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46436">
                                            <p:txEl>
                                              <p:pRg st="5" end="5"/>
                                            </p:txEl>
                                          </p:spTgt>
                                        </p:tgtEl>
                                        <p:attrNameLst>
                                          <p:attrName>style.visibility</p:attrName>
                                        </p:attrNameLst>
                                      </p:cBhvr>
                                      <p:to>
                                        <p:strVal val="visible"/>
                                      </p:to>
                                    </p:set>
                                    <p:anim calcmode="lin" valueType="num">
                                      <p:cBhvr additive="base">
                                        <p:cTn id="37" dur="500" fill="hold"/>
                                        <p:tgtEl>
                                          <p:spTgt spid="146436">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643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46436">
                                            <p:txEl>
                                              <p:pRg st="6" end="6"/>
                                            </p:txEl>
                                          </p:spTgt>
                                        </p:tgtEl>
                                        <p:attrNameLst>
                                          <p:attrName>style.visibility</p:attrName>
                                        </p:attrNameLst>
                                      </p:cBhvr>
                                      <p:to>
                                        <p:strVal val="visible"/>
                                      </p:to>
                                    </p:set>
                                    <p:anim calcmode="lin" valueType="num">
                                      <p:cBhvr additive="base">
                                        <p:cTn id="43" dur="500" fill="hold"/>
                                        <p:tgtEl>
                                          <p:spTgt spid="146436">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4643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46436">
                                            <p:txEl>
                                              <p:pRg st="7" end="7"/>
                                            </p:txEl>
                                          </p:spTgt>
                                        </p:tgtEl>
                                        <p:attrNameLst>
                                          <p:attrName>style.visibility</p:attrName>
                                        </p:attrNameLst>
                                      </p:cBhvr>
                                      <p:to>
                                        <p:strVal val="visible"/>
                                      </p:to>
                                    </p:set>
                                    <p:anim calcmode="lin" valueType="num">
                                      <p:cBhvr additive="base">
                                        <p:cTn id="49" dur="500" fill="hold"/>
                                        <p:tgtEl>
                                          <p:spTgt spid="146436">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4643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46436">
                                            <p:txEl>
                                              <p:pRg st="8" end="8"/>
                                            </p:txEl>
                                          </p:spTgt>
                                        </p:tgtEl>
                                        <p:attrNameLst>
                                          <p:attrName>style.visibility</p:attrName>
                                        </p:attrNameLst>
                                      </p:cBhvr>
                                      <p:to>
                                        <p:strVal val="visible"/>
                                      </p:to>
                                    </p:set>
                                    <p:anim calcmode="lin" valueType="num">
                                      <p:cBhvr additive="base">
                                        <p:cTn id="55" dur="500" fill="hold"/>
                                        <p:tgtEl>
                                          <p:spTgt spid="146436">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4643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46436">
                                            <p:txEl>
                                              <p:pRg st="9" end="9"/>
                                            </p:txEl>
                                          </p:spTgt>
                                        </p:tgtEl>
                                        <p:attrNameLst>
                                          <p:attrName>style.visibility</p:attrName>
                                        </p:attrNameLst>
                                      </p:cBhvr>
                                      <p:to>
                                        <p:strVal val="visible"/>
                                      </p:to>
                                    </p:set>
                                    <p:anim calcmode="lin" valueType="num">
                                      <p:cBhvr additive="base">
                                        <p:cTn id="61" dur="500" fill="hold"/>
                                        <p:tgtEl>
                                          <p:spTgt spid="146436">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4643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46436">
                                            <p:txEl>
                                              <p:pRg st="10" end="10"/>
                                            </p:txEl>
                                          </p:spTgt>
                                        </p:tgtEl>
                                        <p:attrNameLst>
                                          <p:attrName>style.visibility</p:attrName>
                                        </p:attrNameLst>
                                      </p:cBhvr>
                                      <p:to>
                                        <p:strVal val="visible"/>
                                      </p:to>
                                    </p:set>
                                    <p:anim calcmode="lin" valueType="num">
                                      <p:cBhvr additive="base">
                                        <p:cTn id="67" dur="500" fill="hold"/>
                                        <p:tgtEl>
                                          <p:spTgt spid="146436">
                                            <p:txEl>
                                              <p:pRg st="10" end="1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4643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146436">
                                            <p:txEl>
                                              <p:pRg st="11" end="11"/>
                                            </p:txEl>
                                          </p:spTgt>
                                        </p:tgtEl>
                                        <p:attrNameLst>
                                          <p:attrName>style.visibility</p:attrName>
                                        </p:attrNameLst>
                                      </p:cBhvr>
                                      <p:to>
                                        <p:strVal val="visible"/>
                                      </p:to>
                                    </p:set>
                                    <p:anim calcmode="lin" valueType="num">
                                      <p:cBhvr additive="base">
                                        <p:cTn id="73" dur="500" fill="hold"/>
                                        <p:tgtEl>
                                          <p:spTgt spid="146436">
                                            <p:txEl>
                                              <p:pRg st="11" end="1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146436">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Autofit/>
          </a:bodyPr>
          <a:lstStyle/>
          <a:p>
            <a:r>
              <a:rPr lang="en-US" sz="3600" dirty="0" smtClean="0"/>
              <a:t>Identity Protection Insight #1: </a:t>
            </a:r>
            <a:br>
              <a:rPr lang="en-US" sz="3600" dirty="0" smtClean="0"/>
            </a:br>
            <a:r>
              <a:rPr lang="en-US" sz="3600" dirty="0" smtClean="0"/>
              <a:t>Proclaim Christ’s Active Obedience!</a:t>
            </a:r>
            <a:endParaRPr lang="en-US" sz="3600" dirty="0"/>
          </a:p>
        </p:txBody>
      </p:sp>
      <p:sp>
        <p:nvSpPr>
          <p:cNvPr id="5" name="Content Placeholder 4"/>
          <p:cNvSpPr>
            <a:spLocks noGrp="1"/>
          </p:cNvSpPr>
          <p:nvPr>
            <p:ph sz="half" idx="1"/>
          </p:nvPr>
        </p:nvSpPr>
        <p:spPr>
          <a:xfrm>
            <a:off x="76200" y="1371600"/>
            <a:ext cx="4419600" cy="5334000"/>
          </a:xfrm>
        </p:spPr>
        <p:txBody>
          <a:bodyPr>
            <a:noAutofit/>
          </a:bodyPr>
          <a:lstStyle/>
          <a:p>
            <a:pPr marL="0" indent="0">
              <a:buNone/>
            </a:pPr>
            <a:r>
              <a:rPr lang="en-US" sz="1800" dirty="0"/>
              <a:t>Isaiah </a:t>
            </a:r>
            <a:r>
              <a:rPr lang="en-US" sz="1800" dirty="0" smtClean="0"/>
              <a:t>50:4–9  </a:t>
            </a:r>
            <a:endParaRPr lang="en-US" sz="1800" dirty="0"/>
          </a:p>
          <a:p>
            <a:pPr marL="0" indent="0">
              <a:buNone/>
            </a:pPr>
            <a:r>
              <a:rPr lang="en-US" sz="1800" baseline="30000" dirty="0" smtClean="0"/>
              <a:t>4</a:t>
            </a:r>
            <a:r>
              <a:rPr lang="en-US" sz="1800" dirty="0"/>
              <a:t> </a:t>
            </a:r>
            <a:r>
              <a:rPr lang="en-US" sz="1800" dirty="0" smtClean="0"/>
              <a:t>The </a:t>
            </a:r>
            <a:r>
              <a:rPr lang="en-US" sz="1800" dirty="0"/>
              <a:t>Sovereign </a:t>
            </a:r>
            <a:r>
              <a:rPr lang="en-US" sz="1800" cap="small" dirty="0"/>
              <a:t>Lord</a:t>
            </a:r>
            <a:r>
              <a:rPr lang="en-US" sz="1800" dirty="0"/>
              <a:t> has given me an </a:t>
            </a:r>
            <a:r>
              <a:rPr lang="en-US" sz="1800" dirty="0" smtClean="0"/>
              <a:t>	instructed </a:t>
            </a:r>
            <a:r>
              <a:rPr lang="en-US" sz="1800" dirty="0"/>
              <a:t>tongue, </a:t>
            </a:r>
          </a:p>
          <a:p>
            <a:pPr marL="0" indent="0">
              <a:buNone/>
            </a:pPr>
            <a:r>
              <a:rPr lang="en-US" sz="1800" dirty="0" smtClean="0"/>
              <a:t>    to </a:t>
            </a:r>
            <a:r>
              <a:rPr lang="en-US" sz="1800" dirty="0"/>
              <a:t>know the word that sustains the </a:t>
            </a:r>
            <a:r>
              <a:rPr lang="en-US" sz="1800" dirty="0" smtClean="0"/>
              <a:t>	weary</a:t>
            </a:r>
            <a:r>
              <a:rPr lang="en-US" sz="1800" dirty="0"/>
              <a:t>. </a:t>
            </a:r>
          </a:p>
          <a:p>
            <a:pPr marL="0" indent="0">
              <a:buNone/>
            </a:pPr>
            <a:r>
              <a:rPr lang="en-US" sz="1800" dirty="0" smtClean="0"/>
              <a:t>    He </a:t>
            </a:r>
            <a:r>
              <a:rPr lang="en-US" sz="1800" dirty="0"/>
              <a:t>wakens me morning by morning, </a:t>
            </a:r>
          </a:p>
          <a:p>
            <a:pPr marL="0" indent="0">
              <a:buNone/>
            </a:pPr>
            <a:r>
              <a:rPr lang="en-US" sz="1800" dirty="0" smtClean="0"/>
              <a:t>    wakens </a:t>
            </a:r>
            <a:r>
              <a:rPr lang="en-US" sz="1800" dirty="0"/>
              <a:t>my ear to listen like one being </a:t>
            </a:r>
            <a:r>
              <a:rPr lang="en-US" sz="1800" dirty="0" smtClean="0"/>
              <a:t>	taught</a:t>
            </a:r>
            <a:r>
              <a:rPr lang="en-US" sz="1800" dirty="0"/>
              <a:t>. </a:t>
            </a:r>
          </a:p>
          <a:p>
            <a:pPr marL="0" indent="0">
              <a:buNone/>
            </a:pPr>
            <a:r>
              <a:rPr lang="en-US" sz="1800" baseline="30000" dirty="0" smtClean="0"/>
              <a:t>5  </a:t>
            </a:r>
            <a:r>
              <a:rPr lang="en-US" sz="1800" dirty="0" smtClean="0"/>
              <a:t>The </a:t>
            </a:r>
            <a:r>
              <a:rPr lang="en-US" sz="1800" dirty="0"/>
              <a:t>Sovereign </a:t>
            </a:r>
            <a:r>
              <a:rPr lang="en-US" sz="1800" cap="small" dirty="0"/>
              <a:t>Lord</a:t>
            </a:r>
            <a:r>
              <a:rPr lang="en-US" sz="1800" dirty="0"/>
              <a:t> has opened my </a:t>
            </a:r>
            <a:r>
              <a:rPr lang="en-US" sz="1800" dirty="0" smtClean="0"/>
              <a:t>	ears</a:t>
            </a:r>
            <a:r>
              <a:rPr lang="en-US" sz="1800" dirty="0"/>
              <a:t>, </a:t>
            </a:r>
          </a:p>
          <a:p>
            <a:pPr marL="0" indent="0">
              <a:buNone/>
            </a:pPr>
            <a:r>
              <a:rPr lang="en-US" sz="1800" dirty="0" smtClean="0"/>
              <a:t>     and </a:t>
            </a:r>
            <a:r>
              <a:rPr lang="en-US" sz="1800" dirty="0"/>
              <a:t>I have not been rebellious; </a:t>
            </a:r>
          </a:p>
          <a:p>
            <a:pPr marL="0" indent="0">
              <a:buNone/>
            </a:pPr>
            <a:r>
              <a:rPr lang="en-US" sz="1800" dirty="0" smtClean="0"/>
              <a:t>     I </a:t>
            </a:r>
            <a:r>
              <a:rPr lang="en-US" sz="1800" dirty="0"/>
              <a:t>have not drawn back. </a:t>
            </a:r>
          </a:p>
          <a:p>
            <a:pPr marL="0" indent="0">
              <a:buNone/>
            </a:pPr>
            <a:r>
              <a:rPr lang="en-US" sz="1800" baseline="30000" dirty="0" smtClean="0"/>
              <a:t>6 </a:t>
            </a:r>
            <a:r>
              <a:rPr lang="en-US" sz="1800" dirty="0" smtClean="0"/>
              <a:t>I </a:t>
            </a:r>
            <a:r>
              <a:rPr lang="en-US" sz="1800" dirty="0"/>
              <a:t>offered my back to those who beat me, </a:t>
            </a:r>
          </a:p>
          <a:p>
            <a:pPr marL="0" indent="0">
              <a:buNone/>
            </a:pPr>
            <a:r>
              <a:rPr lang="en-US" sz="1800" dirty="0" smtClean="0"/>
              <a:t>    my </a:t>
            </a:r>
            <a:r>
              <a:rPr lang="en-US" sz="1800" dirty="0"/>
              <a:t>cheeks to those who pulled out my </a:t>
            </a:r>
            <a:r>
              <a:rPr lang="en-US" sz="1800" dirty="0" smtClean="0"/>
              <a:t>	beard</a:t>
            </a:r>
            <a:r>
              <a:rPr lang="en-US" sz="1800" dirty="0"/>
              <a:t>; </a:t>
            </a:r>
          </a:p>
          <a:p>
            <a:pPr marL="0" indent="0">
              <a:buNone/>
            </a:pPr>
            <a:r>
              <a:rPr lang="en-US" sz="1800" dirty="0" smtClean="0"/>
              <a:t>    I </a:t>
            </a:r>
            <a:r>
              <a:rPr lang="en-US" sz="1800" dirty="0"/>
              <a:t>did not hide my face </a:t>
            </a:r>
          </a:p>
          <a:p>
            <a:pPr marL="0" indent="0">
              <a:buNone/>
            </a:pPr>
            <a:r>
              <a:rPr lang="en-US" sz="1800" dirty="0" smtClean="0"/>
              <a:t>    from </a:t>
            </a:r>
            <a:r>
              <a:rPr lang="en-US" sz="1800" dirty="0"/>
              <a:t>mocking and spitting. </a:t>
            </a:r>
          </a:p>
          <a:p>
            <a:endParaRPr lang="en-US" sz="1500" dirty="0"/>
          </a:p>
        </p:txBody>
      </p:sp>
      <p:sp>
        <p:nvSpPr>
          <p:cNvPr id="6" name="Content Placeholder 5"/>
          <p:cNvSpPr>
            <a:spLocks noGrp="1"/>
          </p:cNvSpPr>
          <p:nvPr>
            <p:ph sz="half" idx="2"/>
          </p:nvPr>
        </p:nvSpPr>
        <p:spPr>
          <a:xfrm>
            <a:off x="4648200" y="1673352"/>
            <a:ext cx="4267200" cy="4879848"/>
          </a:xfrm>
        </p:spPr>
        <p:txBody>
          <a:bodyPr>
            <a:normAutofit fontScale="85000" lnSpcReduction="10000"/>
          </a:bodyPr>
          <a:lstStyle/>
          <a:p>
            <a:pPr marL="0" indent="0">
              <a:buNone/>
            </a:pPr>
            <a:r>
              <a:rPr lang="en-US" sz="2100" baseline="30000" dirty="0"/>
              <a:t>7 </a:t>
            </a:r>
            <a:r>
              <a:rPr lang="en-US" sz="2100" dirty="0"/>
              <a:t>Because the Sovereign </a:t>
            </a:r>
            <a:r>
              <a:rPr lang="en-US" sz="2100" cap="small" dirty="0"/>
              <a:t>Lord</a:t>
            </a:r>
            <a:r>
              <a:rPr lang="en-US" sz="2100" dirty="0"/>
              <a:t> helps </a:t>
            </a:r>
            <a:r>
              <a:rPr lang="en-US" sz="2100" dirty="0" smtClean="0"/>
              <a:t>	me</a:t>
            </a:r>
            <a:r>
              <a:rPr lang="en-US" sz="2100" dirty="0"/>
              <a:t>, </a:t>
            </a:r>
          </a:p>
          <a:p>
            <a:pPr marL="0" indent="0">
              <a:buNone/>
            </a:pPr>
            <a:r>
              <a:rPr lang="en-US" sz="2100" dirty="0"/>
              <a:t>    I will not be disgraced. </a:t>
            </a:r>
          </a:p>
          <a:p>
            <a:pPr marL="0" indent="0">
              <a:buNone/>
            </a:pPr>
            <a:r>
              <a:rPr lang="en-US" sz="2100" dirty="0"/>
              <a:t>    Therefore have I set my face like flint, </a:t>
            </a:r>
          </a:p>
          <a:p>
            <a:pPr marL="0" indent="0">
              <a:buNone/>
            </a:pPr>
            <a:r>
              <a:rPr lang="en-US" sz="2100" dirty="0"/>
              <a:t>    and I know I will not be put to shame. </a:t>
            </a:r>
          </a:p>
          <a:p>
            <a:pPr marL="0" indent="0">
              <a:buNone/>
            </a:pPr>
            <a:r>
              <a:rPr lang="en-US" sz="2100" baseline="30000" dirty="0" smtClean="0"/>
              <a:t>8</a:t>
            </a:r>
            <a:r>
              <a:rPr lang="en-US" sz="2100" dirty="0" smtClean="0"/>
              <a:t>He </a:t>
            </a:r>
            <a:r>
              <a:rPr lang="en-US" sz="2100" dirty="0"/>
              <a:t>who vindicates me is near. </a:t>
            </a:r>
          </a:p>
          <a:p>
            <a:pPr marL="0" indent="0">
              <a:buNone/>
            </a:pPr>
            <a:r>
              <a:rPr lang="en-US" sz="2100" dirty="0" smtClean="0"/>
              <a:t>    Who </a:t>
            </a:r>
            <a:r>
              <a:rPr lang="en-US" sz="2100" dirty="0"/>
              <a:t>then will bring charges against </a:t>
            </a:r>
            <a:r>
              <a:rPr lang="en-US" sz="2100" dirty="0" smtClean="0"/>
              <a:t>	me</a:t>
            </a:r>
            <a:r>
              <a:rPr lang="en-US" sz="2100" dirty="0"/>
              <a:t>? </a:t>
            </a:r>
          </a:p>
          <a:p>
            <a:pPr marL="0" indent="0">
              <a:buNone/>
            </a:pPr>
            <a:r>
              <a:rPr lang="en-US" sz="2100" dirty="0" smtClean="0"/>
              <a:t>    Let </a:t>
            </a:r>
            <a:r>
              <a:rPr lang="en-US" sz="2100" dirty="0"/>
              <a:t>us face each other! </a:t>
            </a:r>
          </a:p>
          <a:p>
            <a:pPr marL="0" indent="0">
              <a:buNone/>
            </a:pPr>
            <a:r>
              <a:rPr lang="en-US" sz="2100" dirty="0" smtClean="0"/>
              <a:t>    Who </a:t>
            </a:r>
            <a:r>
              <a:rPr lang="en-US" sz="2100" dirty="0"/>
              <a:t>is my accuser? </a:t>
            </a:r>
          </a:p>
          <a:p>
            <a:pPr marL="0" indent="0">
              <a:buNone/>
            </a:pPr>
            <a:r>
              <a:rPr lang="en-US" sz="2100" dirty="0" smtClean="0"/>
              <a:t>    Let </a:t>
            </a:r>
            <a:r>
              <a:rPr lang="en-US" sz="2100" dirty="0"/>
              <a:t>him confront me! </a:t>
            </a:r>
          </a:p>
          <a:p>
            <a:pPr marL="0" indent="0">
              <a:buNone/>
            </a:pPr>
            <a:r>
              <a:rPr lang="en-US" sz="2100" baseline="30000" dirty="0" smtClean="0"/>
              <a:t>9 </a:t>
            </a:r>
            <a:r>
              <a:rPr lang="en-US" sz="2100" dirty="0" smtClean="0"/>
              <a:t>It </a:t>
            </a:r>
            <a:r>
              <a:rPr lang="en-US" sz="2100" dirty="0"/>
              <a:t>is the Sovereign </a:t>
            </a:r>
            <a:r>
              <a:rPr lang="en-US" sz="2100" cap="small" dirty="0"/>
              <a:t>Lord</a:t>
            </a:r>
            <a:r>
              <a:rPr lang="en-US" sz="2100" dirty="0"/>
              <a:t> who helps </a:t>
            </a:r>
            <a:r>
              <a:rPr lang="en-US" sz="2100" dirty="0" smtClean="0"/>
              <a:t>	me</a:t>
            </a:r>
            <a:r>
              <a:rPr lang="en-US" sz="2100" dirty="0"/>
              <a:t>. </a:t>
            </a:r>
          </a:p>
          <a:p>
            <a:pPr marL="0" indent="0">
              <a:buNone/>
            </a:pPr>
            <a:r>
              <a:rPr lang="en-US" sz="2100" dirty="0" smtClean="0"/>
              <a:t>     Who </a:t>
            </a:r>
            <a:r>
              <a:rPr lang="en-US" sz="2100" dirty="0"/>
              <a:t>is he that will condemn me? </a:t>
            </a:r>
          </a:p>
          <a:p>
            <a:pPr marL="0" indent="0">
              <a:buNone/>
            </a:pPr>
            <a:r>
              <a:rPr lang="en-US" sz="2100" dirty="0" smtClean="0"/>
              <a:t>     They </a:t>
            </a:r>
            <a:r>
              <a:rPr lang="en-US" sz="2100" dirty="0"/>
              <a:t>will all wear out like a garment; </a:t>
            </a:r>
          </a:p>
          <a:p>
            <a:pPr marL="0" indent="0">
              <a:buNone/>
            </a:pPr>
            <a:r>
              <a:rPr lang="en-US" sz="2100" dirty="0" smtClean="0"/>
              <a:t>      the </a:t>
            </a:r>
            <a:r>
              <a:rPr lang="en-US" sz="2100" dirty="0"/>
              <a:t>moths will eat them up. </a:t>
            </a:r>
          </a:p>
          <a:p>
            <a:pPr marL="0" indent="0">
              <a:buNone/>
            </a:pPr>
            <a:endParaRPr lang="en-US" sz="1500" dirty="0"/>
          </a:p>
        </p:txBody>
      </p:sp>
    </p:spTree>
    <p:extLst>
      <p:ext uri="{BB962C8B-B14F-4D97-AF65-F5344CB8AC3E}">
        <p14:creationId xmlns:p14="http://schemas.microsoft.com/office/powerpoint/2010/main" val="502433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Identity Protection Insight #1: </a:t>
            </a:r>
            <a:br>
              <a:rPr lang="en-US" dirty="0" smtClean="0"/>
            </a:br>
            <a:r>
              <a:rPr lang="en-US" dirty="0" smtClean="0"/>
              <a:t>Proclaim Christ’s Active Obedience!</a:t>
            </a:r>
            <a:endParaRPr lang="en-US" dirty="0"/>
          </a:p>
        </p:txBody>
      </p:sp>
      <p:sp>
        <p:nvSpPr>
          <p:cNvPr id="8" name="Content Placeholder 7"/>
          <p:cNvSpPr>
            <a:spLocks noGrp="1"/>
          </p:cNvSpPr>
          <p:nvPr>
            <p:ph sz="half" idx="2"/>
          </p:nvPr>
        </p:nvSpPr>
        <p:spPr>
          <a:xfrm>
            <a:off x="4191000" y="1673352"/>
            <a:ext cx="4876800" cy="4879848"/>
          </a:xfrm>
        </p:spPr>
        <p:txBody>
          <a:bodyPr>
            <a:normAutofit fontScale="92500" lnSpcReduction="20000"/>
          </a:bodyPr>
          <a:lstStyle/>
          <a:p>
            <a:r>
              <a:rPr lang="en-US" dirty="0" smtClean="0"/>
              <a:t>“You are all sons of God through faith in Christ Jesus, for all of you who were baptized into Christ have clothed yourselves with Christ” (Galatians 26-27).</a:t>
            </a:r>
          </a:p>
          <a:p>
            <a:r>
              <a:rPr lang="en-US" dirty="0" smtClean="0"/>
              <a:t>Why is it so critical for genuine growth </a:t>
            </a:r>
            <a:r>
              <a:rPr lang="en-US" b="1" i="1" dirty="0" smtClean="0"/>
              <a:t>in sanctification </a:t>
            </a:r>
            <a:r>
              <a:rPr lang="en-US" dirty="0" smtClean="0"/>
              <a:t>that we proclaim regularly the glorious truth that we already bear Jesus’ record of perfect fear, love and trust in his Father that fulfilled every commandment of God?</a:t>
            </a:r>
            <a:endParaRPr lang="en-US" dirty="0"/>
          </a:p>
        </p:txBody>
      </p:sp>
      <p:pic>
        <p:nvPicPr>
          <p:cNvPr id="11" name="Content Placeholder 10"/>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838200" y="1600200"/>
            <a:ext cx="3300513" cy="4562475"/>
          </a:xfrm>
        </p:spPr>
      </p:pic>
    </p:spTree>
    <p:extLst>
      <p:ext uri="{BB962C8B-B14F-4D97-AF65-F5344CB8AC3E}">
        <p14:creationId xmlns:p14="http://schemas.microsoft.com/office/powerpoint/2010/main" val="3634063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His Is Mine and All Mine Is His!</a:t>
            </a:r>
            <a:endParaRPr lang="en-US" dirty="0"/>
          </a:p>
        </p:txBody>
      </p:sp>
      <p:sp>
        <p:nvSpPr>
          <p:cNvPr id="3" name="Content Placeholder 2"/>
          <p:cNvSpPr>
            <a:spLocks noGrp="1"/>
          </p:cNvSpPr>
          <p:nvPr>
            <p:ph sz="half" idx="1"/>
          </p:nvPr>
        </p:nvSpPr>
        <p:spPr>
          <a:xfrm>
            <a:off x="533400" y="1524000"/>
            <a:ext cx="5334000" cy="5105400"/>
          </a:xfrm>
        </p:spPr>
        <p:txBody>
          <a:bodyPr>
            <a:normAutofit fontScale="70000" lnSpcReduction="20000"/>
          </a:bodyPr>
          <a:lstStyle/>
          <a:p>
            <a:pPr marL="0" indent="0">
              <a:buNone/>
            </a:pPr>
            <a:r>
              <a:rPr lang="en-US" dirty="0" smtClean="0"/>
              <a:t>“Who then can fully appreciate what this royal marriage means? Who can understand the riches of the glory of this grace?  Here this rich and divine bridegroom Christ marries this poor, wicked, harlot, redeems her from all her evil, and adorns her with all his goodness.  Her sins cannot now destroy her, since they are laid upon Christ and swallowed up by him.  And she has that righteousness in Christ, her husband, of which she may boast as of her own and which she can confidently display alongside her sins in the face of death and hell and say, ‘If I have sinned, yet my Christ, in whom I believe, has not sinned, and all his is mine and all mine is his,’ as the bride in the Song of Songs (2:16) says, ‘My beloved is mine and I am his.’”  (Martin Luther, </a:t>
            </a:r>
            <a:r>
              <a:rPr lang="en-US" b="1" i="1" dirty="0" smtClean="0"/>
              <a:t>“The Freedom of a Christian,” Luther’s Works, </a:t>
            </a:r>
            <a:r>
              <a:rPr lang="en-US" dirty="0" smtClean="0"/>
              <a:t>Volume 31, 352)</a:t>
            </a:r>
            <a:endParaRPr lang="en-US"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096000" y="1524000"/>
            <a:ext cx="2340864" cy="1872234"/>
          </a:xfrm>
        </p:spPr>
      </p:pic>
      <p:sp>
        <p:nvSpPr>
          <p:cNvPr id="4" name="TextBox 3"/>
          <p:cNvSpPr txBox="1"/>
          <p:nvPr/>
        </p:nvSpPr>
        <p:spPr>
          <a:xfrm>
            <a:off x="5943600" y="3429000"/>
            <a:ext cx="3048000" cy="34163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n-US" dirty="0" smtClean="0"/>
              <a:t>Text after text in the  Synoptic Gospels suddenly begins to open up with additional rich gospel proclamation when the active obedience of Christ is pondered!</a:t>
            </a:r>
          </a:p>
          <a:p>
            <a:pPr marL="285750" indent="-285750">
              <a:buFont typeface="Arial" panose="020B0604020202020204" pitchFamily="34" charset="0"/>
              <a:buChar char="•"/>
            </a:pPr>
            <a:r>
              <a:rPr lang="en-US" dirty="0" smtClean="0"/>
              <a:t>Caution:  what you think is gospel preaching will easily be heard as third use of the Law! (WWJD)</a:t>
            </a:r>
            <a:endParaRPr lang="en-US" dirty="0"/>
          </a:p>
        </p:txBody>
      </p:sp>
    </p:spTree>
    <p:extLst>
      <p:ext uri="{BB962C8B-B14F-4D97-AF65-F5344CB8AC3E}">
        <p14:creationId xmlns:p14="http://schemas.microsoft.com/office/powerpoint/2010/main" val="36485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305800" cy="960120"/>
          </a:xfrm>
        </p:spPr>
        <p:txBody>
          <a:bodyPr>
            <a:normAutofit/>
          </a:bodyPr>
          <a:lstStyle/>
          <a:p>
            <a:pPr algn="ctr"/>
            <a:r>
              <a:rPr lang="en-US" sz="3600" b="1" dirty="0" smtClean="0"/>
              <a:t>Jesus’ “Calculated Risk”! </a:t>
            </a:r>
            <a:endParaRPr lang="en-US" sz="3600" b="1"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a:xfrm>
            <a:off x="4114800" y="1371600"/>
            <a:ext cx="4657211" cy="4338599"/>
          </a:xfrm>
        </p:spPr>
      </p:pic>
      <p:sp>
        <p:nvSpPr>
          <p:cNvPr id="4" name="Text Placeholder 3"/>
          <p:cNvSpPr>
            <a:spLocks noGrp="1"/>
          </p:cNvSpPr>
          <p:nvPr>
            <p:ph type="body" sz="half" idx="2"/>
          </p:nvPr>
        </p:nvSpPr>
        <p:spPr>
          <a:xfrm>
            <a:off x="152400" y="1295400"/>
            <a:ext cx="3810000" cy="5486400"/>
          </a:xfrm>
        </p:spPr>
        <p:txBody>
          <a:bodyPr>
            <a:normAutofit fontScale="92500" lnSpcReduction="10000"/>
          </a:bodyPr>
          <a:lstStyle/>
          <a:p>
            <a:pPr marL="285750" indent="-285750">
              <a:buFont typeface="Arial" panose="020B0604020202020204" pitchFamily="34" charset="0"/>
              <a:buChar char="•"/>
            </a:pPr>
            <a:r>
              <a:rPr lang="en-US" sz="2000" dirty="0" smtClean="0"/>
              <a:t>“I will remain in the world no longer, but they are still in the world, and I am coming to you.  Holy Father, protect them by the power of your name – the name you gave me – so that they may be one as we are one” (John 17:11)</a:t>
            </a:r>
          </a:p>
          <a:p>
            <a:pPr marL="285750" indent="-285750">
              <a:buFont typeface="Arial" panose="020B0604020202020204" pitchFamily="34" charset="0"/>
              <a:buChar char="•"/>
            </a:pPr>
            <a:r>
              <a:rPr lang="en-US" sz="2000" dirty="0" smtClean="0"/>
              <a:t>A big part of helping Christians grow in sanctification is helping them (us) find the courage and strength to live as “aliens and strangers” (1 Peter 2:11) who are in the world but not of it.</a:t>
            </a:r>
          </a:p>
          <a:p>
            <a:pPr marL="285750" indent="-285750">
              <a:buFont typeface="Arial" panose="020B0604020202020204" pitchFamily="34" charset="0"/>
              <a:buChar char="•"/>
            </a:pPr>
            <a:r>
              <a:rPr lang="en-US" sz="2000" dirty="0" smtClean="0"/>
              <a:t>Consider how urgent this courage to live as “aliens and strangers” is becoming in the United States today!</a:t>
            </a:r>
          </a:p>
          <a:p>
            <a:pPr marL="285750" indent="-285750">
              <a:buFont typeface="Arial" panose="020B0604020202020204" pitchFamily="34" charset="0"/>
              <a:buChar char="•"/>
            </a:pPr>
            <a:r>
              <a:rPr lang="en-US" sz="2000" dirty="0" smtClean="0"/>
              <a:t>How will you help them find this strength???</a:t>
            </a:r>
          </a:p>
          <a:p>
            <a:endParaRPr lang="en-US" dirty="0"/>
          </a:p>
        </p:txBody>
      </p:sp>
    </p:spTree>
    <p:extLst>
      <p:ext uri="{BB962C8B-B14F-4D97-AF65-F5344CB8AC3E}">
        <p14:creationId xmlns:p14="http://schemas.microsoft.com/office/powerpoint/2010/main" val="310398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3" y="457200"/>
            <a:ext cx="9601200" cy="990600"/>
          </a:xfrm>
        </p:spPr>
        <p:txBody>
          <a:bodyPr>
            <a:noAutofit/>
          </a:bodyPr>
          <a:lstStyle/>
          <a:p>
            <a:r>
              <a:rPr lang="en-US" sz="3600" dirty="0" smtClean="0"/>
              <a:t>Identity Protection Insight #2:</a:t>
            </a:r>
            <a:br>
              <a:rPr lang="en-US" sz="3600" dirty="0" smtClean="0"/>
            </a:br>
            <a:r>
              <a:rPr lang="en-US" sz="3600" dirty="0" smtClean="0"/>
              <a:t>Show the Bride Her Passport!</a:t>
            </a:r>
            <a:endParaRPr lang="en-US" sz="3600" dirty="0"/>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4831907" y="1752600"/>
            <a:ext cx="4052185" cy="2895600"/>
          </a:xfrm>
        </p:spPr>
      </p:pic>
      <p:sp>
        <p:nvSpPr>
          <p:cNvPr id="4" name="Text Placeholder 3"/>
          <p:cNvSpPr>
            <a:spLocks noGrp="1"/>
          </p:cNvSpPr>
          <p:nvPr>
            <p:ph type="body" sz="half" idx="2"/>
          </p:nvPr>
        </p:nvSpPr>
        <p:spPr>
          <a:xfrm>
            <a:off x="152400" y="1447801"/>
            <a:ext cx="4495800" cy="5431970"/>
          </a:xfrm>
        </p:spPr>
        <p:txBody>
          <a:bodyPr>
            <a:normAutofit lnSpcReduction="10000"/>
          </a:bodyPr>
          <a:lstStyle/>
          <a:p>
            <a:r>
              <a:rPr lang="en-US" sz="1800" dirty="0"/>
              <a:t>Philippians 3:17–4:1 (NIV84) </a:t>
            </a:r>
          </a:p>
          <a:p>
            <a:r>
              <a:rPr lang="en-US" sz="1800" baseline="30000" dirty="0"/>
              <a:t>17 </a:t>
            </a:r>
            <a:r>
              <a:rPr lang="en-US" sz="1800" dirty="0"/>
              <a:t>Join with others in following my example, brothers, and take note of those who live according to the pattern we gave you. </a:t>
            </a:r>
            <a:r>
              <a:rPr lang="en-US" sz="1800" baseline="30000" dirty="0"/>
              <a:t>18 </a:t>
            </a:r>
            <a:r>
              <a:rPr lang="en-US" sz="1800" dirty="0"/>
              <a:t>For, as I have often told you before and now say again even with tears, many live as enemies of the cross of Christ. </a:t>
            </a:r>
            <a:r>
              <a:rPr lang="en-US" sz="1800" baseline="30000" dirty="0"/>
              <a:t>19 </a:t>
            </a:r>
            <a:r>
              <a:rPr lang="en-US" sz="1800" dirty="0"/>
              <a:t>Their destiny is destruction, their god is their stomach, and their glory is in their shame. Their mind is on earthly things. </a:t>
            </a:r>
            <a:r>
              <a:rPr lang="en-US" sz="1800" baseline="30000" dirty="0"/>
              <a:t>20 </a:t>
            </a:r>
            <a:r>
              <a:rPr lang="en-US" sz="1800" dirty="0"/>
              <a:t>But our citizenship is in heaven. And we eagerly await a Savior from there, the Lord Jesus Christ, </a:t>
            </a:r>
            <a:r>
              <a:rPr lang="en-US" sz="1800" baseline="30000" dirty="0"/>
              <a:t>21 </a:t>
            </a:r>
            <a:r>
              <a:rPr lang="en-US" sz="1800" dirty="0"/>
              <a:t>who, by the power that enables him to bring everything under his control, will transform our lowly bodies so that they will be like his glorious body. </a:t>
            </a:r>
          </a:p>
          <a:p>
            <a:r>
              <a:rPr lang="en-US" sz="1800" b="1" dirty="0" smtClean="0"/>
              <a:t>4</a:t>
            </a:r>
            <a:r>
              <a:rPr lang="en-US" sz="1800" dirty="0" smtClean="0"/>
              <a:t>	Therefore</a:t>
            </a:r>
            <a:r>
              <a:rPr lang="en-US" sz="1800" dirty="0"/>
              <a:t>, my brothers, you whom I love and long for, my joy and crown, that is how you should stand firm in the Lord, dear friends! </a:t>
            </a:r>
            <a:endParaRPr lang="en-US" sz="1800" dirty="0" smtClean="0"/>
          </a:p>
          <a:p>
            <a:endParaRPr lang="en-US" dirty="0"/>
          </a:p>
        </p:txBody>
      </p:sp>
      <p:sp>
        <p:nvSpPr>
          <p:cNvPr id="6" name="TextBox 5"/>
          <p:cNvSpPr txBox="1"/>
          <p:nvPr/>
        </p:nvSpPr>
        <p:spPr>
          <a:xfrm>
            <a:off x="4724400" y="4953000"/>
            <a:ext cx="42672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n-US" dirty="0" smtClean="0"/>
              <a:t>What a bold but important point for Paul to get across to the </a:t>
            </a:r>
            <a:r>
              <a:rPr lang="en-US" b="1" i="1" dirty="0" smtClean="0"/>
              <a:t>Philippians!</a:t>
            </a:r>
            <a:endParaRPr lang="en-US" dirty="0" smtClean="0"/>
          </a:p>
          <a:p>
            <a:pPr marL="285750" indent="-285750">
              <a:buFont typeface="Arial" panose="020B0604020202020204" pitchFamily="34" charset="0"/>
              <a:buChar char="•"/>
            </a:pPr>
            <a:r>
              <a:rPr lang="en-US" dirty="0" smtClean="0"/>
              <a:t>Longing to belong – hard wired into us by God!</a:t>
            </a:r>
          </a:p>
          <a:p>
            <a:pPr marL="285750" indent="-285750">
              <a:buFont typeface="Arial" panose="020B0604020202020204" pitchFamily="34" charset="0"/>
              <a:buChar char="•"/>
            </a:pPr>
            <a:r>
              <a:rPr lang="en-US" dirty="0" smtClean="0"/>
              <a:t>Horribly distorted in sinful world!</a:t>
            </a:r>
            <a:endParaRPr lang="en-US" dirty="0"/>
          </a:p>
        </p:txBody>
      </p:sp>
    </p:spTree>
    <p:extLst>
      <p:ext uri="{BB962C8B-B14F-4D97-AF65-F5344CB8AC3E}">
        <p14:creationId xmlns:p14="http://schemas.microsoft.com/office/powerpoint/2010/main" val="184745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924800" cy="1264920"/>
          </a:xfrm>
        </p:spPr>
        <p:txBody>
          <a:bodyPr>
            <a:normAutofit/>
          </a:bodyPr>
          <a:lstStyle/>
          <a:p>
            <a:r>
              <a:rPr lang="en-US" sz="3600" dirty="0" smtClean="0"/>
              <a:t>Identity Protection Insight #2:</a:t>
            </a:r>
            <a:br>
              <a:rPr lang="en-US" sz="3600" dirty="0" smtClean="0"/>
            </a:br>
            <a:r>
              <a:rPr lang="en-US" sz="3600" dirty="0" smtClean="0"/>
              <a:t>Show the Bride Her Passport!</a:t>
            </a:r>
            <a:endParaRPr lang="en-US" sz="3600"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a:fillRect/>
          </a:stretch>
        </p:blipFill>
        <p:spPr>
          <a:xfrm>
            <a:off x="3505200" y="1600200"/>
            <a:ext cx="4789408" cy="4461753"/>
          </a:xfrm>
        </p:spPr>
      </p:pic>
      <p:sp>
        <p:nvSpPr>
          <p:cNvPr id="4" name="Text Placeholder 3"/>
          <p:cNvSpPr>
            <a:spLocks noGrp="1"/>
          </p:cNvSpPr>
          <p:nvPr>
            <p:ph type="body" sz="half" idx="2"/>
          </p:nvPr>
        </p:nvSpPr>
        <p:spPr>
          <a:xfrm>
            <a:off x="152400" y="1752600"/>
            <a:ext cx="3124200" cy="4395216"/>
          </a:xfrm>
        </p:spPr>
        <p:txBody>
          <a:bodyPr>
            <a:normAutofit/>
          </a:bodyPr>
          <a:lstStyle/>
          <a:p>
            <a:r>
              <a:rPr lang="en-US" sz="2400" i="1" dirty="0" err="1"/>
              <a:t>Fecisti</a:t>
            </a:r>
            <a:r>
              <a:rPr lang="en-US" sz="2400" i="1" dirty="0"/>
              <a:t> </a:t>
            </a:r>
            <a:r>
              <a:rPr lang="en-US" sz="2400" i="1" dirty="0" err="1"/>
              <a:t>nos</a:t>
            </a:r>
            <a:r>
              <a:rPr lang="en-US" sz="2400" i="1" dirty="0"/>
              <a:t> ad </a:t>
            </a:r>
            <a:r>
              <a:rPr lang="en-US" sz="2400" i="1" dirty="0" err="1"/>
              <a:t>te</a:t>
            </a:r>
            <a:r>
              <a:rPr lang="en-US" sz="2400" i="1" dirty="0"/>
              <a:t> et </a:t>
            </a:r>
            <a:r>
              <a:rPr lang="en-US" sz="2400" i="1" dirty="0" err="1"/>
              <a:t>inquietum</a:t>
            </a:r>
            <a:r>
              <a:rPr lang="en-US" sz="2400" i="1" dirty="0"/>
              <a:t> </a:t>
            </a:r>
            <a:r>
              <a:rPr lang="en-US" sz="2400" i="1" dirty="0" err="1"/>
              <a:t>est</a:t>
            </a:r>
            <a:r>
              <a:rPr lang="en-US" sz="2400" i="1" dirty="0"/>
              <a:t> </a:t>
            </a:r>
            <a:r>
              <a:rPr lang="en-US" sz="2400" i="1" dirty="0" err="1"/>
              <a:t>cor</a:t>
            </a:r>
            <a:r>
              <a:rPr lang="en-US" sz="2400" i="1" dirty="0"/>
              <a:t> nostrum </a:t>
            </a:r>
            <a:r>
              <a:rPr lang="en-US" sz="2400" i="1" dirty="0" err="1"/>
              <a:t>donec</a:t>
            </a:r>
            <a:r>
              <a:rPr lang="en-US" sz="2400" i="1" dirty="0"/>
              <a:t> requiescat in </a:t>
            </a:r>
            <a:r>
              <a:rPr lang="en-US" sz="2400" i="1" dirty="0" err="1"/>
              <a:t>te</a:t>
            </a:r>
            <a:r>
              <a:rPr lang="en-US" sz="2400" i="1" dirty="0" smtClean="0"/>
              <a:t>.</a:t>
            </a:r>
          </a:p>
          <a:p>
            <a:r>
              <a:rPr lang="en-US" sz="2400" i="1" dirty="0" smtClean="0"/>
              <a:t>You have made us for yourself [O Lord], and our heart is restless until it rests in you.</a:t>
            </a:r>
          </a:p>
          <a:p>
            <a:pPr lvl="1"/>
            <a:r>
              <a:rPr lang="en-US" sz="1900" dirty="0" smtClean="0"/>
              <a:t>(St. Augustine, Confessions, I, 1) </a:t>
            </a:r>
            <a:endParaRPr lang="en-US" sz="1900" dirty="0"/>
          </a:p>
        </p:txBody>
      </p:sp>
      <p:sp>
        <p:nvSpPr>
          <p:cNvPr id="3" name="TextBox 2"/>
          <p:cNvSpPr txBox="1"/>
          <p:nvPr/>
        </p:nvSpPr>
        <p:spPr>
          <a:xfrm>
            <a:off x="0" y="6369594"/>
            <a:ext cx="9144000" cy="40011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2000" dirty="0" smtClean="0"/>
              <a:t>“I desire to depart and be with Christ, which is better by far” (Philippians 1:23).</a:t>
            </a:r>
            <a:endParaRPr lang="en-US" sz="2000" dirty="0"/>
          </a:p>
        </p:txBody>
      </p:sp>
    </p:spTree>
    <p:extLst>
      <p:ext uri="{BB962C8B-B14F-4D97-AF65-F5344CB8AC3E}">
        <p14:creationId xmlns:p14="http://schemas.microsoft.com/office/powerpoint/2010/main" val="308321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Gethsemane"/>
          <p:cNvPicPr>
            <a:picLocks noGrp="1" noChangeAspect="1" noChangeArrowheads="1"/>
          </p:cNvPicPr>
          <p:nvPr>
            <p:ph/>
          </p:nvPr>
        </p:nvPicPr>
        <p:blipFill>
          <a:blip r:embed="rId2" cstate="print"/>
          <a:srcRect/>
          <a:stretch>
            <a:fillRect/>
          </a:stretch>
        </p:blipFill>
        <p:spPr>
          <a:xfrm>
            <a:off x="2133600" y="2133600"/>
            <a:ext cx="4572000" cy="4105275"/>
          </a:xfrm>
        </p:spPr>
      </p:pic>
    </p:spTree>
    <p:extLst>
      <p:ext uri="{BB962C8B-B14F-4D97-AF65-F5344CB8AC3E}">
        <p14:creationId xmlns:p14="http://schemas.microsoft.com/office/powerpoint/2010/main" val="2210862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3657600" cy="1264920"/>
          </a:xfrm>
        </p:spPr>
        <p:txBody>
          <a:bodyPr>
            <a:normAutofit fontScale="90000"/>
          </a:bodyPr>
          <a:lstStyle/>
          <a:p>
            <a:r>
              <a:rPr lang="en-US" dirty="0" smtClean="0"/>
              <a:t>The Valid-Passport-Assuring- Sanctification-Encouragement of the Supper</a:t>
            </a:r>
            <a:endParaRPr lang="en-US" dirty="0"/>
          </a:p>
        </p:txBody>
      </p:sp>
      <p:sp>
        <p:nvSpPr>
          <p:cNvPr id="4" name="Text Placeholder 3"/>
          <p:cNvSpPr>
            <a:spLocks noGrp="1"/>
          </p:cNvSpPr>
          <p:nvPr>
            <p:ph type="body" sz="half" idx="2"/>
          </p:nvPr>
        </p:nvSpPr>
        <p:spPr>
          <a:xfrm>
            <a:off x="228600" y="1828800"/>
            <a:ext cx="3581400" cy="4876800"/>
          </a:xfrm>
        </p:spPr>
        <p:txBody>
          <a:bodyPr>
            <a:normAutofit fontScale="92500" lnSpcReduction="20000"/>
          </a:bodyPr>
          <a:lstStyle/>
          <a:p>
            <a:r>
              <a:rPr lang="en-US" sz="2000" dirty="0" smtClean="0"/>
              <a:t>“I tell you, I will not drink of this fruit of the vine from now on until I drink it anew with you in my Father’s kingdom” (Matthew 26:39).</a:t>
            </a:r>
          </a:p>
          <a:p>
            <a:endParaRPr lang="en-US" sz="2000" dirty="0" smtClean="0"/>
          </a:p>
          <a:p>
            <a:pPr algn="ctr"/>
            <a:r>
              <a:rPr lang="en-US" sz="2000" dirty="0" smtClean="0"/>
              <a:t>Feast after feast thus comes and passes by,</a:t>
            </a:r>
          </a:p>
          <a:p>
            <a:pPr algn="ctr"/>
            <a:r>
              <a:rPr lang="en-US" sz="2000" dirty="0" smtClean="0"/>
              <a:t>Yet passing points to that glad feast above, </a:t>
            </a:r>
          </a:p>
          <a:p>
            <a:pPr algn="ctr"/>
            <a:r>
              <a:rPr lang="en-US" sz="2000" dirty="0" smtClean="0"/>
              <a:t>Giving sweet foretaste of the festal joy,</a:t>
            </a:r>
          </a:p>
          <a:p>
            <a:pPr algn="ctr"/>
            <a:r>
              <a:rPr lang="en-US" sz="2000" dirty="0" smtClean="0"/>
              <a:t>The Lamb’s great marriage feast of bliss and love. </a:t>
            </a:r>
            <a:endParaRPr lang="en-US" sz="2000" dirty="0"/>
          </a:p>
          <a:p>
            <a:pPr marL="800100" lvl="1" indent="-342900">
              <a:buFont typeface="Arial" panose="020B0604020202020204" pitchFamily="34" charset="0"/>
              <a:buChar char="•"/>
            </a:pPr>
            <a:endParaRPr lang="en-US" sz="1800" dirty="0" smtClean="0"/>
          </a:p>
          <a:p>
            <a:pPr marL="800100" lvl="1" indent="-342900">
              <a:buFont typeface="Arial" panose="020B0604020202020204" pitchFamily="34" charset="0"/>
              <a:buChar char="•"/>
            </a:pPr>
            <a:r>
              <a:rPr lang="en-US" sz="1800" dirty="0" smtClean="0"/>
              <a:t>(</a:t>
            </a:r>
            <a:r>
              <a:rPr lang="en-US" sz="1800" b="1" i="1" dirty="0" smtClean="0"/>
              <a:t>“Here, O My Lord, I See You Face to Face,” Christian Worship  </a:t>
            </a:r>
            <a:r>
              <a:rPr lang="en-US" sz="1800" dirty="0" smtClean="0"/>
              <a:t>315, stanza 6)</a:t>
            </a:r>
            <a:endParaRPr lang="en-US" sz="1800" b="1" i="1" dirty="0"/>
          </a:p>
        </p:txBody>
      </p:sp>
      <p:pic>
        <p:nvPicPr>
          <p:cNvPr id="8" name="Picture Placeholder 7"/>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4114800" y="685800"/>
            <a:ext cx="4727815" cy="4404373"/>
          </a:xfrm>
        </p:spPr>
      </p:pic>
    </p:spTree>
    <p:extLst>
      <p:ext uri="{BB962C8B-B14F-4D97-AF65-F5344CB8AC3E}">
        <p14:creationId xmlns:p14="http://schemas.microsoft.com/office/powerpoint/2010/main" val="452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838200"/>
            <a:ext cx="8686800" cy="1264920"/>
          </a:xfrm>
        </p:spPr>
        <p:txBody>
          <a:bodyPr>
            <a:noAutofit/>
          </a:bodyPr>
          <a:lstStyle/>
          <a:p>
            <a:r>
              <a:rPr lang="en-US" sz="3600" dirty="0" smtClean="0"/>
              <a:t>Identity Protection Insight  #3:</a:t>
            </a:r>
            <a:br>
              <a:rPr lang="en-US" sz="3600" dirty="0" smtClean="0"/>
            </a:br>
            <a:r>
              <a:rPr lang="en-US" sz="3600" dirty="0" smtClean="0"/>
              <a:t>Woo the Bride to Greater Faithfulness to Her Perfectly Faithful Husband </a:t>
            </a:r>
            <a:endParaRPr lang="en-US" sz="3600" dirty="0"/>
          </a:p>
        </p:txBody>
      </p:sp>
      <p:sp>
        <p:nvSpPr>
          <p:cNvPr id="6" name="Text Placeholder 5"/>
          <p:cNvSpPr>
            <a:spLocks noGrp="1"/>
          </p:cNvSpPr>
          <p:nvPr>
            <p:ph type="body" sz="half" idx="2"/>
          </p:nvPr>
        </p:nvSpPr>
        <p:spPr>
          <a:xfrm>
            <a:off x="304800" y="2209800"/>
            <a:ext cx="2895600" cy="4242816"/>
          </a:xfrm>
        </p:spPr>
        <p:txBody>
          <a:bodyPr>
            <a:normAutofit fontScale="92500" lnSpcReduction="10000"/>
          </a:bodyPr>
          <a:lstStyle/>
          <a:p>
            <a:r>
              <a:rPr lang="en-US" sz="2400" dirty="0"/>
              <a:t>This, </a:t>
            </a:r>
            <a:r>
              <a:rPr lang="en-US" sz="2400" dirty="0" smtClean="0"/>
              <a:t>my friends</a:t>
            </a:r>
            <a:r>
              <a:rPr lang="en-US" sz="2400" dirty="0"/>
              <a:t>, </a:t>
            </a:r>
            <a:r>
              <a:rPr lang="en-US" sz="2400" dirty="0" smtClean="0"/>
              <a:t>is </a:t>
            </a:r>
            <a:r>
              <a:rPr lang="en-US" sz="2400" b="1" i="1" dirty="0" smtClean="0"/>
              <a:t>not </a:t>
            </a:r>
            <a:r>
              <a:rPr lang="en-US" sz="2400" dirty="0"/>
              <a:t>a </a:t>
            </a:r>
            <a:r>
              <a:rPr lang="en-US" sz="2400" dirty="0" smtClean="0"/>
              <a:t>sanctification encouragement tool! We are </a:t>
            </a:r>
            <a:r>
              <a:rPr lang="en-US" sz="2400" b="1" i="1" dirty="0" smtClean="0"/>
              <a:t>not</a:t>
            </a:r>
            <a:r>
              <a:rPr lang="en-US" sz="2400" dirty="0" smtClean="0"/>
              <a:t> driving beef to the butcher!</a:t>
            </a:r>
          </a:p>
          <a:p>
            <a:endParaRPr lang="en-US" sz="2400" dirty="0"/>
          </a:p>
          <a:p>
            <a:r>
              <a:rPr lang="en-US" sz="2400" dirty="0" smtClean="0"/>
              <a:t>A Lutheran pastor is seeking to empower/direct a loved child’s (bride’s) obedience not force/demand a slave’s obedience.</a:t>
            </a:r>
            <a:endParaRPr lang="en-US" sz="2400" dirty="0"/>
          </a:p>
        </p:txBody>
      </p:sp>
      <p:pic>
        <p:nvPicPr>
          <p:cNvPr id="9" name="Picture Placeholder 8"/>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733800" y="2209800"/>
            <a:ext cx="4530649" cy="4144496"/>
          </a:xfrm>
        </p:spPr>
      </p:pic>
    </p:spTree>
    <p:extLst>
      <p:ext uri="{BB962C8B-B14F-4D97-AF65-F5344CB8AC3E}">
        <p14:creationId xmlns:p14="http://schemas.microsoft.com/office/powerpoint/2010/main" val="169268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685800"/>
            <a:ext cx="8915400" cy="1264920"/>
          </a:xfrm>
        </p:spPr>
        <p:txBody>
          <a:bodyPr>
            <a:noAutofit/>
          </a:bodyPr>
          <a:lstStyle/>
          <a:p>
            <a:r>
              <a:rPr lang="en-US" sz="3600" dirty="0"/>
              <a:t>Identity Protection Insight  #3:</a:t>
            </a:r>
            <a:br>
              <a:rPr lang="en-US" sz="3600" dirty="0"/>
            </a:br>
            <a:r>
              <a:rPr lang="en-US" sz="3600" dirty="0"/>
              <a:t>Woo </a:t>
            </a:r>
            <a:r>
              <a:rPr lang="en-US" sz="3600" dirty="0" smtClean="0"/>
              <a:t>the </a:t>
            </a:r>
            <a:r>
              <a:rPr lang="en-US" sz="3600" dirty="0"/>
              <a:t>Bride to Greater Faithfulness to Her Perfectly Faithful </a:t>
            </a:r>
            <a:r>
              <a:rPr lang="en-US" sz="3600" dirty="0" smtClean="0"/>
              <a:t>Husband</a:t>
            </a:r>
            <a:endParaRPr lang="en-US" sz="3600" dirty="0"/>
          </a:p>
        </p:txBody>
      </p:sp>
      <p:pic>
        <p:nvPicPr>
          <p:cNvPr id="8" name="Picture Placeholder 7"/>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3505200" y="1981200"/>
            <a:ext cx="5117578" cy="4767472"/>
          </a:xfrm>
        </p:spPr>
      </p:pic>
      <p:sp>
        <p:nvSpPr>
          <p:cNvPr id="7" name="Text Placeholder 6"/>
          <p:cNvSpPr>
            <a:spLocks noGrp="1"/>
          </p:cNvSpPr>
          <p:nvPr>
            <p:ph type="body" sz="half" idx="2"/>
          </p:nvPr>
        </p:nvSpPr>
        <p:spPr>
          <a:xfrm>
            <a:off x="381000" y="2133600"/>
            <a:ext cx="2743200" cy="4242816"/>
          </a:xfrm>
        </p:spPr>
        <p:txBody>
          <a:bodyPr>
            <a:normAutofit fontScale="92500"/>
          </a:bodyPr>
          <a:lstStyle/>
          <a:p>
            <a:r>
              <a:rPr lang="en-US" sz="2000" dirty="0" smtClean="0"/>
              <a:t>“Listen, O daughter, consider and give ear:  Forget your people and your father’s house.  The king is enthralled by your beauty; honor him, for he is your lord” (Psalm 45:10-11).</a:t>
            </a:r>
          </a:p>
          <a:p>
            <a:r>
              <a:rPr lang="en-US" sz="2000" dirty="0" smtClean="0"/>
              <a:t>As preachers of sanctification, you, my brothers, are the spiritual father urging the bride to delight in her husband!</a:t>
            </a:r>
            <a:endParaRPr lang="en-US" sz="2000" dirty="0"/>
          </a:p>
        </p:txBody>
      </p:sp>
    </p:spTree>
    <p:extLst>
      <p:ext uri="{BB962C8B-B14F-4D97-AF65-F5344CB8AC3E}">
        <p14:creationId xmlns:p14="http://schemas.microsoft.com/office/powerpoint/2010/main" val="112584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Wooing the Bride to Greater Faithfulness:</a:t>
            </a:r>
            <a:br>
              <a:rPr lang="en-US" dirty="0" smtClean="0"/>
            </a:br>
            <a:r>
              <a:rPr lang="en-US" dirty="0" smtClean="0"/>
              <a:t>What Does This Mean in My Sermon?</a:t>
            </a:r>
            <a:endParaRPr lang="en-US" dirty="0"/>
          </a:p>
        </p:txBody>
      </p:sp>
      <p:sp>
        <p:nvSpPr>
          <p:cNvPr id="3" name="Content Placeholder 2"/>
          <p:cNvSpPr>
            <a:spLocks noGrp="1"/>
          </p:cNvSpPr>
          <p:nvPr>
            <p:ph sz="half" idx="1"/>
          </p:nvPr>
        </p:nvSpPr>
        <p:spPr>
          <a:xfrm>
            <a:off x="304800" y="1600200"/>
            <a:ext cx="4191000" cy="5100280"/>
          </a:xfrm>
        </p:spPr>
        <p:txBody>
          <a:bodyPr>
            <a:normAutofit fontScale="55000" lnSpcReduction="20000"/>
          </a:bodyPr>
          <a:lstStyle/>
          <a:p>
            <a:r>
              <a:rPr lang="en-US" sz="4000" dirty="0" smtClean="0"/>
              <a:t>When preaching biblical narrative, ask yourself:  does my sermon give evidence that God is (always) the hero? </a:t>
            </a:r>
          </a:p>
          <a:p>
            <a:pPr lvl="1"/>
            <a:r>
              <a:rPr lang="en-US" sz="3300" dirty="0" smtClean="0"/>
              <a:t>“That’s just not me!” – or worse!</a:t>
            </a:r>
          </a:p>
          <a:p>
            <a:r>
              <a:rPr lang="en-US" sz="4000" dirty="0" smtClean="0"/>
              <a:t>Even though I must crucify the old self, can they tell I am standing by their side bleeding myself and bleeding with them?</a:t>
            </a:r>
          </a:p>
          <a:p>
            <a:pPr lvl="1"/>
            <a:r>
              <a:rPr lang="en-US" sz="3300" dirty="0" smtClean="0"/>
              <a:t>See Galatians!</a:t>
            </a:r>
          </a:p>
          <a:p>
            <a:r>
              <a:rPr lang="en-US" sz="4000" dirty="0" smtClean="0"/>
              <a:t>Can my people hear my love for them or is my impatience with them drowning out the wooing?</a:t>
            </a:r>
          </a:p>
          <a:p>
            <a:pPr lvl="1"/>
            <a:r>
              <a:rPr lang="en-US" sz="3300" dirty="0" smtClean="0"/>
              <a:t>Warning: 1530</a:t>
            </a:r>
          </a:p>
          <a:p>
            <a:endParaRPr lang="en-US" dirty="0" smtClean="0"/>
          </a:p>
          <a:p>
            <a:endParaRPr lang="en-US" dirty="0" smtClean="0"/>
          </a:p>
          <a:p>
            <a:endParaRPr lang="en-US" dirty="0" smtClean="0"/>
          </a:p>
          <a:p>
            <a:endParaRPr lang="en-US" dirty="0"/>
          </a:p>
        </p:txBody>
      </p:sp>
      <p:sp>
        <p:nvSpPr>
          <p:cNvPr id="5" name="Content Placeholder 4"/>
          <p:cNvSpPr>
            <a:spLocks noGrp="1"/>
          </p:cNvSpPr>
          <p:nvPr>
            <p:ph sz="half" idx="2"/>
          </p:nvPr>
        </p:nvSpPr>
        <p:spPr>
          <a:xfrm>
            <a:off x="4648200" y="1600200"/>
            <a:ext cx="4343400" cy="5206482"/>
          </a:xfrm>
        </p:spPr>
        <p:txBody>
          <a:bodyPr>
            <a:normAutofit fontScale="55000" lnSpcReduction="20000"/>
          </a:bodyPr>
          <a:lstStyle/>
          <a:p>
            <a:r>
              <a:rPr lang="en-US" sz="4000" dirty="0"/>
              <a:t>Can they tell I love them more than </a:t>
            </a:r>
            <a:r>
              <a:rPr lang="en-US" sz="4000" dirty="0" smtClean="0"/>
              <a:t>church’s corporate structure? </a:t>
            </a:r>
          </a:p>
          <a:p>
            <a:pPr lvl="1"/>
            <a:r>
              <a:rPr lang="en-US" sz="3300" dirty="0" smtClean="0"/>
              <a:t>Careful during the “season” of the church year called “budget”</a:t>
            </a:r>
            <a:endParaRPr lang="en-US" sz="3300" dirty="0"/>
          </a:p>
          <a:p>
            <a:r>
              <a:rPr lang="en-US" sz="4000" dirty="0"/>
              <a:t>Have I sent them home vowing to try harder or rejoicing in the power of grace?</a:t>
            </a:r>
          </a:p>
          <a:p>
            <a:pPr lvl="1"/>
            <a:r>
              <a:rPr lang="en-US" sz="3300" dirty="0"/>
              <a:t>Chapell’s “bottom line” question – coming soon to a slide near you!</a:t>
            </a:r>
          </a:p>
          <a:p>
            <a:r>
              <a:rPr lang="en-US" sz="4000" dirty="0" smtClean="0"/>
              <a:t>Have I considered Colossians wouldn’t have </a:t>
            </a:r>
            <a:r>
              <a:rPr lang="en-US" sz="4000" dirty="0"/>
              <a:t>read chapters 3-4 </a:t>
            </a:r>
            <a:r>
              <a:rPr lang="en-US" sz="4000" dirty="0" smtClean="0"/>
              <a:t>without </a:t>
            </a:r>
            <a:r>
              <a:rPr lang="en-US" sz="4000" dirty="0"/>
              <a:t>chapters 1-2?</a:t>
            </a:r>
          </a:p>
          <a:p>
            <a:pPr lvl="1"/>
            <a:r>
              <a:rPr lang="en-US" sz="3300" dirty="0"/>
              <a:t>Use both  magnifying glass – textual exegesis - and fish eye lens – contextual re-sewing </a:t>
            </a:r>
            <a:r>
              <a:rPr lang="en-US" sz="3300" dirty="0" smtClean="0"/>
              <a:t>of what was “cut out” (</a:t>
            </a:r>
            <a:r>
              <a:rPr lang="en-US" sz="3300" dirty="0" err="1" smtClean="0"/>
              <a:t>pericope</a:t>
            </a:r>
            <a:r>
              <a:rPr lang="en-US" sz="3300" dirty="0" smtClean="0"/>
              <a:t>) from its natural  setting</a:t>
            </a:r>
            <a:endParaRPr lang="en-US" sz="3300" dirty="0"/>
          </a:p>
          <a:p>
            <a:endParaRPr lang="en-US" sz="3300" dirty="0"/>
          </a:p>
        </p:txBody>
      </p:sp>
      <p:pic>
        <p:nvPicPr>
          <p:cNvPr id="4" name="Picture Placeholder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153400" y="5963596"/>
            <a:ext cx="904998" cy="843085"/>
          </a:xfrm>
          <a:prstGeom prst="rect">
            <a:avLst/>
          </a:prstGeom>
        </p:spPr>
      </p:pic>
    </p:spTree>
    <p:extLst>
      <p:ext uri="{BB962C8B-B14F-4D97-AF65-F5344CB8AC3E}">
        <p14:creationId xmlns:p14="http://schemas.microsoft.com/office/powerpoint/2010/main" val="1654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1000"/>
                                        <p:tgtEl>
                                          <p:spTgt spid="5">
                                            <p:txEl>
                                              <p:pRg st="0" end="0"/>
                                            </p:txEl>
                                          </p:spTgt>
                                        </p:tgtEl>
                                      </p:cBhvr>
                                    </p:animEffect>
                                    <p:anim calcmode="lin" valueType="num">
                                      <p:cBhvr>
                                        <p:cTn id="5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1" end="1"/>
                                            </p:txEl>
                                          </p:spTgt>
                                        </p:tgtEl>
                                        <p:attrNameLst>
                                          <p:attrName>style.visibility</p:attrName>
                                        </p:attrNameLst>
                                      </p:cBhvr>
                                      <p:to>
                                        <p:strVal val="visible"/>
                                      </p:to>
                                    </p:set>
                                    <p:animEffect transition="in" filter="fade">
                                      <p:cBhvr>
                                        <p:cTn id="56" dur="1000"/>
                                        <p:tgtEl>
                                          <p:spTgt spid="5">
                                            <p:txEl>
                                              <p:pRg st="1" end="1"/>
                                            </p:txEl>
                                          </p:spTgt>
                                        </p:tgtEl>
                                      </p:cBhvr>
                                    </p:animEffect>
                                    <p:anim calcmode="lin" valueType="num">
                                      <p:cBhvr>
                                        <p:cTn id="57"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1000"/>
                                        <p:tgtEl>
                                          <p:spTgt spid="5">
                                            <p:txEl>
                                              <p:pRg st="2" end="2"/>
                                            </p:txEl>
                                          </p:spTgt>
                                        </p:tgtEl>
                                      </p:cBhvr>
                                    </p:animEffect>
                                    <p:anim calcmode="lin" valueType="num">
                                      <p:cBhvr>
                                        <p:cTn id="6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xEl>
                                              <p:pRg st="3" end="3"/>
                                            </p:txEl>
                                          </p:spTgt>
                                        </p:tgtEl>
                                        <p:attrNameLst>
                                          <p:attrName>style.visibility</p:attrName>
                                        </p:attrNameLst>
                                      </p:cBhvr>
                                      <p:to>
                                        <p:strVal val="visible"/>
                                      </p:to>
                                    </p:set>
                                    <p:animEffect transition="in" filter="fade">
                                      <p:cBhvr>
                                        <p:cTn id="70" dur="1000"/>
                                        <p:tgtEl>
                                          <p:spTgt spid="5">
                                            <p:txEl>
                                              <p:pRg st="3" end="3"/>
                                            </p:txEl>
                                          </p:spTgt>
                                        </p:tgtEl>
                                      </p:cBhvr>
                                    </p:animEffect>
                                    <p:anim calcmode="lin" valueType="num">
                                      <p:cBhvr>
                                        <p:cTn id="7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txEl>
                                              <p:pRg st="4" end="4"/>
                                            </p:txEl>
                                          </p:spTgt>
                                        </p:tgtEl>
                                        <p:attrNameLst>
                                          <p:attrName>style.visibility</p:attrName>
                                        </p:attrNameLst>
                                      </p:cBhvr>
                                      <p:to>
                                        <p:strVal val="visible"/>
                                      </p:to>
                                    </p:set>
                                    <p:animEffect transition="in" filter="fade">
                                      <p:cBhvr>
                                        <p:cTn id="77" dur="1000"/>
                                        <p:tgtEl>
                                          <p:spTgt spid="5">
                                            <p:txEl>
                                              <p:pRg st="4" end="4"/>
                                            </p:txEl>
                                          </p:spTgt>
                                        </p:tgtEl>
                                      </p:cBhvr>
                                    </p:animEffect>
                                    <p:anim calcmode="lin" valueType="num">
                                      <p:cBhvr>
                                        <p:cTn id="7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xEl>
                                              <p:pRg st="5" end="5"/>
                                            </p:txEl>
                                          </p:spTgt>
                                        </p:tgtEl>
                                        <p:attrNameLst>
                                          <p:attrName>style.visibility</p:attrName>
                                        </p:attrNameLst>
                                      </p:cBhvr>
                                      <p:to>
                                        <p:strVal val="visible"/>
                                      </p:to>
                                    </p:set>
                                    <p:animEffect transition="in" filter="fade">
                                      <p:cBhvr>
                                        <p:cTn id="84" dur="1000"/>
                                        <p:tgtEl>
                                          <p:spTgt spid="5">
                                            <p:txEl>
                                              <p:pRg st="5" end="5"/>
                                            </p:txEl>
                                          </p:spTgt>
                                        </p:tgtEl>
                                      </p:cBhvr>
                                    </p:animEffect>
                                    <p:anim calcmode="lin" valueType="num">
                                      <p:cBhvr>
                                        <p:cTn id="8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5"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Insights for Preaching</a:t>
            </a:r>
            <a:endParaRPr lang="en-US" dirty="0"/>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994756" y="2055899"/>
            <a:ext cx="2963487" cy="3952702"/>
          </a:xfrm>
        </p:spPr>
      </p:pic>
      <p:sp>
        <p:nvSpPr>
          <p:cNvPr id="9" name="Content Placeholder 8"/>
          <p:cNvSpPr>
            <a:spLocks noGrp="1"/>
          </p:cNvSpPr>
          <p:nvPr>
            <p:ph sz="half" idx="2"/>
          </p:nvPr>
        </p:nvSpPr>
        <p:spPr>
          <a:xfrm>
            <a:off x="4648200" y="2133600"/>
            <a:ext cx="4038600" cy="4258056"/>
          </a:xfrm>
        </p:spPr>
        <p:txBody>
          <a:bodyPr>
            <a:normAutofit lnSpcReduction="10000"/>
          </a:bodyPr>
          <a:lstStyle/>
          <a:p>
            <a:r>
              <a:rPr lang="en-US" dirty="0" smtClean="0"/>
              <a:t>Spend a moment  answering this question:</a:t>
            </a:r>
          </a:p>
          <a:p>
            <a:pPr lvl="1"/>
            <a:r>
              <a:rPr lang="en-US" dirty="0" smtClean="0"/>
              <a:t>What insights for preaching sanctification have you gained from empowering the bride in her new identity?</a:t>
            </a:r>
          </a:p>
          <a:p>
            <a:r>
              <a:rPr lang="en-US" dirty="0" smtClean="0"/>
              <a:t>Questions on this second section of the presentation?</a:t>
            </a:r>
            <a:endParaRPr lang="en-US" dirty="0"/>
          </a:p>
        </p:txBody>
      </p:sp>
    </p:spTree>
    <p:extLst>
      <p:ext uri="{BB962C8B-B14F-4D97-AF65-F5344CB8AC3E}">
        <p14:creationId xmlns:p14="http://schemas.microsoft.com/office/powerpoint/2010/main" val="33845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447800"/>
            <a:ext cx="8839200" cy="1927225"/>
          </a:xfrm>
        </p:spPr>
        <p:txBody>
          <a:bodyPr/>
          <a:lstStyle/>
          <a:p>
            <a:r>
              <a:rPr lang="en-US" sz="4800" dirty="0" smtClean="0"/>
              <a:t>Preaching Sanctification in Ways that Honor Gospel Predominance</a:t>
            </a:r>
            <a:endParaRPr lang="en-US" sz="4800" dirty="0"/>
          </a:p>
        </p:txBody>
      </p:sp>
      <p:sp>
        <p:nvSpPr>
          <p:cNvPr id="3" name="Subtitle 2"/>
          <p:cNvSpPr>
            <a:spLocks noGrp="1"/>
          </p:cNvSpPr>
          <p:nvPr>
            <p:ph type="subTitle" idx="1"/>
          </p:nvPr>
        </p:nvSpPr>
        <p:spPr>
          <a:xfrm>
            <a:off x="609601" y="3505200"/>
            <a:ext cx="8382000" cy="1752600"/>
          </a:xfrm>
        </p:spPr>
        <p:txBody>
          <a:bodyPr>
            <a:normAutofit/>
          </a:bodyPr>
          <a:lstStyle/>
          <a:p>
            <a:r>
              <a:rPr lang="en-US" dirty="0"/>
              <a:t>Focus #3:  Helping Royal Priests Live Out Their New Identity</a:t>
            </a:r>
          </a:p>
          <a:p>
            <a:endParaRPr lang="en-US" dirty="0" smtClean="0"/>
          </a:p>
        </p:txBody>
      </p:sp>
      <p:pic>
        <p:nvPicPr>
          <p:cNvPr id="4" name="11 Beautiful Savior.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47800" y="990600"/>
            <a:ext cx="381000" cy="3810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143500"/>
            <a:ext cx="2286000" cy="1714500"/>
          </a:xfrm>
          <a:prstGeom prst="rect">
            <a:avLst/>
          </a:prstGeom>
        </p:spPr>
      </p:pic>
      <p:pic>
        <p:nvPicPr>
          <p:cNvPr id="102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65120" y="4876800"/>
            <a:ext cx="1269492" cy="181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2795"/>
      </p:ext>
    </p:extLst>
  </p:cSld>
  <p:clrMapOvr>
    <a:masterClrMapping/>
  </p:clrMapOvr>
  <p:timing>
    <p:tnLst>
      <p:par>
        <p:cTn id="1" dur="indefinite" restart="never" nodeType="tmRoot">
          <p:childTnLst>
            <p:audio>
              <p:cMediaNode vol="49057">
                <p:cTn id="2"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2667000" cy="1264920"/>
          </a:xfrm>
        </p:spPr>
        <p:txBody>
          <a:bodyPr>
            <a:normAutofit/>
          </a:bodyPr>
          <a:lstStyle/>
          <a:p>
            <a:r>
              <a:rPr lang="en-US" sz="2800" b="1" dirty="0" smtClean="0"/>
              <a:t>Psalm 8:3-6a</a:t>
            </a:r>
            <a:endParaRPr lang="en-US" sz="2800" b="1" dirty="0"/>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4800600" y="914400"/>
            <a:ext cx="4267200" cy="4724400"/>
          </a:xfrm>
        </p:spPr>
      </p:pic>
      <p:sp>
        <p:nvSpPr>
          <p:cNvPr id="4" name="Text Placeholder 3"/>
          <p:cNvSpPr>
            <a:spLocks noGrp="1"/>
          </p:cNvSpPr>
          <p:nvPr>
            <p:ph type="body" sz="half" idx="2"/>
          </p:nvPr>
        </p:nvSpPr>
        <p:spPr>
          <a:xfrm>
            <a:off x="152400" y="1447800"/>
            <a:ext cx="4572000" cy="4928616"/>
          </a:xfrm>
        </p:spPr>
        <p:txBody>
          <a:bodyPr>
            <a:normAutofit/>
          </a:bodyPr>
          <a:lstStyle/>
          <a:p>
            <a:r>
              <a:rPr lang="en-US" sz="2000" dirty="0" smtClean="0"/>
              <a:t>When </a:t>
            </a:r>
            <a:r>
              <a:rPr lang="en-US" sz="2000" dirty="0"/>
              <a:t>I consider your heavens, </a:t>
            </a:r>
          </a:p>
          <a:p>
            <a:r>
              <a:rPr lang="en-US" sz="2000" dirty="0" smtClean="0"/>
              <a:t>	the </a:t>
            </a:r>
            <a:r>
              <a:rPr lang="en-US" sz="2000" dirty="0"/>
              <a:t>work of your fingers, </a:t>
            </a:r>
          </a:p>
          <a:p>
            <a:r>
              <a:rPr lang="en-US" sz="2000" dirty="0"/>
              <a:t>the moon and the stars, </a:t>
            </a:r>
          </a:p>
          <a:p>
            <a:r>
              <a:rPr lang="en-US" sz="2000" dirty="0"/>
              <a:t> </a:t>
            </a:r>
            <a:r>
              <a:rPr lang="en-US" sz="2000" dirty="0" smtClean="0"/>
              <a:t>    	which </a:t>
            </a:r>
            <a:r>
              <a:rPr lang="en-US" sz="2000" dirty="0"/>
              <a:t>you have set in place, </a:t>
            </a:r>
          </a:p>
          <a:p>
            <a:r>
              <a:rPr lang="en-US" sz="2000" dirty="0" smtClean="0"/>
              <a:t>what </a:t>
            </a:r>
            <a:r>
              <a:rPr lang="en-US" sz="2000" dirty="0"/>
              <a:t>is man that you are </a:t>
            </a:r>
            <a:r>
              <a:rPr lang="en-US" sz="2000" dirty="0" smtClean="0"/>
              <a:t>mindful 	of </a:t>
            </a:r>
            <a:r>
              <a:rPr lang="en-US" sz="2000" dirty="0"/>
              <a:t>him, </a:t>
            </a:r>
          </a:p>
          <a:p>
            <a:r>
              <a:rPr lang="en-US" sz="2000" dirty="0" smtClean="0"/>
              <a:t>the </a:t>
            </a:r>
            <a:r>
              <a:rPr lang="en-US" sz="2000" dirty="0"/>
              <a:t>son of man that you care </a:t>
            </a:r>
            <a:r>
              <a:rPr lang="en-US" sz="2000" dirty="0" smtClean="0"/>
              <a:t>for him</a:t>
            </a:r>
            <a:r>
              <a:rPr lang="en-US" sz="2000" dirty="0"/>
              <a:t>? </a:t>
            </a:r>
            <a:endParaRPr lang="en-US" sz="2000" dirty="0" smtClean="0"/>
          </a:p>
          <a:p>
            <a:r>
              <a:rPr lang="en-US" sz="2000" dirty="0" smtClean="0"/>
              <a:t>You made him a little lower than       	the heavenly beings</a:t>
            </a:r>
          </a:p>
          <a:p>
            <a:r>
              <a:rPr lang="en-US" sz="2000" dirty="0" smtClean="0"/>
              <a:t>and crowned him with glory and 	honor.</a:t>
            </a:r>
          </a:p>
          <a:p>
            <a:r>
              <a:rPr lang="en-US" sz="2000" dirty="0" smtClean="0"/>
              <a:t>You made him ruler over the works 	of your hands.</a:t>
            </a:r>
            <a:endParaRPr lang="en-US" sz="2000" dirty="0"/>
          </a:p>
          <a:p>
            <a:endParaRPr lang="en-US" dirty="0"/>
          </a:p>
        </p:txBody>
      </p:sp>
    </p:spTree>
    <p:extLst>
      <p:ext uri="{BB962C8B-B14F-4D97-AF65-F5344CB8AC3E}">
        <p14:creationId xmlns:p14="http://schemas.microsoft.com/office/powerpoint/2010/main" val="299888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Double-sided Glory of </a:t>
            </a:r>
            <a:r>
              <a:rPr lang="en-US" b="1" i="1" dirty="0" smtClean="0"/>
              <a:t>All </a:t>
            </a:r>
            <a:r>
              <a:rPr lang="en-US" dirty="0" smtClean="0"/>
              <a:t>Our Vocations as Royal Priests of God!</a:t>
            </a:r>
            <a:endParaRPr lang="en-US" dirty="0"/>
          </a:p>
        </p:txBody>
      </p:sp>
      <p:sp>
        <p:nvSpPr>
          <p:cNvPr id="3" name="Content Placeholder 2"/>
          <p:cNvSpPr>
            <a:spLocks noGrp="1"/>
          </p:cNvSpPr>
          <p:nvPr>
            <p:ph sz="half" idx="1"/>
          </p:nvPr>
        </p:nvSpPr>
        <p:spPr>
          <a:xfrm>
            <a:off x="228600" y="1673352"/>
            <a:ext cx="4267200" cy="5108448"/>
          </a:xfrm>
        </p:spPr>
        <p:txBody>
          <a:bodyPr>
            <a:normAutofit fontScale="55000" lnSpcReduction="20000"/>
          </a:bodyPr>
          <a:lstStyle/>
          <a:p>
            <a:r>
              <a:rPr lang="en-US" sz="2900" dirty="0"/>
              <a:t>Matthew 25:34–40 (NIV84) </a:t>
            </a:r>
          </a:p>
          <a:p>
            <a:r>
              <a:rPr lang="en-US" sz="2900" baseline="30000" dirty="0"/>
              <a:t>34 </a:t>
            </a:r>
            <a:r>
              <a:rPr lang="en-US" sz="2900" dirty="0"/>
              <a:t>“Then the King will say to those on his right, ‘Come, you who are blessed by my Father; take your inheritance, the kingdom prepared for you since the creation of the world. </a:t>
            </a:r>
            <a:r>
              <a:rPr lang="en-US" sz="2900" baseline="30000" dirty="0"/>
              <a:t>35 </a:t>
            </a:r>
            <a:r>
              <a:rPr lang="en-US" sz="2900" dirty="0"/>
              <a:t>For I was hungry and you gave me something to eat, I was thirsty and you gave me something to drink, I was a stranger and you invited me in, </a:t>
            </a:r>
            <a:r>
              <a:rPr lang="en-US" sz="2900" baseline="30000" dirty="0"/>
              <a:t>36 </a:t>
            </a:r>
            <a:r>
              <a:rPr lang="en-US" sz="2900" dirty="0"/>
              <a:t>I needed clothes and you clothed me, I was sick and you looked after me, I was in prison and you came to visit me.’ </a:t>
            </a:r>
          </a:p>
          <a:p>
            <a:r>
              <a:rPr lang="en-US" sz="2900" baseline="30000" dirty="0"/>
              <a:t>37 </a:t>
            </a:r>
            <a:r>
              <a:rPr lang="en-US" sz="2900" dirty="0"/>
              <a:t>“Then the righteous will answer him, ‘Lord, when did we see you hungry and feed you, or thirsty and give you something to drink? </a:t>
            </a:r>
            <a:r>
              <a:rPr lang="en-US" sz="2900" baseline="30000" dirty="0"/>
              <a:t>38 </a:t>
            </a:r>
            <a:r>
              <a:rPr lang="en-US" sz="2900" dirty="0"/>
              <a:t>When did we see you a stranger and invite you in, or needing clothes and clothe you? </a:t>
            </a:r>
            <a:r>
              <a:rPr lang="en-US" sz="2900" baseline="30000" dirty="0"/>
              <a:t>39 </a:t>
            </a:r>
            <a:r>
              <a:rPr lang="en-US" sz="2900" dirty="0"/>
              <a:t>When did we see you sick or in prison and go to visit you?’ </a:t>
            </a:r>
          </a:p>
          <a:p>
            <a:r>
              <a:rPr lang="en-US" sz="2900" baseline="30000" dirty="0"/>
              <a:t>40 </a:t>
            </a:r>
            <a:r>
              <a:rPr lang="en-US" sz="2900" dirty="0"/>
              <a:t>“The King will reply, ‘I tell you the truth, whatever you did for one of the least of these brothers of mine, you did for me</a:t>
            </a:r>
            <a:r>
              <a:rPr lang="en-US" sz="2900" dirty="0" smtClean="0"/>
              <a:t>.’” </a:t>
            </a:r>
            <a:endParaRPr lang="en-US" sz="2900" dirty="0"/>
          </a:p>
          <a:p>
            <a:endParaRPr lang="en-US" dirty="0"/>
          </a:p>
        </p:txBody>
      </p:sp>
      <p:sp>
        <p:nvSpPr>
          <p:cNvPr id="4" name="Content Placeholder 3"/>
          <p:cNvSpPr>
            <a:spLocks noGrp="1"/>
          </p:cNvSpPr>
          <p:nvPr>
            <p:ph sz="half" idx="2"/>
          </p:nvPr>
        </p:nvSpPr>
        <p:spPr>
          <a:xfrm>
            <a:off x="4648200" y="1673352"/>
            <a:ext cx="4038600" cy="1755648"/>
          </a:xfrm>
        </p:spPr>
        <p:txBody>
          <a:bodyPr>
            <a:normAutofit fontScale="55000" lnSpcReduction="20000"/>
          </a:bodyPr>
          <a:lstStyle/>
          <a:p>
            <a:r>
              <a:rPr lang="en-US" sz="2900" dirty="0"/>
              <a:t>Galatians 2:20 (NIV84) </a:t>
            </a:r>
          </a:p>
          <a:p>
            <a:r>
              <a:rPr lang="en-US" sz="2900" baseline="30000" dirty="0"/>
              <a:t>20 </a:t>
            </a:r>
            <a:r>
              <a:rPr lang="en-US" sz="2900" dirty="0"/>
              <a:t>I have been crucified with Christ and I no longer live, but Christ lives in me. The life I live in the body, I live by faith in the Son of God, who loved me and gave himself for me. </a:t>
            </a:r>
          </a:p>
          <a:p>
            <a:endParaRPr lang="en-US" sz="1600"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0400" y="5552946"/>
            <a:ext cx="2133600" cy="1305053"/>
          </a:xfrm>
          <a:prstGeom prst="rect">
            <a:avLst/>
          </a:prstGeom>
        </p:spPr>
      </p:pic>
      <p:sp>
        <p:nvSpPr>
          <p:cNvPr id="6" name="TextBox 5"/>
          <p:cNvSpPr txBox="1"/>
          <p:nvPr/>
        </p:nvSpPr>
        <p:spPr>
          <a:xfrm>
            <a:off x="4572000" y="2978754"/>
            <a:ext cx="4495800" cy="258532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dirty="0" smtClean="0"/>
              <a:t>Notice the unique glory revealed by each of these passages!</a:t>
            </a:r>
          </a:p>
          <a:p>
            <a:r>
              <a:rPr lang="en-US" dirty="0" smtClean="0"/>
              <a:t>“The Good News is that the scattered Church takes her place day by day in the world’s businesses, schools, and playgrounds, where the world desperately needs her to be.  The Bad News is that once there, she is capable of forgetting who she is” (</a:t>
            </a:r>
            <a:r>
              <a:rPr lang="en-US" dirty="0" err="1" smtClean="0"/>
              <a:t>Paustian</a:t>
            </a:r>
            <a:r>
              <a:rPr lang="en-US" dirty="0" smtClean="0"/>
              <a:t>, 7).</a:t>
            </a:r>
          </a:p>
        </p:txBody>
      </p:sp>
    </p:spTree>
    <p:extLst>
      <p:ext uri="{BB962C8B-B14F-4D97-AF65-F5344CB8AC3E}">
        <p14:creationId xmlns:p14="http://schemas.microsoft.com/office/powerpoint/2010/main" val="286225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title"/>
          </p:nvPr>
        </p:nvSpPr>
        <p:spPr/>
        <p:txBody>
          <a:bodyPr>
            <a:normAutofit fontScale="90000"/>
          </a:bodyPr>
          <a:lstStyle/>
          <a:p>
            <a:r>
              <a:rPr lang="en-US"/>
              <a:t>The Beautiful Twin Purpose of the Image</a:t>
            </a:r>
          </a:p>
        </p:txBody>
      </p:sp>
      <p:sp>
        <p:nvSpPr>
          <p:cNvPr id="145412" name="Rectangle 4"/>
          <p:cNvSpPr>
            <a:spLocks noGrp="1" noChangeArrowheads="1"/>
          </p:cNvSpPr>
          <p:nvPr>
            <p:ph type="body" idx="1"/>
          </p:nvPr>
        </p:nvSpPr>
        <p:spPr>
          <a:xfrm>
            <a:off x="762000" y="1447800"/>
            <a:ext cx="7772400" cy="5029200"/>
          </a:xfrm>
        </p:spPr>
        <p:txBody>
          <a:bodyPr>
            <a:normAutofit fontScale="92500" lnSpcReduction="10000"/>
          </a:bodyPr>
          <a:lstStyle/>
          <a:p>
            <a:pPr>
              <a:lnSpc>
                <a:spcPct val="80000"/>
              </a:lnSpc>
            </a:pPr>
            <a:r>
              <a:rPr lang="en-US" dirty="0"/>
              <a:t>The </a:t>
            </a:r>
            <a:r>
              <a:rPr lang="en-US" b="1" i="1" dirty="0" smtClean="0"/>
              <a:t>horizontal </a:t>
            </a:r>
            <a:r>
              <a:rPr lang="en-US" dirty="0" smtClean="0"/>
              <a:t>purpose of the image: to be glimpses of God as we care for his creation and the other creatures he places around - especially other creatures created to possess his image.</a:t>
            </a:r>
          </a:p>
          <a:p>
            <a:pPr lvl="1">
              <a:lnSpc>
                <a:spcPct val="80000"/>
              </a:lnSpc>
            </a:pPr>
            <a:r>
              <a:rPr lang="en-US" dirty="0" smtClean="0"/>
              <a:t>This purpose found </a:t>
            </a:r>
            <a:r>
              <a:rPr lang="en-US" dirty="0"/>
              <a:t>already as God takes counsel with himself in Genesis </a:t>
            </a:r>
            <a:r>
              <a:rPr lang="en-US" dirty="0" smtClean="0"/>
              <a:t>1:26</a:t>
            </a:r>
          </a:p>
          <a:p>
            <a:pPr lvl="1">
              <a:lnSpc>
                <a:spcPct val="80000"/>
              </a:lnSpc>
            </a:pPr>
            <a:r>
              <a:rPr lang="en-US" dirty="0" smtClean="0"/>
              <a:t>Repeated </a:t>
            </a:r>
            <a:r>
              <a:rPr lang="en-US" dirty="0"/>
              <a:t>in the blessing God spoke over the crown of his creation in 1:28. </a:t>
            </a:r>
          </a:p>
          <a:p>
            <a:pPr>
              <a:lnSpc>
                <a:spcPct val="80000"/>
              </a:lnSpc>
            </a:pPr>
            <a:r>
              <a:rPr lang="en-US" dirty="0"/>
              <a:t>Here God hands to </a:t>
            </a:r>
            <a:r>
              <a:rPr lang="en-US" dirty="0" smtClean="0"/>
              <a:t>those created in his image </a:t>
            </a:r>
            <a:r>
              <a:rPr lang="en-US" dirty="0"/>
              <a:t>privilege of being his visible agents on </a:t>
            </a:r>
            <a:r>
              <a:rPr lang="en-US" dirty="0" smtClean="0"/>
              <a:t>earth!</a:t>
            </a:r>
          </a:p>
          <a:p>
            <a:pPr lvl="1">
              <a:lnSpc>
                <a:spcPct val="80000"/>
              </a:lnSpc>
            </a:pPr>
            <a:r>
              <a:rPr lang="en-US" dirty="0" smtClean="0"/>
              <a:t>God’s general </a:t>
            </a:r>
            <a:r>
              <a:rPr lang="en-US" i="1" dirty="0" smtClean="0"/>
              <a:t>modus operandi </a:t>
            </a:r>
            <a:r>
              <a:rPr lang="en-US" dirty="0" smtClean="0"/>
              <a:t>is not miracles (which he can, use as he pleases!) but the order of creation he has set in place.</a:t>
            </a:r>
          </a:p>
          <a:p>
            <a:pPr lvl="1">
              <a:lnSpc>
                <a:spcPct val="80000"/>
              </a:lnSpc>
            </a:pPr>
            <a:r>
              <a:rPr lang="en-US" dirty="0" smtClean="0"/>
              <a:t>This provides us the privilege of being God’s “</a:t>
            </a:r>
            <a:r>
              <a:rPr lang="en-US" dirty="0"/>
              <a:t>masks” </a:t>
            </a:r>
            <a:r>
              <a:rPr lang="en-US" dirty="0" smtClean="0"/>
              <a:t>in every God given calling!</a:t>
            </a:r>
          </a:p>
          <a:p>
            <a:pPr>
              <a:lnSpc>
                <a:spcPct val="80000"/>
              </a:lnSpc>
            </a:pPr>
            <a:r>
              <a:rPr lang="en-US" sz="2400" dirty="0" smtClean="0"/>
              <a:t>This </a:t>
            </a:r>
            <a:r>
              <a:rPr lang="en-US" sz="2400" dirty="0"/>
              <a:t>purpose – </a:t>
            </a:r>
            <a:r>
              <a:rPr lang="en-US" sz="2400" dirty="0" smtClean="0"/>
              <a:t>also lost </a:t>
            </a:r>
            <a:r>
              <a:rPr lang="en-US" sz="2400" dirty="0"/>
              <a:t>in </a:t>
            </a:r>
            <a:r>
              <a:rPr lang="en-US" sz="2400" dirty="0" smtClean="0"/>
              <a:t>fall </a:t>
            </a:r>
            <a:r>
              <a:rPr lang="en-US" sz="2400" dirty="0"/>
              <a:t>– </a:t>
            </a:r>
            <a:r>
              <a:rPr lang="en-US" sz="2400" dirty="0" smtClean="0"/>
              <a:t>is restored to us in Christ and is being renewed day by day (Colossians 3:10).</a:t>
            </a:r>
          </a:p>
          <a:p>
            <a:pPr lvl="1">
              <a:lnSpc>
                <a:spcPct val="80000"/>
              </a:lnSpc>
            </a:pPr>
            <a:r>
              <a:rPr lang="en-US" sz="2000" dirty="0" smtClean="0"/>
              <a:t>Priesthood </a:t>
            </a:r>
            <a:r>
              <a:rPr lang="en-US" sz="2000" dirty="0"/>
              <a:t>of all </a:t>
            </a:r>
            <a:r>
              <a:rPr lang="en-US" sz="2000" dirty="0" smtClean="0"/>
              <a:t>believers (broader concept)</a:t>
            </a:r>
          </a:p>
          <a:p>
            <a:pPr lvl="1">
              <a:lnSpc>
                <a:spcPct val="80000"/>
              </a:lnSpc>
            </a:pPr>
            <a:r>
              <a:rPr lang="en-US" dirty="0" smtClean="0"/>
              <a:t>Lived out in </a:t>
            </a:r>
            <a:r>
              <a:rPr lang="en-US" sz="2000" dirty="0" smtClean="0"/>
              <a:t>our </a:t>
            </a:r>
            <a:r>
              <a:rPr lang="en-US" sz="2000" dirty="0"/>
              <a:t>God-given </a:t>
            </a:r>
            <a:r>
              <a:rPr lang="en-US" sz="2000" dirty="0" smtClean="0"/>
              <a:t>vocations (specific applications)</a:t>
            </a:r>
          </a:p>
          <a:p>
            <a:pPr>
              <a:lnSpc>
                <a:spcPct val="80000"/>
              </a:lnSpc>
            </a:pPr>
            <a:r>
              <a:rPr lang="en-US" b="1" i="1" dirty="0"/>
              <a:t>This </a:t>
            </a:r>
            <a:r>
              <a:rPr lang="en-US" b="1" i="1" dirty="0" smtClean="0"/>
              <a:t>horizontal purpose </a:t>
            </a:r>
            <a:r>
              <a:rPr lang="en-US" b="1" i="1" dirty="0"/>
              <a:t>of the image is </a:t>
            </a:r>
            <a:r>
              <a:rPr lang="en-US" b="1" i="1" dirty="0" smtClean="0"/>
              <a:t>how we live out our identity! </a:t>
            </a:r>
            <a:endParaRPr lang="en-US" b="1" i="1" dirty="0"/>
          </a:p>
          <a:p>
            <a:pPr>
              <a:lnSpc>
                <a:spcPct val="80000"/>
              </a:lnSpc>
            </a:pPr>
            <a:endParaRPr lang="en-US" sz="24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67400"/>
            <a:ext cx="826633" cy="983672"/>
          </a:xfrm>
          <a:prstGeom prst="rect">
            <a:avLst/>
          </a:prstGeom>
        </p:spPr>
      </p:pic>
    </p:spTree>
    <p:extLst>
      <p:ext uri="{BB962C8B-B14F-4D97-AF65-F5344CB8AC3E}">
        <p14:creationId xmlns:p14="http://schemas.microsoft.com/office/powerpoint/2010/main" val="3679697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12">
                                            <p:txEl>
                                              <p:pRg st="0" end="0"/>
                                            </p:txEl>
                                          </p:spTgt>
                                        </p:tgtEl>
                                        <p:attrNameLst>
                                          <p:attrName>style.visibility</p:attrName>
                                        </p:attrNameLst>
                                      </p:cBhvr>
                                      <p:to>
                                        <p:strVal val="visible"/>
                                      </p:to>
                                    </p:set>
                                    <p:anim calcmode="lin" valueType="num">
                                      <p:cBhvr additive="base">
                                        <p:cTn id="7" dur="500" fill="hold"/>
                                        <p:tgtEl>
                                          <p:spTgt spid="1454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54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5412">
                                            <p:txEl>
                                              <p:pRg st="1" end="1"/>
                                            </p:txEl>
                                          </p:spTgt>
                                        </p:tgtEl>
                                        <p:attrNameLst>
                                          <p:attrName>style.visibility</p:attrName>
                                        </p:attrNameLst>
                                      </p:cBhvr>
                                      <p:to>
                                        <p:strVal val="visible"/>
                                      </p:to>
                                    </p:set>
                                    <p:anim calcmode="lin" valueType="num">
                                      <p:cBhvr additive="base">
                                        <p:cTn id="13" dur="500" fill="hold"/>
                                        <p:tgtEl>
                                          <p:spTgt spid="14541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54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5412">
                                            <p:txEl>
                                              <p:pRg st="2" end="2"/>
                                            </p:txEl>
                                          </p:spTgt>
                                        </p:tgtEl>
                                        <p:attrNameLst>
                                          <p:attrName>style.visibility</p:attrName>
                                        </p:attrNameLst>
                                      </p:cBhvr>
                                      <p:to>
                                        <p:strVal val="visible"/>
                                      </p:to>
                                    </p:set>
                                    <p:anim calcmode="lin" valueType="num">
                                      <p:cBhvr additive="base">
                                        <p:cTn id="19" dur="500" fill="hold"/>
                                        <p:tgtEl>
                                          <p:spTgt spid="14541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5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5412">
                                            <p:txEl>
                                              <p:pRg st="3" end="3"/>
                                            </p:txEl>
                                          </p:spTgt>
                                        </p:tgtEl>
                                        <p:attrNameLst>
                                          <p:attrName>style.visibility</p:attrName>
                                        </p:attrNameLst>
                                      </p:cBhvr>
                                      <p:to>
                                        <p:strVal val="visible"/>
                                      </p:to>
                                    </p:set>
                                    <p:anim calcmode="lin" valueType="num">
                                      <p:cBhvr additive="base">
                                        <p:cTn id="25" dur="500" fill="hold"/>
                                        <p:tgtEl>
                                          <p:spTgt spid="14541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54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5412">
                                            <p:txEl>
                                              <p:pRg st="4" end="4"/>
                                            </p:txEl>
                                          </p:spTgt>
                                        </p:tgtEl>
                                        <p:attrNameLst>
                                          <p:attrName>style.visibility</p:attrName>
                                        </p:attrNameLst>
                                      </p:cBhvr>
                                      <p:to>
                                        <p:strVal val="visible"/>
                                      </p:to>
                                    </p:set>
                                    <p:anim calcmode="lin" valueType="num">
                                      <p:cBhvr additive="base">
                                        <p:cTn id="31" dur="500" fill="hold"/>
                                        <p:tgtEl>
                                          <p:spTgt spid="14541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541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5412">
                                            <p:txEl>
                                              <p:pRg st="5" end="5"/>
                                            </p:txEl>
                                          </p:spTgt>
                                        </p:tgtEl>
                                        <p:attrNameLst>
                                          <p:attrName>style.visibility</p:attrName>
                                        </p:attrNameLst>
                                      </p:cBhvr>
                                      <p:to>
                                        <p:strVal val="visible"/>
                                      </p:to>
                                    </p:set>
                                    <p:anim calcmode="lin" valueType="num">
                                      <p:cBhvr additive="base">
                                        <p:cTn id="37" dur="500" fill="hold"/>
                                        <p:tgtEl>
                                          <p:spTgt spid="14541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54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5412">
                                            <p:txEl>
                                              <p:pRg st="6" end="6"/>
                                            </p:txEl>
                                          </p:spTgt>
                                        </p:tgtEl>
                                        <p:attrNameLst>
                                          <p:attrName>style.visibility</p:attrName>
                                        </p:attrNameLst>
                                      </p:cBhvr>
                                      <p:to>
                                        <p:strVal val="visible"/>
                                      </p:to>
                                    </p:set>
                                    <p:anim calcmode="lin" valueType="num">
                                      <p:cBhvr additive="base">
                                        <p:cTn id="43" dur="500" fill="hold"/>
                                        <p:tgtEl>
                                          <p:spTgt spid="14541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541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5412">
                                            <p:txEl>
                                              <p:pRg st="7" end="7"/>
                                            </p:txEl>
                                          </p:spTgt>
                                        </p:tgtEl>
                                        <p:attrNameLst>
                                          <p:attrName>style.visibility</p:attrName>
                                        </p:attrNameLst>
                                      </p:cBhvr>
                                      <p:to>
                                        <p:strVal val="visible"/>
                                      </p:to>
                                    </p:set>
                                    <p:anim calcmode="lin" valueType="num">
                                      <p:cBhvr additive="base">
                                        <p:cTn id="49" dur="500" fill="hold"/>
                                        <p:tgtEl>
                                          <p:spTgt spid="14541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54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5412">
                                            <p:txEl>
                                              <p:pRg st="8" end="8"/>
                                            </p:txEl>
                                          </p:spTgt>
                                        </p:tgtEl>
                                        <p:attrNameLst>
                                          <p:attrName>style.visibility</p:attrName>
                                        </p:attrNameLst>
                                      </p:cBhvr>
                                      <p:to>
                                        <p:strVal val="visible"/>
                                      </p:to>
                                    </p:set>
                                    <p:anim calcmode="lin" valueType="num">
                                      <p:cBhvr additive="base">
                                        <p:cTn id="55" dur="500" fill="hold"/>
                                        <p:tgtEl>
                                          <p:spTgt spid="14541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4541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45412">
                                            <p:txEl>
                                              <p:pRg st="9" end="9"/>
                                            </p:txEl>
                                          </p:spTgt>
                                        </p:tgtEl>
                                        <p:attrNameLst>
                                          <p:attrName>style.visibility</p:attrName>
                                        </p:attrNameLst>
                                      </p:cBhvr>
                                      <p:to>
                                        <p:strVal val="visible"/>
                                      </p:to>
                                    </p:set>
                                    <p:anim calcmode="lin" valueType="num">
                                      <p:cBhvr additive="base">
                                        <p:cTn id="61" dur="500" fill="hold"/>
                                        <p:tgtEl>
                                          <p:spTgt spid="14541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4541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69718" y="304800"/>
            <a:ext cx="8839200" cy="990600"/>
          </a:xfrm>
        </p:spPr>
        <p:txBody>
          <a:bodyPr>
            <a:normAutofit/>
          </a:bodyPr>
          <a:lstStyle/>
          <a:p>
            <a:r>
              <a:rPr lang="en-US" sz="3200" b="1" dirty="0"/>
              <a:t>Holy Priests Offering Holy Service: 1 Peter 2:4-5</a:t>
            </a:r>
          </a:p>
        </p:txBody>
      </p:sp>
      <p:sp>
        <p:nvSpPr>
          <p:cNvPr id="204803" name="Rectangle 3"/>
          <p:cNvSpPr>
            <a:spLocks noGrp="1" noChangeArrowheads="1"/>
          </p:cNvSpPr>
          <p:nvPr>
            <p:ph type="body" sz="half" idx="1"/>
          </p:nvPr>
        </p:nvSpPr>
        <p:spPr>
          <a:xfrm>
            <a:off x="193964" y="1143000"/>
            <a:ext cx="4648200" cy="4114800"/>
          </a:xfrm>
        </p:spPr>
        <p:txBody>
          <a:bodyPr/>
          <a:lstStyle/>
          <a:p>
            <a:pPr>
              <a:lnSpc>
                <a:spcPct val="80000"/>
              </a:lnSpc>
            </a:pPr>
            <a:r>
              <a:rPr lang="el-GR" dirty="0">
                <a:latin typeface="SBL Greek" panose="02000000000000000000" pitchFamily="2" charset="0"/>
                <a:ea typeface="SBL Greek" panose="02000000000000000000" pitchFamily="2" charset="0"/>
              </a:rPr>
              <a:t>πρὸς ὃν προσερχόμενοι </a:t>
            </a:r>
            <a:r>
              <a:rPr lang="el-GR" b="1" dirty="0">
                <a:solidFill>
                  <a:schemeClr val="folHlink"/>
                </a:solidFill>
                <a:latin typeface="SBL Greek" panose="02000000000000000000" pitchFamily="2" charset="0"/>
                <a:ea typeface="SBL Greek" panose="02000000000000000000" pitchFamily="2" charset="0"/>
              </a:rPr>
              <a:t>λίθον ζῶντα</a:t>
            </a:r>
            <a:r>
              <a:rPr lang="el-GR" dirty="0">
                <a:latin typeface="SBL Greek" panose="02000000000000000000" pitchFamily="2" charset="0"/>
                <a:ea typeface="SBL Greek" panose="02000000000000000000" pitchFamily="2" charset="0"/>
              </a:rPr>
              <a:t> ὑπὸ ἀνθρώπων μὲν ἀποδεδοκιμασμένον παρὰ δὲ θεῷ ἐκλεκτὸν ἔντιμον,</a:t>
            </a:r>
            <a:r>
              <a:rPr lang="en-US" dirty="0">
                <a:latin typeface="SBL Greek" panose="02000000000000000000" pitchFamily="2" charset="0"/>
                <a:ea typeface="SBL Greek" panose="02000000000000000000" pitchFamily="2" charset="0"/>
              </a:rPr>
              <a:t> </a:t>
            </a:r>
            <a:r>
              <a:rPr lang="en-US" baseline="30000" dirty="0">
                <a:latin typeface="SBL Greek" panose="02000000000000000000" pitchFamily="2" charset="0"/>
                <a:ea typeface="SBL Greek" panose="02000000000000000000" pitchFamily="2" charset="0"/>
              </a:rPr>
              <a:t>5 </a:t>
            </a:r>
            <a:r>
              <a:rPr lang="el-GR" dirty="0">
                <a:latin typeface="SBL Greek" panose="02000000000000000000" pitchFamily="2" charset="0"/>
                <a:ea typeface="SBL Greek" panose="02000000000000000000" pitchFamily="2" charset="0"/>
              </a:rPr>
              <a:t>καὶ αὐτοὶ ὡς </a:t>
            </a:r>
            <a:r>
              <a:rPr lang="el-GR" b="1" dirty="0">
                <a:solidFill>
                  <a:schemeClr val="folHlink"/>
                </a:solidFill>
                <a:latin typeface="SBL Greek" panose="02000000000000000000" pitchFamily="2" charset="0"/>
                <a:ea typeface="SBL Greek" panose="02000000000000000000" pitchFamily="2" charset="0"/>
              </a:rPr>
              <a:t>λίθοι ζῶντες</a:t>
            </a:r>
            <a:r>
              <a:rPr lang="el-GR" dirty="0">
                <a:latin typeface="SBL Greek" panose="02000000000000000000" pitchFamily="2" charset="0"/>
                <a:ea typeface="SBL Greek" panose="02000000000000000000" pitchFamily="2" charset="0"/>
              </a:rPr>
              <a:t> οἰκοδομεῖσθε οἶκος πνευματικὸς εἰς </a:t>
            </a:r>
            <a:r>
              <a:rPr lang="el-GR" b="1" dirty="0">
                <a:solidFill>
                  <a:schemeClr val="folHlink"/>
                </a:solidFill>
                <a:latin typeface="SBL Greek" panose="02000000000000000000" pitchFamily="2" charset="0"/>
                <a:ea typeface="SBL Greek" panose="02000000000000000000" pitchFamily="2" charset="0"/>
              </a:rPr>
              <a:t>ἱεράτευμα ἅγιον</a:t>
            </a:r>
            <a:r>
              <a:rPr lang="el-GR" dirty="0">
                <a:latin typeface="SBL Greek" panose="02000000000000000000" pitchFamily="2" charset="0"/>
                <a:ea typeface="SBL Greek" panose="02000000000000000000" pitchFamily="2" charset="0"/>
              </a:rPr>
              <a:t> ἀνενέγκαι πνευματικὰς θυσίας </a:t>
            </a:r>
            <a:r>
              <a:rPr lang="el-GR" b="1" u="sng" dirty="0">
                <a:solidFill>
                  <a:schemeClr val="folHlink"/>
                </a:solidFill>
                <a:latin typeface="SBL Greek" panose="02000000000000000000" pitchFamily="2" charset="0"/>
                <a:ea typeface="SBL Greek" panose="02000000000000000000" pitchFamily="2" charset="0"/>
              </a:rPr>
              <a:t>εὐ</a:t>
            </a:r>
            <a:r>
              <a:rPr lang="el-GR" b="1" dirty="0">
                <a:solidFill>
                  <a:schemeClr val="folHlink"/>
                </a:solidFill>
                <a:latin typeface="SBL Greek" panose="02000000000000000000" pitchFamily="2" charset="0"/>
                <a:ea typeface="SBL Greek" panose="02000000000000000000" pitchFamily="2" charset="0"/>
              </a:rPr>
              <a:t>προσδέκτους</a:t>
            </a:r>
            <a:r>
              <a:rPr lang="el-GR" dirty="0">
                <a:latin typeface="SBL Greek" panose="02000000000000000000" pitchFamily="2" charset="0"/>
                <a:ea typeface="SBL Greek" panose="02000000000000000000" pitchFamily="2" charset="0"/>
              </a:rPr>
              <a:t> [τῷ] θεῷ </a:t>
            </a:r>
            <a:r>
              <a:rPr lang="el-GR" b="1" dirty="0">
                <a:solidFill>
                  <a:schemeClr val="folHlink"/>
                </a:solidFill>
                <a:latin typeface="SBL Greek" panose="02000000000000000000" pitchFamily="2" charset="0"/>
                <a:ea typeface="SBL Greek" panose="02000000000000000000" pitchFamily="2" charset="0"/>
              </a:rPr>
              <a:t>διὰ Ἰησοῦ Χριστοῦ.</a:t>
            </a:r>
            <a:r>
              <a:rPr lang="en-US" b="1" dirty="0">
                <a:solidFill>
                  <a:schemeClr val="folHlink"/>
                </a:solidFill>
                <a:latin typeface="SBL Greek" panose="02000000000000000000" pitchFamily="2" charset="0"/>
                <a:ea typeface="SBL Greek" panose="02000000000000000000" pitchFamily="2" charset="0"/>
              </a:rPr>
              <a:t> </a:t>
            </a:r>
          </a:p>
        </p:txBody>
      </p:sp>
      <p:sp>
        <p:nvSpPr>
          <p:cNvPr id="204804" name="Rectangle 4"/>
          <p:cNvSpPr>
            <a:spLocks noGrp="1" noChangeArrowheads="1"/>
          </p:cNvSpPr>
          <p:nvPr>
            <p:ph type="body" sz="half" idx="2"/>
          </p:nvPr>
        </p:nvSpPr>
        <p:spPr>
          <a:xfrm>
            <a:off x="5083030" y="1219200"/>
            <a:ext cx="3925888" cy="4114800"/>
          </a:xfrm>
        </p:spPr>
        <p:txBody>
          <a:bodyPr/>
          <a:lstStyle/>
          <a:p>
            <a:pPr>
              <a:lnSpc>
                <a:spcPct val="80000"/>
              </a:lnSpc>
            </a:pPr>
            <a:r>
              <a:rPr lang="en-US" sz="2400" dirty="0"/>
              <a:t>As you come to him, the living Stone—rejected by men but chosen by God and precious to him— </a:t>
            </a:r>
            <a:r>
              <a:rPr lang="en-US" sz="2400" baseline="30000" dirty="0"/>
              <a:t>5 </a:t>
            </a:r>
            <a:r>
              <a:rPr lang="en-US" sz="2400" dirty="0"/>
              <a:t>you also, like living stones, are being built into a spiritual house to be a holy priesthood, offering spiritual sacrifices acceptable to God through Jesus Christ.</a:t>
            </a:r>
          </a:p>
          <a:p>
            <a:pPr>
              <a:lnSpc>
                <a:spcPct val="80000"/>
              </a:lnSpc>
              <a:buFont typeface="Wingdings" pitchFamily="2" charset="2"/>
              <a:buNone/>
            </a:pPr>
            <a:endParaRPr lang="en-US" sz="2400" dirty="0"/>
          </a:p>
        </p:txBody>
      </p:sp>
      <p:sp>
        <p:nvSpPr>
          <p:cNvPr id="204808" name="Text Box 8"/>
          <p:cNvSpPr txBox="1">
            <a:spLocks noChangeArrowheads="1"/>
          </p:cNvSpPr>
          <p:nvPr/>
        </p:nvSpPr>
        <p:spPr bwMode="auto">
          <a:xfrm>
            <a:off x="183573" y="4686586"/>
            <a:ext cx="8780318" cy="2169825"/>
          </a:xfrm>
          <a:prstGeom prst="rect">
            <a:avLst/>
          </a:prstGeom>
          <a:solidFill>
            <a:schemeClr val="accent1"/>
          </a:solidFill>
          <a:ln w="9525">
            <a:noFill/>
            <a:miter lim="800000"/>
            <a:headEnd/>
            <a:tailEnd/>
          </a:ln>
          <a:effectLst/>
        </p:spPr>
        <p:txBody>
          <a:bodyPr wrap="square">
            <a:spAutoFit/>
          </a:bodyPr>
          <a:lstStyle/>
          <a:p>
            <a:pPr>
              <a:spcBef>
                <a:spcPct val="50000"/>
              </a:spcBef>
            </a:pPr>
            <a:r>
              <a:rPr lang="en-US" b="1" dirty="0" smtClean="0"/>
              <a:t>Key Things to Note:  </a:t>
            </a:r>
          </a:p>
          <a:p>
            <a:pPr>
              <a:spcBef>
                <a:spcPct val="50000"/>
              </a:spcBef>
            </a:pPr>
            <a:r>
              <a:rPr lang="en-US" dirty="0" smtClean="0"/>
              <a:t>Most important calling is the call to faith! (“Call” as “vocation” only once – 1 Co 7:20.)  </a:t>
            </a:r>
          </a:p>
          <a:p>
            <a:pPr>
              <a:spcBef>
                <a:spcPct val="50000"/>
              </a:spcBef>
            </a:pPr>
            <a:r>
              <a:rPr lang="en-US" b="1" i="1" dirty="0" smtClean="0"/>
              <a:t>All</a:t>
            </a:r>
            <a:r>
              <a:rPr lang="en-US" dirty="0" smtClean="0"/>
              <a:t> godly callings are “high and holy” because they come from God and are filled by those washed in the blood of Christ!</a:t>
            </a:r>
          </a:p>
          <a:p>
            <a:pPr>
              <a:spcBef>
                <a:spcPct val="50000"/>
              </a:spcBef>
            </a:pPr>
            <a:r>
              <a:rPr lang="en-US" dirty="0" smtClean="0"/>
              <a:t>Washed in the blood of Christ our fruits of faith are well pleasing (needed balance to the truth of Isaiah 64:6)</a:t>
            </a:r>
          </a:p>
        </p:txBody>
      </p:sp>
    </p:spTree>
    <p:extLst>
      <p:ext uri="{BB962C8B-B14F-4D97-AF65-F5344CB8AC3E}">
        <p14:creationId xmlns:p14="http://schemas.microsoft.com/office/powerpoint/2010/main" val="235618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4808">
                                            <p:bg/>
                                          </p:spTgt>
                                        </p:tgtEl>
                                        <p:attrNameLst>
                                          <p:attrName>style.visibility</p:attrName>
                                        </p:attrNameLst>
                                      </p:cBhvr>
                                      <p:to>
                                        <p:strVal val="visible"/>
                                      </p:to>
                                    </p:set>
                                    <p:animEffect transition="in" filter="fade">
                                      <p:cBhvr>
                                        <p:cTn id="7" dur="1000"/>
                                        <p:tgtEl>
                                          <p:spTgt spid="204808">
                                            <p:bg/>
                                          </p:spTgt>
                                        </p:tgtEl>
                                      </p:cBhvr>
                                    </p:animEffect>
                                    <p:anim calcmode="lin" valueType="num">
                                      <p:cBhvr>
                                        <p:cTn id="8" dur="1000" fill="hold"/>
                                        <p:tgtEl>
                                          <p:spTgt spid="204808">
                                            <p:bg/>
                                          </p:spTgt>
                                        </p:tgtEl>
                                        <p:attrNameLst>
                                          <p:attrName>ppt_x</p:attrName>
                                        </p:attrNameLst>
                                      </p:cBhvr>
                                      <p:tavLst>
                                        <p:tav tm="0">
                                          <p:val>
                                            <p:strVal val="#ppt_x"/>
                                          </p:val>
                                        </p:tav>
                                        <p:tav tm="100000">
                                          <p:val>
                                            <p:strVal val="#ppt_x"/>
                                          </p:val>
                                        </p:tav>
                                      </p:tavLst>
                                    </p:anim>
                                    <p:anim calcmode="lin" valueType="num">
                                      <p:cBhvr>
                                        <p:cTn id="9" dur="1000" fill="hold"/>
                                        <p:tgtEl>
                                          <p:spTgt spid="204808">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4808">
                                            <p:txEl>
                                              <p:pRg st="0" end="0"/>
                                            </p:txEl>
                                          </p:spTgt>
                                        </p:tgtEl>
                                        <p:attrNameLst>
                                          <p:attrName>style.visibility</p:attrName>
                                        </p:attrNameLst>
                                      </p:cBhvr>
                                      <p:to>
                                        <p:strVal val="visible"/>
                                      </p:to>
                                    </p:set>
                                    <p:animEffect transition="in" filter="fade">
                                      <p:cBhvr>
                                        <p:cTn id="14" dur="1000"/>
                                        <p:tgtEl>
                                          <p:spTgt spid="204808">
                                            <p:txEl>
                                              <p:pRg st="0" end="0"/>
                                            </p:txEl>
                                          </p:spTgt>
                                        </p:tgtEl>
                                      </p:cBhvr>
                                    </p:animEffect>
                                    <p:anim calcmode="lin" valueType="num">
                                      <p:cBhvr>
                                        <p:cTn id="15" dur="1000" fill="hold"/>
                                        <p:tgtEl>
                                          <p:spTgt spid="20480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048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4808">
                                            <p:txEl>
                                              <p:pRg st="1" end="1"/>
                                            </p:txEl>
                                          </p:spTgt>
                                        </p:tgtEl>
                                        <p:attrNameLst>
                                          <p:attrName>style.visibility</p:attrName>
                                        </p:attrNameLst>
                                      </p:cBhvr>
                                      <p:to>
                                        <p:strVal val="visible"/>
                                      </p:to>
                                    </p:set>
                                    <p:animEffect transition="in" filter="fade">
                                      <p:cBhvr>
                                        <p:cTn id="21" dur="1000"/>
                                        <p:tgtEl>
                                          <p:spTgt spid="204808">
                                            <p:txEl>
                                              <p:pRg st="1" end="1"/>
                                            </p:txEl>
                                          </p:spTgt>
                                        </p:tgtEl>
                                      </p:cBhvr>
                                    </p:animEffect>
                                    <p:anim calcmode="lin" valueType="num">
                                      <p:cBhvr>
                                        <p:cTn id="22" dur="1000" fill="hold"/>
                                        <p:tgtEl>
                                          <p:spTgt spid="20480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0480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4808">
                                            <p:txEl>
                                              <p:pRg st="2" end="2"/>
                                            </p:txEl>
                                          </p:spTgt>
                                        </p:tgtEl>
                                        <p:attrNameLst>
                                          <p:attrName>style.visibility</p:attrName>
                                        </p:attrNameLst>
                                      </p:cBhvr>
                                      <p:to>
                                        <p:strVal val="visible"/>
                                      </p:to>
                                    </p:set>
                                    <p:animEffect transition="in" filter="fade">
                                      <p:cBhvr>
                                        <p:cTn id="28" dur="1000"/>
                                        <p:tgtEl>
                                          <p:spTgt spid="204808">
                                            <p:txEl>
                                              <p:pRg st="2" end="2"/>
                                            </p:txEl>
                                          </p:spTgt>
                                        </p:tgtEl>
                                      </p:cBhvr>
                                    </p:animEffect>
                                    <p:anim calcmode="lin" valueType="num">
                                      <p:cBhvr>
                                        <p:cTn id="29" dur="1000" fill="hold"/>
                                        <p:tgtEl>
                                          <p:spTgt spid="20480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0480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4808">
                                            <p:txEl>
                                              <p:pRg st="3" end="3"/>
                                            </p:txEl>
                                          </p:spTgt>
                                        </p:tgtEl>
                                        <p:attrNameLst>
                                          <p:attrName>style.visibility</p:attrName>
                                        </p:attrNameLst>
                                      </p:cBhvr>
                                      <p:to>
                                        <p:strVal val="visible"/>
                                      </p:to>
                                    </p:set>
                                    <p:animEffect transition="in" filter="fade">
                                      <p:cBhvr>
                                        <p:cTn id="35" dur="1000"/>
                                        <p:tgtEl>
                                          <p:spTgt spid="204808">
                                            <p:txEl>
                                              <p:pRg st="3" end="3"/>
                                            </p:txEl>
                                          </p:spTgt>
                                        </p:tgtEl>
                                      </p:cBhvr>
                                    </p:animEffect>
                                    <p:anim calcmode="lin" valueType="num">
                                      <p:cBhvr>
                                        <p:cTn id="36" dur="1000" fill="hold"/>
                                        <p:tgtEl>
                                          <p:spTgt spid="20480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0480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8"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davidsstar"/>
          <p:cNvPicPr>
            <a:picLocks noGrp="1" noChangeAspect="1" noChangeArrowheads="1"/>
          </p:cNvPicPr>
          <p:nvPr>
            <p:ph/>
          </p:nvPr>
        </p:nvPicPr>
        <p:blipFill>
          <a:blip r:embed="rId2" cstate="print">
            <a:lum bright="18000"/>
          </a:blip>
          <a:srcRect/>
          <a:stretch>
            <a:fillRect/>
          </a:stretch>
        </p:blipFill>
        <p:spPr>
          <a:xfrm>
            <a:off x="1066800" y="2133600"/>
            <a:ext cx="7239000" cy="3890963"/>
          </a:xfrm>
          <a:noFill/>
          <a:ln/>
        </p:spPr>
      </p:pic>
    </p:spTree>
    <p:extLst>
      <p:ext uri="{BB962C8B-B14F-4D97-AF65-F5344CB8AC3E}">
        <p14:creationId xmlns:p14="http://schemas.microsoft.com/office/powerpoint/2010/main" val="15111220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04800" y="214313"/>
            <a:ext cx="7848600" cy="1462087"/>
          </a:xfrm>
        </p:spPr>
        <p:txBody>
          <a:bodyPr>
            <a:normAutofit/>
          </a:bodyPr>
          <a:lstStyle/>
          <a:p>
            <a:r>
              <a:rPr lang="en-US" sz="3200" dirty="0" smtClean="0"/>
              <a:t>Sanctification Preaching Emphases That Empower and Direct God’s Royal Priests</a:t>
            </a:r>
            <a:endParaRPr lang="en-US" sz="3200" dirty="0"/>
          </a:p>
        </p:txBody>
      </p:sp>
      <p:sp>
        <p:nvSpPr>
          <p:cNvPr id="209923" name="Rectangle 3"/>
          <p:cNvSpPr>
            <a:spLocks noGrp="1" noChangeArrowheads="1"/>
          </p:cNvSpPr>
          <p:nvPr>
            <p:ph type="body" sz="half" idx="1"/>
          </p:nvPr>
        </p:nvSpPr>
        <p:spPr>
          <a:xfrm>
            <a:off x="152400" y="1600200"/>
            <a:ext cx="8686800" cy="4114800"/>
          </a:xfrm>
        </p:spPr>
        <p:txBody>
          <a:bodyPr>
            <a:normAutofit fontScale="85000" lnSpcReduction="10000"/>
          </a:bodyPr>
          <a:lstStyle/>
          <a:p>
            <a:pPr marL="274320" lvl="1" indent="0">
              <a:lnSpc>
                <a:spcPct val="80000"/>
              </a:lnSpc>
              <a:buNone/>
            </a:pPr>
            <a:r>
              <a:rPr lang="en-US" sz="2400" b="1" i="1" dirty="0" smtClean="0"/>
              <a:t>Notice what each of these passages adds for preaching insights as we seek to empower and direct God’s people in living sanctified lives in the midst of their God-given vocations:</a:t>
            </a:r>
          </a:p>
          <a:p>
            <a:pPr lvl="1">
              <a:lnSpc>
                <a:spcPct val="80000"/>
              </a:lnSpc>
            </a:pPr>
            <a:r>
              <a:rPr lang="en-US" sz="2400" b="1" i="1" dirty="0" smtClean="0"/>
              <a:t>Romans </a:t>
            </a:r>
            <a:r>
              <a:rPr lang="en-US" sz="2400" b="1" i="1" dirty="0"/>
              <a:t>12:1 </a:t>
            </a:r>
            <a:r>
              <a:rPr lang="en-US" sz="2400" b="1" i="1" baseline="30000" dirty="0"/>
              <a:t> </a:t>
            </a:r>
            <a:r>
              <a:rPr lang="en-US" sz="2400" dirty="0"/>
              <a:t>Therefore, I urge you, brothers, in view of God’s mercy, to offer your bodies as living sacrifices, holy and pleasing to God—this is your spiritual act of worship. (Compare Numbers 28:1-4 and 1 Corinthians 10:31)</a:t>
            </a:r>
          </a:p>
          <a:p>
            <a:pPr lvl="1">
              <a:lnSpc>
                <a:spcPct val="80000"/>
              </a:lnSpc>
            </a:pPr>
            <a:r>
              <a:rPr lang="en-US" sz="2400" b="1" i="1" dirty="0"/>
              <a:t>Ephesians 2:10 </a:t>
            </a:r>
            <a:r>
              <a:rPr lang="en-US" sz="2400" b="1" i="1" baseline="30000" dirty="0"/>
              <a:t> </a:t>
            </a:r>
            <a:r>
              <a:rPr lang="en-US" sz="2400" dirty="0"/>
              <a:t>For we are God’s workmanship, created in Christ Jesus to do good works, which God prepared in advance for us to do. (Compare Psalm 139:16</a:t>
            </a:r>
            <a:r>
              <a:rPr lang="en-US" sz="2400" dirty="0" smtClean="0"/>
              <a:t>)</a:t>
            </a:r>
          </a:p>
          <a:p>
            <a:pPr lvl="1">
              <a:lnSpc>
                <a:spcPct val="80000"/>
              </a:lnSpc>
            </a:pPr>
            <a:r>
              <a:rPr lang="en-US" sz="2400" b="1" i="1" dirty="0" smtClean="0"/>
              <a:t>Ephesians 4:7  </a:t>
            </a:r>
            <a:r>
              <a:rPr lang="en-US" sz="2400" dirty="0" smtClean="0"/>
              <a:t>But to each one of us grace has been given as Christ apportioned it.</a:t>
            </a:r>
            <a:endParaRPr lang="en-US" sz="2400" dirty="0"/>
          </a:p>
          <a:p>
            <a:pPr lvl="1">
              <a:lnSpc>
                <a:spcPct val="80000"/>
              </a:lnSpc>
            </a:pPr>
            <a:r>
              <a:rPr lang="en-US" sz="2400" b="1" i="1" dirty="0"/>
              <a:t>1 Peter 4:10</a:t>
            </a:r>
            <a:r>
              <a:rPr lang="en-US" sz="2400" dirty="0"/>
              <a:t> Each one should use whatever gift he has received to serve others, faithfully administering God’s grace in its various forms.</a:t>
            </a:r>
          </a:p>
          <a:p>
            <a:pPr lvl="1">
              <a:lnSpc>
                <a:spcPct val="80000"/>
              </a:lnSpc>
            </a:pPr>
            <a:r>
              <a:rPr lang="en-US" sz="2400" b="1" i="1" dirty="0"/>
              <a:t>Ephesians 6:18-20 </a:t>
            </a:r>
            <a:r>
              <a:rPr lang="en-US" sz="2400" b="1" i="1" baseline="30000" dirty="0"/>
              <a:t> </a:t>
            </a:r>
            <a:r>
              <a:rPr lang="en-US" sz="2400" dirty="0"/>
              <a:t>And pray in the Spirit on all occasions with all kinds of prayers and requests. With this in mind, be alert and always keep on praying for all the saints. </a:t>
            </a:r>
          </a:p>
        </p:txBody>
      </p:sp>
      <p:pic>
        <p:nvPicPr>
          <p:cNvPr id="209924" name="Picture 4" descr="infantbaptism"/>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7086599" y="5376504"/>
            <a:ext cx="2026227" cy="1481495"/>
          </a:xfrm>
          <a:noFill/>
          <a:ln/>
        </p:spPr>
      </p:pic>
    </p:spTree>
    <p:extLst>
      <p:ext uri="{BB962C8B-B14F-4D97-AF65-F5344CB8AC3E}">
        <p14:creationId xmlns:p14="http://schemas.microsoft.com/office/powerpoint/2010/main" val="359660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fade">
                                      <p:cBhvr>
                                        <p:cTn id="7" dur="1000"/>
                                        <p:tgtEl>
                                          <p:spTgt spid="209923">
                                            <p:txEl>
                                              <p:pRg st="0" end="0"/>
                                            </p:txEl>
                                          </p:spTgt>
                                        </p:tgtEl>
                                      </p:cBhvr>
                                    </p:animEffect>
                                    <p:anim calcmode="lin" valueType="num">
                                      <p:cBhvr>
                                        <p:cTn id="8" dur="1000" fill="hold"/>
                                        <p:tgtEl>
                                          <p:spTgt spid="2099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99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9923">
                                            <p:txEl>
                                              <p:pRg st="1" end="1"/>
                                            </p:txEl>
                                          </p:spTgt>
                                        </p:tgtEl>
                                        <p:attrNameLst>
                                          <p:attrName>style.visibility</p:attrName>
                                        </p:attrNameLst>
                                      </p:cBhvr>
                                      <p:to>
                                        <p:strVal val="visible"/>
                                      </p:to>
                                    </p:set>
                                    <p:animEffect transition="in" filter="fade">
                                      <p:cBhvr>
                                        <p:cTn id="14" dur="1000"/>
                                        <p:tgtEl>
                                          <p:spTgt spid="209923">
                                            <p:txEl>
                                              <p:pRg st="1" end="1"/>
                                            </p:txEl>
                                          </p:spTgt>
                                        </p:tgtEl>
                                      </p:cBhvr>
                                    </p:animEffect>
                                    <p:anim calcmode="lin" valueType="num">
                                      <p:cBhvr>
                                        <p:cTn id="15" dur="1000" fill="hold"/>
                                        <p:tgtEl>
                                          <p:spTgt spid="2099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99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9923">
                                            <p:txEl>
                                              <p:pRg st="2" end="2"/>
                                            </p:txEl>
                                          </p:spTgt>
                                        </p:tgtEl>
                                        <p:attrNameLst>
                                          <p:attrName>style.visibility</p:attrName>
                                        </p:attrNameLst>
                                      </p:cBhvr>
                                      <p:to>
                                        <p:strVal val="visible"/>
                                      </p:to>
                                    </p:set>
                                    <p:animEffect transition="in" filter="fade">
                                      <p:cBhvr>
                                        <p:cTn id="21" dur="1000"/>
                                        <p:tgtEl>
                                          <p:spTgt spid="209923">
                                            <p:txEl>
                                              <p:pRg st="2" end="2"/>
                                            </p:txEl>
                                          </p:spTgt>
                                        </p:tgtEl>
                                      </p:cBhvr>
                                    </p:animEffect>
                                    <p:anim calcmode="lin" valueType="num">
                                      <p:cBhvr>
                                        <p:cTn id="22" dur="1000" fill="hold"/>
                                        <p:tgtEl>
                                          <p:spTgt spid="2099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99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9923">
                                            <p:txEl>
                                              <p:pRg st="3" end="3"/>
                                            </p:txEl>
                                          </p:spTgt>
                                        </p:tgtEl>
                                        <p:attrNameLst>
                                          <p:attrName>style.visibility</p:attrName>
                                        </p:attrNameLst>
                                      </p:cBhvr>
                                      <p:to>
                                        <p:strVal val="visible"/>
                                      </p:to>
                                    </p:set>
                                    <p:animEffect transition="in" filter="fade">
                                      <p:cBhvr>
                                        <p:cTn id="28" dur="1000"/>
                                        <p:tgtEl>
                                          <p:spTgt spid="209923">
                                            <p:txEl>
                                              <p:pRg st="3" end="3"/>
                                            </p:txEl>
                                          </p:spTgt>
                                        </p:tgtEl>
                                      </p:cBhvr>
                                    </p:animEffect>
                                    <p:anim calcmode="lin" valueType="num">
                                      <p:cBhvr>
                                        <p:cTn id="29" dur="1000" fill="hold"/>
                                        <p:tgtEl>
                                          <p:spTgt spid="2099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99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9923">
                                            <p:txEl>
                                              <p:pRg st="4" end="4"/>
                                            </p:txEl>
                                          </p:spTgt>
                                        </p:tgtEl>
                                        <p:attrNameLst>
                                          <p:attrName>style.visibility</p:attrName>
                                        </p:attrNameLst>
                                      </p:cBhvr>
                                      <p:to>
                                        <p:strVal val="visible"/>
                                      </p:to>
                                    </p:set>
                                    <p:animEffect transition="in" filter="fade">
                                      <p:cBhvr>
                                        <p:cTn id="35" dur="1000"/>
                                        <p:tgtEl>
                                          <p:spTgt spid="209923">
                                            <p:txEl>
                                              <p:pRg st="4" end="4"/>
                                            </p:txEl>
                                          </p:spTgt>
                                        </p:tgtEl>
                                      </p:cBhvr>
                                    </p:animEffect>
                                    <p:anim calcmode="lin" valueType="num">
                                      <p:cBhvr>
                                        <p:cTn id="36" dur="1000" fill="hold"/>
                                        <p:tgtEl>
                                          <p:spTgt spid="2099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099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9923">
                                            <p:txEl>
                                              <p:pRg st="5" end="5"/>
                                            </p:txEl>
                                          </p:spTgt>
                                        </p:tgtEl>
                                        <p:attrNameLst>
                                          <p:attrName>style.visibility</p:attrName>
                                        </p:attrNameLst>
                                      </p:cBhvr>
                                      <p:to>
                                        <p:strVal val="visible"/>
                                      </p:to>
                                    </p:set>
                                    <p:animEffect transition="in" filter="fade">
                                      <p:cBhvr>
                                        <p:cTn id="42" dur="1000"/>
                                        <p:tgtEl>
                                          <p:spTgt spid="209923">
                                            <p:txEl>
                                              <p:pRg st="5" end="5"/>
                                            </p:txEl>
                                          </p:spTgt>
                                        </p:tgtEl>
                                      </p:cBhvr>
                                    </p:animEffect>
                                    <p:anim calcmode="lin" valueType="num">
                                      <p:cBhvr>
                                        <p:cTn id="43" dur="1000" fill="hold"/>
                                        <p:tgtEl>
                                          <p:spTgt spid="2099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099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304800" y="214313"/>
            <a:ext cx="7848600" cy="1462087"/>
          </a:xfrm>
        </p:spPr>
        <p:txBody>
          <a:bodyPr>
            <a:normAutofit/>
          </a:bodyPr>
          <a:lstStyle/>
          <a:p>
            <a:r>
              <a:rPr lang="en-US" sz="3200" dirty="0" smtClean="0"/>
              <a:t>Sanctification Preaching Emphases That Empower and Direct God’s Royal Priests</a:t>
            </a:r>
            <a:endParaRPr lang="en-US" sz="3200" dirty="0"/>
          </a:p>
        </p:txBody>
      </p:sp>
      <p:sp>
        <p:nvSpPr>
          <p:cNvPr id="209923" name="Rectangle 3"/>
          <p:cNvSpPr>
            <a:spLocks noGrp="1" noChangeArrowheads="1"/>
          </p:cNvSpPr>
          <p:nvPr>
            <p:ph type="body" sz="half" idx="1"/>
          </p:nvPr>
        </p:nvSpPr>
        <p:spPr>
          <a:xfrm>
            <a:off x="152400" y="1600200"/>
            <a:ext cx="8686800" cy="4114800"/>
          </a:xfrm>
        </p:spPr>
        <p:txBody>
          <a:bodyPr>
            <a:normAutofit lnSpcReduction="10000"/>
          </a:bodyPr>
          <a:lstStyle/>
          <a:p>
            <a:pPr marL="274320" lvl="1" indent="0">
              <a:lnSpc>
                <a:spcPct val="80000"/>
              </a:lnSpc>
              <a:buNone/>
            </a:pPr>
            <a:r>
              <a:rPr lang="en-US" sz="2400" b="1" i="1" dirty="0" smtClean="0"/>
              <a:t>Notice what each of these passages adds for preaching insights as we seek to empower and direct God’s people in living sanctified lives in the midst of their God-given vocations:</a:t>
            </a:r>
          </a:p>
          <a:p>
            <a:pPr lvl="1">
              <a:lnSpc>
                <a:spcPct val="80000"/>
              </a:lnSpc>
            </a:pPr>
            <a:r>
              <a:rPr lang="en-US" sz="2400" b="1" i="1" dirty="0"/>
              <a:t>Matthew 10:42  </a:t>
            </a:r>
            <a:r>
              <a:rPr lang="en-US" sz="2400" b="1" i="1" baseline="30000" dirty="0"/>
              <a:t> </a:t>
            </a:r>
            <a:r>
              <a:rPr lang="en-US" sz="2400" dirty="0"/>
              <a:t>And if anyone gives even a cup of cold water to one of these little ones because he is my disciple, I tell you the truth, he will certainly not lose his reward.  (Compare Matthew 25:35-36.)</a:t>
            </a:r>
          </a:p>
          <a:p>
            <a:pPr lvl="1">
              <a:lnSpc>
                <a:spcPct val="80000"/>
              </a:lnSpc>
            </a:pPr>
            <a:r>
              <a:rPr lang="en-US" sz="2400" b="1" i="1" dirty="0"/>
              <a:t>Matthew 16:24</a:t>
            </a:r>
            <a:r>
              <a:rPr lang="en-US" sz="2400" dirty="0"/>
              <a:t> If anyone would come after me, he must deny himself and take up his cross and follow me.</a:t>
            </a:r>
          </a:p>
          <a:p>
            <a:pPr lvl="1">
              <a:lnSpc>
                <a:spcPct val="80000"/>
              </a:lnSpc>
            </a:pPr>
            <a:r>
              <a:rPr lang="en-US" sz="2400" b="1" i="1" dirty="0"/>
              <a:t>Colossians 4:5-6</a:t>
            </a:r>
            <a:r>
              <a:rPr lang="en-US" sz="2400" dirty="0"/>
              <a:t> Be wise in the way you act toward outsiders; make the most of every opportunity. </a:t>
            </a:r>
            <a:r>
              <a:rPr lang="en-US" sz="2400" baseline="30000" dirty="0"/>
              <a:t>6 </a:t>
            </a:r>
            <a:r>
              <a:rPr lang="en-US" sz="2400" dirty="0"/>
              <a:t>Let your conversation be always full of grace, seasoned with salt, so that you may know how to answer everyone</a:t>
            </a:r>
            <a:r>
              <a:rPr lang="en-US" sz="2400" dirty="0" smtClean="0"/>
              <a:t>.</a:t>
            </a:r>
            <a:endParaRPr lang="en-US" sz="2400" dirty="0"/>
          </a:p>
        </p:txBody>
      </p:sp>
      <p:pic>
        <p:nvPicPr>
          <p:cNvPr id="209924" name="Picture 4" descr="infantbaptism"/>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7391400" y="5599362"/>
            <a:ext cx="1721426" cy="1258637"/>
          </a:xfrm>
          <a:noFill/>
          <a:ln/>
        </p:spPr>
      </p:pic>
    </p:spTree>
    <p:extLst>
      <p:ext uri="{BB962C8B-B14F-4D97-AF65-F5344CB8AC3E}">
        <p14:creationId xmlns:p14="http://schemas.microsoft.com/office/powerpoint/2010/main" val="356242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Effect transition="in" filter="fade">
                                      <p:cBhvr>
                                        <p:cTn id="7" dur="1000"/>
                                        <p:tgtEl>
                                          <p:spTgt spid="209923">
                                            <p:txEl>
                                              <p:pRg st="0" end="0"/>
                                            </p:txEl>
                                          </p:spTgt>
                                        </p:tgtEl>
                                      </p:cBhvr>
                                    </p:animEffect>
                                    <p:anim calcmode="lin" valueType="num">
                                      <p:cBhvr>
                                        <p:cTn id="8" dur="1000" fill="hold"/>
                                        <p:tgtEl>
                                          <p:spTgt spid="2099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99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9923">
                                            <p:txEl>
                                              <p:pRg st="1" end="1"/>
                                            </p:txEl>
                                          </p:spTgt>
                                        </p:tgtEl>
                                        <p:attrNameLst>
                                          <p:attrName>style.visibility</p:attrName>
                                        </p:attrNameLst>
                                      </p:cBhvr>
                                      <p:to>
                                        <p:strVal val="visible"/>
                                      </p:to>
                                    </p:set>
                                    <p:animEffect transition="in" filter="fade">
                                      <p:cBhvr>
                                        <p:cTn id="14" dur="1000"/>
                                        <p:tgtEl>
                                          <p:spTgt spid="209923">
                                            <p:txEl>
                                              <p:pRg st="1" end="1"/>
                                            </p:txEl>
                                          </p:spTgt>
                                        </p:tgtEl>
                                      </p:cBhvr>
                                    </p:animEffect>
                                    <p:anim calcmode="lin" valueType="num">
                                      <p:cBhvr>
                                        <p:cTn id="15" dur="1000" fill="hold"/>
                                        <p:tgtEl>
                                          <p:spTgt spid="2099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99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9923">
                                            <p:txEl>
                                              <p:pRg st="2" end="2"/>
                                            </p:txEl>
                                          </p:spTgt>
                                        </p:tgtEl>
                                        <p:attrNameLst>
                                          <p:attrName>style.visibility</p:attrName>
                                        </p:attrNameLst>
                                      </p:cBhvr>
                                      <p:to>
                                        <p:strVal val="visible"/>
                                      </p:to>
                                    </p:set>
                                    <p:animEffect transition="in" filter="fade">
                                      <p:cBhvr>
                                        <p:cTn id="21" dur="1000"/>
                                        <p:tgtEl>
                                          <p:spTgt spid="209923">
                                            <p:txEl>
                                              <p:pRg st="2" end="2"/>
                                            </p:txEl>
                                          </p:spTgt>
                                        </p:tgtEl>
                                      </p:cBhvr>
                                    </p:animEffect>
                                    <p:anim calcmode="lin" valueType="num">
                                      <p:cBhvr>
                                        <p:cTn id="22" dur="1000" fill="hold"/>
                                        <p:tgtEl>
                                          <p:spTgt spid="2099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99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9923">
                                            <p:txEl>
                                              <p:pRg st="3" end="3"/>
                                            </p:txEl>
                                          </p:spTgt>
                                        </p:tgtEl>
                                        <p:attrNameLst>
                                          <p:attrName>style.visibility</p:attrName>
                                        </p:attrNameLst>
                                      </p:cBhvr>
                                      <p:to>
                                        <p:strVal val="visible"/>
                                      </p:to>
                                    </p:set>
                                    <p:animEffect transition="in" filter="fade">
                                      <p:cBhvr>
                                        <p:cTn id="28" dur="1000"/>
                                        <p:tgtEl>
                                          <p:spTgt spid="209923">
                                            <p:txEl>
                                              <p:pRg st="3" end="3"/>
                                            </p:txEl>
                                          </p:spTgt>
                                        </p:tgtEl>
                                      </p:cBhvr>
                                    </p:animEffect>
                                    <p:anim calcmode="lin" valueType="num">
                                      <p:cBhvr>
                                        <p:cTn id="29" dur="1000" fill="hold"/>
                                        <p:tgtEl>
                                          <p:spTgt spid="2099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0992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90600"/>
          </a:xfrm>
        </p:spPr>
        <p:txBody>
          <a:bodyPr/>
          <a:lstStyle/>
          <a:p>
            <a:r>
              <a:rPr lang="en-US" dirty="0" smtClean="0"/>
              <a:t>The Challenge of Saying Two Things!</a:t>
            </a:r>
            <a:endParaRPr lang="en-US" dirty="0"/>
          </a:p>
        </p:txBody>
      </p:sp>
      <p:sp>
        <p:nvSpPr>
          <p:cNvPr id="3" name="Content Placeholder 2"/>
          <p:cNvSpPr>
            <a:spLocks noGrp="1"/>
          </p:cNvSpPr>
          <p:nvPr>
            <p:ph idx="1"/>
          </p:nvPr>
        </p:nvSpPr>
        <p:spPr>
          <a:xfrm>
            <a:off x="457200" y="1295400"/>
            <a:ext cx="8382000" cy="5486400"/>
          </a:xfrm>
        </p:spPr>
        <p:txBody>
          <a:bodyPr>
            <a:normAutofit/>
          </a:bodyPr>
          <a:lstStyle/>
          <a:p>
            <a:r>
              <a:rPr lang="en-US" dirty="0" smtClean="0"/>
              <a:t>Professor Mark </a:t>
            </a:r>
            <a:r>
              <a:rPr lang="en-US" dirty="0" err="1" smtClean="0"/>
              <a:t>Paustian</a:t>
            </a:r>
            <a:r>
              <a:rPr lang="en-US" dirty="0" smtClean="0"/>
              <a:t>, in </a:t>
            </a:r>
            <a:r>
              <a:rPr lang="en-US" b="1" i="1" dirty="0" smtClean="0"/>
              <a:t>“Unleashing Our Calling,” </a:t>
            </a:r>
            <a:r>
              <a:rPr lang="en-US" dirty="0" smtClean="0"/>
              <a:t>highlights saying “two things” (both/and) so we don’t miss Scripture’s breadth.  Here are some samples of “two things” that need to be said in our preaching on vocation:</a:t>
            </a:r>
          </a:p>
          <a:p>
            <a:pPr lvl="1"/>
            <a:r>
              <a:rPr lang="en-US" dirty="0" smtClean="0"/>
              <a:t>Hold high </a:t>
            </a:r>
            <a:r>
              <a:rPr lang="en-US" b="1" i="1" dirty="0" smtClean="0"/>
              <a:t>both</a:t>
            </a:r>
            <a:r>
              <a:rPr lang="en-US" dirty="0" smtClean="0"/>
              <a:t> serving God in royal priestly callings </a:t>
            </a:r>
            <a:r>
              <a:rPr lang="en-US" b="1" i="1" dirty="0" smtClean="0"/>
              <a:t>and</a:t>
            </a:r>
            <a:r>
              <a:rPr lang="en-US" dirty="0" smtClean="0"/>
              <a:t> serving God in representative (public) ministry callings.</a:t>
            </a:r>
          </a:p>
          <a:p>
            <a:pPr lvl="2"/>
            <a:r>
              <a:rPr lang="en-US" dirty="0" smtClean="0"/>
              <a:t>Don’t over apply 1 Timothy 3:1(</a:t>
            </a:r>
            <a:r>
              <a:rPr lang="el-GR" dirty="0">
                <a:latin typeface="SBL Greek" panose="02000000000000000000" pitchFamily="2" charset="0"/>
                <a:ea typeface="SBL Greek" panose="02000000000000000000" pitchFamily="2" charset="0"/>
              </a:rPr>
              <a:t>πιστὸς ὁ λόγος.</a:t>
            </a:r>
            <a:r>
              <a:rPr lang="en-US" dirty="0">
                <a:latin typeface="SBL Greek" panose="02000000000000000000" pitchFamily="2" charset="0"/>
                <a:ea typeface="SBL Greek" panose="02000000000000000000" pitchFamily="2" charset="0"/>
              </a:rPr>
              <a:t>  </a:t>
            </a:r>
            <a:r>
              <a:rPr lang="el-GR" dirty="0">
                <a:latin typeface="SBL Greek" panose="02000000000000000000" pitchFamily="2" charset="0"/>
                <a:ea typeface="SBL Greek" panose="02000000000000000000" pitchFamily="2" charset="0"/>
              </a:rPr>
              <a:t>Εἴ τις ἐπισκοπῆς ὀρέγεται, </a:t>
            </a:r>
            <a:r>
              <a:rPr lang="el-GR" b="1" i="1" dirty="0">
                <a:solidFill>
                  <a:schemeClr val="bg2">
                    <a:lumMod val="25000"/>
                  </a:schemeClr>
                </a:solidFill>
                <a:latin typeface="SBL Greek" panose="02000000000000000000" pitchFamily="2" charset="0"/>
                <a:ea typeface="SBL Greek" panose="02000000000000000000" pitchFamily="2" charset="0"/>
              </a:rPr>
              <a:t>καλοῦ ἔργου</a:t>
            </a:r>
            <a:r>
              <a:rPr lang="el-GR" dirty="0">
                <a:latin typeface="SBL Greek" panose="02000000000000000000" pitchFamily="2" charset="0"/>
                <a:ea typeface="SBL Greek" panose="02000000000000000000" pitchFamily="2" charset="0"/>
              </a:rPr>
              <a:t> </a:t>
            </a:r>
            <a:r>
              <a:rPr lang="en-US" dirty="0">
                <a:latin typeface="SBL Greek" panose="02000000000000000000" pitchFamily="2" charset="0"/>
                <a:ea typeface="SBL Greek" panose="02000000000000000000" pitchFamily="2" charset="0"/>
              </a:rPr>
              <a:t> </a:t>
            </a:r>
            <a:r>
              <a:rPr lang="el-GR" dirty="0" smtClean="0">
                <a:latin typeface="SBL Greek" panose="02000000000000000000" pitchFamily="2" charset="0"/>
                <a:ea typeface="SBL Greek" panose="02000000000000000000" pitchFamily="2" charset="0"/>
              </a:rPr>
              <a:t>ἐπιθυμεῖ</a:t>
            </a:r>
            <a:r>
              <a:rPr lang="en-US" dirty="0" smtClean="0"/>
              <a:t>) .  Remember the disciples’ favorite argument!</a:t>
            </a:r>
          </a:p>
          <a:p>
            <a:pPr lvl="2"/>
            <a:r>
              <a:rPr lang="en-US" dirty="0" smtClean="0"/>
              <a:t>Don’t bring representative ministry down (a unique calling from God) but raise all godly vocations up (also unique callings from God).</a:t>
            </a:r>
          </a:p>
          <a:p>
            <a:pPr lvl="1"/>
            <a:r>
              <a:rPr lang="en-US" dirty="0" smtClean="0"/>
              <a:t>Hold high </a:t>
            </a:r>
            <a:r>
              <a:rPr lang="en-US" b="1" i="1" dirty="0" smtClean="0"/>
              <a:t>both </a:t>
            </a:r>
            <a:r>
              <a:rPr lang="en-US" dirty="0" smtClean="0"/>
              <a:t>serving in/through church/school </a:t>
            </a:r>
            <a:r>
              <a:rPr lang="en-US" b="1" i="1" dirty="0" smtClean="0"/>
              <a:t>and</a:t>
            </a:r>
            <a:r>
              <a:rPr lang="en-US" dirty="0" smtClean="0"/>
              <a:t> serving him out there in the world.  Don’t foster Lutheran monasticism!</a:t>
            </a:r>
          </a:p>
          <a:p>
            <a:pPr lvl="1"/>
            <a:r>
              <a:rPr lang="en-US" dirty="0" smtClean="0"/>
              <a:t>Hold high </a:t>
            </a:r>
            <a:r>
              <a:rPr lang="en-US" b="1" i="1" dirty="0" smtClean="0"/>
              <a:t>both</a:t>
            </a:r>
            <a:r>
              <a:rPr lang="en-US" dirty="0" smtClean="0"/>
              <a:t> serving God </a:t>
            </a:r>
            <a:r>
              <a:rPr lang="en-US" b="1" i="1" dirty="0" smtClean="0"/>
              <a:t>in </a:t>
            </a:r>
            <a:r>
              <a:rPr lang="en-US" dirty="0" smtClean="0"/>
              <a:t>all godly vocations (be a fair and honest banker!) </a:t>
            </a:r>
            <a:r>
              <a:rPr lang="en-US" b="1" i="1" dirty="0" smtClean="0"/>
              <a:t>and </a:t>
            </a:r>
            <a:r>
              <a:rPr lang="en-US" dirty="0" smtClean="0"/>
              <a:t>serving God </a:t>
            </a:r>
            <a:r>
              <a:rPr lang="en-US" b="1" i="1" dirty="0" smtClean="0"/>
              <a:t>through</a:t>
            </a:r>
            <a:r>
              <a:rPr lang="en-US" dirty="0" smtClean="0"/>
              <a:t> all godly vocations (be prepared to give an answer).  Avoid “evangelism reductionism.” </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5943600"/>
            <a:ext cx="762598" cy="907472"/>
          </a:xfrm>
          <a:prstGeom prst="rect">
            <a:avLst/>
          </a:prstGeom>
        </p:spPr>
      </p:pic>
    </p:spTree>
    <p:extLst>
      <p:ext uri="{BB962C8B-B14F-4D97-AF65-F5344CB8AC3E}">
        <p14:creationId xmlns:p14="http://schemas.microsoft.com/office/powerpoint/2010/main" val="8697632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Insights for Preaching</a:t>
            </a:r>
            <a:endParaRPr lang="en-US" dirty="0"/>
          </a:p>
        </p:txBody>
      </p:sp>
      <p:pic>
        <p:nvPicPr>
          <p:cNvPr id="7" name="Content Placeholder 6"/>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994756" y="2055899"/>
            <a:ext cx="2963487" cy="3952702"/>
          </a:xfrm>
        </p:spPr>
      </p:pic>
      <p:sp>
        <p:nvSpPr>
          <p:cNvPr id="9" name="Content Placeholder 8"/>
          <p:cNvSpPr>
            <a:spLocks noGrp="1"/>
          </p:cNvSpPr>
          <p:nvPr>
            <p:ph sz="half" idx="2"/>
          </p:nvPr>
        </p:nvSpPr>
        <p:spPr>
          <a:xfrm>
            <a:off x="4648200" y="2133600"/>
            <a:ext cx="4038600" cy="4258056"/>
          </a:xfrm>
        </p:spPr>
        <p:txBody>
          <a:bodyPr>
            <a:normAutofit fontScale="92500" lnSpcReduction="10000"/>
          </a:bodyPr>
          <a:lstStyle/>
          <a:p>
            <a:r>
              <a:rPr lang="en-US" dirty="0" smtClean="0"/>
              <a:t>Spend a moment on  this question:</a:t>
            </a:r>
          </a:p>
          <a:p>
            <a:pPr lvl="1"/>
            <a:r>
              <a:rPr lang="en-US" dirty="0" smtClean="0"/>
              <a:t>What insights for preaching sanctification have you gained from helping the bride to live our her new identity as a royal priest (God’s mask!) wherever she is?</a:t>
            </a:r>
          </a:p>
          <a:p>
            <a:r>
              <a:rPr lang="en-US" dirty="0" smtClean="0"/>
              <a:t>Questions on this third section of the presentation?</a:t>
            </a:r>
            <a:endParaRPr lang="en-US" dirty="0"/>
          </a:p>
        </p:txBody>
      </p:sp>
    </p:spTree>
    <p:extLst>
      <p:ext uri="{BB962C8B-B14F-4D97-AF65-F5344CB8AC3E}">
        <p14:creationId xmlns:p14="http://schemas.microsoft.com/office/powerpoint/2010/main" val="2506619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990600"/>
          </a:xfrm>
        </p:spPr>
        <p:txBody>
          <a:bodyPr>
            <a:normAutofit fontScale="90000"/>
          </a:bodyPr>
          <a:lstStyle/>
          <a:p>
            <a:r>
              <a:rPr lang="en-US" sz="3600" dirty="0" smtClean="0"/>
              <a:t>Do You Want Your People to Be Careful To Devote Themselves to Doing What Is Good?</a:t>
            </a:r>
            <a:br>
              <a:rPr lang="en-US" sz="3600" dirty="0" smtClean="0"/>
            </a:br>
            <a:endParaRPr lang="en-US" dirty="0"/>
          </a:p>
        </p:txBody>
      </p:sp>
      <p:sp>
        <p:nvSpPr>
          <p:cNvPr id="3" name="Content Placeholder 2"/>
          <p:cNvSpPr>
            <a:spLocks noGrp="1"/>
          </p:cNvSpPr>
          <p:nvPr>
            <p:ph sz="half" idx="1"/>
          </p:nvPr>
        </p:nvSpPr>
        <p:spPr>
          <a:xfrm>
            <a:off x="457200" y="1676400"/>
            <a:ext cx="4038600" cy="4715256"/>
          </a:xfrm>
        </p:spPr>
        <p:txBody>
          <a:bodyPr>
            <a:normAutofit fontScale="77500" lnSpcReduction="20000"/>
          </a:bodyPr>
          <a:lstStyle/>
          <a:p>
            <a:pPr marL="0" indent="0">
              <a:buNone/>
            </a:pPr>
            <a:r>
              <a:rPr lang="en-US" dirty="0"/>
              <a:t>“He saved us through the washing of rebirth and renewal by the Holy Spirit whom he poured out on us generously through Jesus Christ our Savior, so that, having been justified by his grace, we might become heirs having the hope of eternal life.  This is a trustworthy saying.  And I want you to stress these things, so that those who have trusted in God may be careful to devote themselves to doing what is good” (Titus 3:5b-8a</a:t>
            </a:r>
            <a:r>
              <a:rPr lang="en-US" dirty="0" smtClean="0"/>
              <a:t>).</a:t>
            </a:r>
            <a:endParaRPr lang="en-US"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5083629" y="4845272"/>
            <a:ext cx="4038600" cy="2001842"/>
          </a:xfrm>
        </p:spPr>
      </p:pic>
    </p:spTree>
    <p:extLst>
      <p:ext uri="{BB962C8B-B14F-4D97-AF65-F5344CB8AC3E}">
        <p14:creationId xmlns:p14="http://schemas.microsoft.com/office/powerpoint/2010/main" val="16072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Bottom Line Question!</a:t>
            </a:r>
            <a:endParaRPr lang="en-US" dirty="0"/>
          </a:p>
        </p:txBody>
      </p:sp>
      <p:sp>
        <p:nvSpPr>
          <p:cNvPr id="3" name="Content Placeholder 2"/>
          <p:cNvSpPr>
            <a:spLocks noGrp="1"/>
          </p:cNvSpPr>
          <p:nvPr>
            <p:ph sz="half" idx="1"/>
          </p:nvPr>
        </p:nvSpPr>
        <p:spPr>
          <a:xfrm>
            <a:off x="457200" y="1673352"/>
            <a:ext cx="6172200" cy="4718304"/>
          </a:xfrm>
        </p:spPr>
        <p:txBody>
          <a:bodyPr>
            <a:normAutofit lnSpcReduction="10000"/>
          </a:bodyPr>
          <a:lstStyle/>
          <a:p>
            <a:pPr marL="182880" lvl="1"/>
            <a:r>
              <a:rPr lang="en-US" dirty="0"/>
              <a:t>“When my listeners walk out the doors of this sanctuary to perform God’s will, with whom do they walk?  If they march to battle the world, the flesh, and the devil with only me, myself, and I, then each parades to despair.  </a:t>
            </a:r>
            <a:r>
              <a:rPr lang="en-US" dirty="0" smtClean="0"/>
              <a:t>However, if the sermon has led all persons to God’s grace, then they may walk into the world with their Savior – and with fresh hope.  Whether people depart alone or in the Savior’s hand marks the difference between futility and faith, legalism and true obedience, do-goodism and real godliness” (295).</a:t>
            </a:r>
            <a:endParaRPr lang="en-US" dirty="0"/>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832600" y="3810000"/>
            <a:ext cx="1549400" cy="2324101"/>
          </a:xfr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8000" y="1676400"/>
            <a:ext cx="1524000" cy="1838325"/>
          </a:xfrm>
          <a:prstGeom prst="rect">
            <a:avLst/>
          </a:prstGeom>
        </p:spPr>
      </p:pic>
    </p:spTree>
    <p:extLst>
      <p:ext uri="{BB962C8B-B14F-4D97-AF65-F5344CB8AC3E}">
        <p14:creationId xmlns:p14="http://schemas.microsoft.com/office/powerpoint/2010/main" val="3283566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G_3986"/>
          <p:cNvPicPr>
            <a:picLocks noGrp="1" noChangeAspect="1" noChangeArrowheads="1"/>
          </p:cNvPicPr>
          <p:nvPr>
            <p:ph/>
          </p:nvPr>
        </p:nvPicPr>
        <p:blipFill>
          <a:blip r:embed="rId2" cstate="print"/>
          <a:srcRect/>
          <a:stretch>
            <a:fillRect/>
          </a:stretch>
        </p:blipFill>
        <p:spPr>
          <a:xfrm>
            <a:off x="1143000" y="2057400"/>
            <a:ext cx="6918325" cy="4456113"/>
          </a:xfrm>
          <a:noFill/>
          <a:ln/>
        </p:spPr>
      </p:pic>
      <p:pic>
        <p:nvPicPr>
          <p:cNvPr id="5" name="Picture 4" descr="Grow in Grace Institu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0285" y="381000"/>
            <a:ext cx="1727200" cy="1295400"/>
          </a:xfrm>
          <a:prstGeom prst="rect">
            <a:avLst/>
          </a:prstGeom>
        </p:spPr>
      </p:pic>
    </p:spTree>
    <p:extLst>
      <p:ext uri="{BB962C8B-B14F-4D97-AF65-F5344CB8AC3E}">
        <p14:creationId xmlns:p14="http://schemas.microsoft.com/office/powerpoint/2010/main" val="14538355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2743200" cy="1264920"/>
          </a:xfrm>
        </p:spPr>
        <p:txBody>
          <a:bodyPr>
            <a:noAutofit/>
          </a:bodyPr>
          <a:lstStyle/>
          <a:p>
            <a:r>
              <a:rPr lang="en-US" sz="2800" dirty="0" smtClean="0"/>
              <a:t>This </a:t>
            </a:r>
            <a:r>
              <a:rPr lang="en-US" sz="2800" b="1" i="1" dirty="0" smtClean="0"/>
              <a:t>Is</a:t>
            </a:r>
            <a:r>
              <a:rPr lang="en-US" sz="2800" dirty="0" smtClean="0"/>
              <a:t> Still Wittenberg, Toto!</a:t>
            </a:r>
            <a:endParaRPr lang="en-US" sz="2800" dirty="0"/>
          </a:p>
        </p:txBody>
      </p:sp>
      <p:pic>
        <p:nvPicPr>
          <p:cNvPr id="5" name="Picture Placeholder 4"/>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half" idx="2"/>
          </p:nvPr>
        </p:nvSpPr>
        <p:spPr>
          <a:xfrm>
            <a:off x="228600" y="1752600"/>
            <a:ext cx="2514600" cy="4623816"/>
          </a:xfrm>
        </p:spPr>
        <p:txBody>
          <a:bodyPr>
            <a:noAutofit/>
          </a:bodyPr>
          <a:lstStyle/>
          <a:p>
            <a:r>
              <a:rPr lang="en-US" sz="1800" dirty="0" smtClean="0"/>
              <a:t>Lutherans need not (must not!) leave behind any of our gospel predominating, law/gospel discerning, </a:t>
            </a:r>
            <a:r>
              <a:rPr lang="en-US" sz="1800" i="1" dirty="0" err="1" smtClean="0"/>
              <a:t>simul</a:t>
            </a:r>
            <a:r>
              <a:rPr lang="en-US" sz="1800" i="1" dirty="0"/>
              <a:t> </a:t>
            </a:r>
            <a:r>
              <a:rPr lang="en-US" sz="1800" i="1" dirty="0" err="1" smtClean="0"/>
              <a:t>justus</a:t>
            </a:r>
            <a:r>
              <a:rPr lang="en-US" sz="1800" i="1" dirty="0" smtClean="0"/>
              <a:t> et </a:t>
            </a:r>
            <a:r>
              <a:rPr lang="en-US" sz="1800" i="1" dirty="0" err="1" smtClean="0"/>
              <a:t>peccator</a:t>
            </a:r>
            <a:r>
              <a:rPr lang="en-US" sz="1800" i="1" dirty="0" smtClean="0"/>
              <a:t> </a:t>
            </a:r>
            <a:r>
              <a:rPr lang="en-US" sz="1800" dirty="0" smtClean="0"/>
              <a:t>recognizing preaching </a:t>
            </a:r>
            <a:r>
              <a:rPr lang="en-US" sz="1800" dirty="0" err="1" smtClean="0"/>
              <a:t>distinctives</a:t>
            </a:r>
            <a:r>
              <a:rPr lang="en-US" sz="1800" dirty="0" smtClean="0"/>
              <a:t> when we preach sanctification!</a:t>
            </a:r>
          </a:p>
          <a:p>
            <a:r>
              <a:rPr lang="en-US" sz="1800" dirty="0" smtClean="0"/>
              <a:t>That is not baggage we drag along.  That is our unique contribution to the field of sanctification preaching!</a:t>
            </a:r>
          </a:p>
        </p:txBody>
      </p:sp>
    </p:spTree>
    <p:extLst>
      <p:ext uri="{BB962C8B-B14F-4D97-AF65-F5344CB8AC3E}">
        <p14:creationId xmlns:p14="http://schemas.microsoft.com/office/powerpoint/2010/main" val="338672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447800"/>
            <a:ext cx="8839200" cy="1927225"/>
          </a:xfrm>
        </p:spPr>
        <p:txBody>
          <a:bodyPr/>
          <a:lstStyle/>
          <a:p>
            <a:r>
              <a:rPr lang="en-US" sz="4800" dirty="0" smtClean="0"/>
              <a:t>Preaching Sanctification in Ways that Honor Gospel Predominance</a:t>
            </a:r>
            <a:endParaRPr lang="en-US" sz="4800" dirty="0"/>
          </a:p>
        </p:txBody>
      </p:sp>
      <p:sp>
        <p:nvSpPr>
          <p:cNvPr id="3" name="Subtitle 2"/>
          <p:cNvSpPr>
            <a:spLocks noGrp="1"/>
          </p:cNvSpPr>
          <p:nvPr>
            <p:ph type="subTitle" idx="1"/>
          </p:nvPr>
        </p:nvSpPr>
        <p:spPr>
          <a:xfrm>
            <a:off x="609601" y="3505200"/>
            <a:ext cx="8382000" cy="1752600"/>
          </a:xfrm>
        </p:spPr>
        <p:txBody>
          <a:bodyPr>
            <a:normAutofit/>
          </a:bodyPr>
          <a:lstStyle/>
          <a:p>
            <a:r>
              <a:rPr lang="en-US" dirty="0" smtClean="0"/>
              <a:t>Focus #1:  Helping Soldiers Fight the (Dual Nature) War</a:t>
            </a:r>
          </a:p>
          <a:p>
            <a:r>
              <a:rPr lang="en-US" dirty="0" smtClean="0"/>
              <a:t>Focus #2:  Empowering the Bride in Her New Identity</a:t>
            </a:r>
          </a:p>
          <a:p>
            <a:r>
              <a:rPr lang="en-US" dirty="0" smtClean="0"/>
              <a:t>Focus #3:  Helping Royal Priests Live Out Their New Identity</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43500"/>
            <a:ext cx="2286000" cy="1714500"/>
          </a:xfrm>
          <a:prstGeom prst="rect">
            <a:avLst/>
          </a:prstGeom>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5120" y="4876800"/>
            <a:ext cx="1269492" cy="181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6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447800"/>
            <a:ext cx="8839200" cy="1927225"/>
          </a:xfrm>
        </p:spPr>
        <p:txBody>
          <a:bodyPr/>
          <a:lstStyle/>
          <a:p>
            <a:r>
              <a:rPr lang="en-US" sz="4800" dirty="0" smtClean="0"/>
              <a:t>Preaching Sanctification in Ways that Honor Gospel Predominance</a:t>
            </a:r>
            <a:endParaRPr lang="en-US" sz="4800" dirty="0"/>
          </a:p>
        </p:txBody>
      </p:sp>
      <p:sp>
        <p:nvSpPr>
          <p:cNvPr id="3" name="Subtitle 2"/>
          <p:cNvSpPr>
            <a:spLocks noGrp="1"/>
          </p:cNvSpPr>
          <p:nvPr>
            <p:ph type="subTitle" idx="1"/>
          </p:nvPr>
        </p:nvSpPr>
        <p:spPr>
          <a:xfrm>
            <a:off x="609601" y="3505200"/>
            <a:ext cx="8382000" cy="1752600"/>
          </a:xfrm>
        </p:spPr>
        <p:txBody>
          <a:bodyPr>
            <a:normAutofit/>
          </a:bodyPr>
          <a:lstStyle/>
          <a:p>
            <a:r>
              <a:rPr lang="en-US" dirty="0" smtClean="0"/>
              <a:t>Focus #1:  Helping Soldiers Fight the (Dual Nature) War</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43500"/>
            <a:ext cx="2286000" cy="1714500"/>
          </a:xfrm>
          <a:prstGeom prst="rect">
            <a:avLst/>
          </a:prstGeom>
        </p:spPr>
      </p:pic>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5120" y="4876800"/>
            <a:ext cx="1269492" cy="181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04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6386" name="Rectangle 2"/>
          <p:cNvSpPr>
            <a:spLocks noGrp="1" noChangeArrowheads="1"/>
          </p:cNvSpPr>
          <p:nvPr>
            <p:ph type="title"/>
          </p:nvPr>
        </p:nvSpPr>
        <p:spPr>
          <a:xfrm>
            <a:off x="359229" y="457200"/>
            <a:ext cx="8458200" cy="914400"/>
          </a:xfrm>
        </p:spPr>
        <p:txBody>
          <a:bodyPr>
            <a:normAutofit fontScale="90000"/>
          </a:bodyPr>
          <a:lstStyle/>
          <a:p>
            <a:r>
              <a:rPr lang="en-US" altLang="en-US" b="1" dirty="0"/>
              <a:t>O Wretched Man That I Used to Be???</a:t>
            </a:r>
          </a:p>
        </p:txBody>
      </p:sp>
      <p:sp>
        <p:nvSpPr>
          <p:cNvPr id="1936387" name="Rectangle 3"/>
          <p:cNvSpPr>
            <a:spLocks noGrp="1" noChangeArrowheads="1"/>
          </p:cNvSpPr>
          <p:nvPr>
            <p:ph type="body" sz="half" idx="2"/>
          </p:nvPr>
        </p:nvSpPr>
        <p:spPr>
          <a:xfrm>
            <a:off x="1719943" y="1295400"/>
            <a:ext cx="7391400" cy="4572000"/>
          </a:xfrm>
        </p:spPr>
        <p:txBody>
          <a:bodyPr>
            <a:normAutofit/>
          </a:bodyPr>
          <a:lstStyle/>
          <a:p>
            <a:r>
              <a:rPr lang="en-US" altLang="en-US" sz="2800" dirty="0"/>
              <a:t>"Of course, all of us are fallen creatures.  We sin from time to time." (Bruce Wilkinson, </a:t>
            </a:r>
            <a:r>
              <a:rPr lang="en-US" altLang="en-US" sz="2800" b="1" i="1" dirty="0"/>
              <a:t>Secrets of the Vine</a:t>
            </a:r>
            <a:r>
              <a:rPr lang="en-US" altLang="en-US" sz="2800" dirty="0"/>
              <a:t>, p. 36)</a:t>
            </a:r>
          </a:p>
          <a:p>
            <a:r>
              <a:rPr lang="en-US" altLang="en-US" sz="2800" dirty="0"/>
              <a:t>[After quoting Philippians 3:5,6] "But by the end of this life [Paul's], we glimpse a rare thing indeed:  </a:t>
            </a:r>
            <a:r>
              <a:rPr lang="en-US" altLang="en-US" sz="2800" b="1" i="1" dirty="0"/>
              <a:t>a man who had been pruned until </a:t>
            </a:r>
            <a:r>
              <a:rPr lang="en-US" altLang="en-US" sz="2800" b="1" i="1" dirty="0" smtClean="0"/>
              <a:t>there </a:t>
            </a:r>
            <a:r>
              <a:rPr lang="en-US" altLang="en-US" sz="2800" b="1" i="1" dirty="0"/>
              <a:t>was nothing left of his self-life</a:t>
            </a:r>
            <a:r>
              <a:rPr lang="en-US" altLang="en-US" sz="2800" dirty="0"/>
              <a:t>" (emphasis author's, Ibid., p. 84).</a:t>
            </a:r>
          </a:p>
        </p:txBody>
      </p:sp>
      <p:pic>
        <p:nvPicPr>
          <p:cNvPr id="1936388" name="Picture 4" descr="BruceWilkinsonPhoto"/>
          <p:cNvPicPr>
            <a:picLocks noGrp="1" noChangeAspect="1" noChangeArrowheads="1"/>
          </p:cNvPicPr>
          <p:nvPr>
            <p:ph type="clipArt" sz="half" idx="1"/>
          </p:nvPr>
        </p:nvPicPr>
        <p:blipFill>
          <a:blip r:embed="rId3" cstate="print">
            <a:extLst>
              <a:ext uri="{28A0092B-C50C-407E-A947-70E740481C1C}">
                <a14:useLocalDpi xmlns:a14="http://schemas.microsoft.com/office/drawing/2010/main"/>
              </a:ext>
            </a:extLst>
          </a:blip>
          <a:srcRect/>
          <a:stretch>
            <a:fillRect/>
          </a:stretch>
        </p:blipFill>
        <p:spPr>
          <a:xfrm>
            <a:off x="152400" y="1447800"/>
            <a:ext cx="1529953" cy="2286000"/>
          </a:xfrm>
        </p:spPr>
      </p:pic>
      <p:sp>
        <p:nvSpPr>
          <p:cNvPr id="2" name="TextBox 1"/>
          <p:cNvSpPr txBox="1"/>
          <p:nvPr/>
        </p:nvSpPr>
        <p:spPr>
          <a:xfrm>
            <a:off x="283029" y="5103674"/>
            <a:ext cx="86106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285750" indent="-285750">
              <a:buFont typeface="Arial" panose="020B0604020202020204" pitchFamily="34" charset="0"/>
              <a:buChar char="•"/>
            </a:pPr>
            <a:r>
              <a:rPr lang="en-US" dirty="0" smtClean="0"/>
              <a:t>Influence of Wesleyan perfectionism!</a:t>
            </a:r>
          </a:p>
          <a:p>
            <a:pPr marL="742950" lvl="1" indent="-285750">
              <a:buFont typeface="Arial" panose="020B0604020202020204" pitchFamily="34" charset="0"/>
              <a:buChar char="•"/>
            </a:pPr>
            <a:r>
              <a:rPr lang="en-US" dirty="0" smtClean="0"/>
              <a:t>This thinking infects much of Evangelicalism far beyond “holiness groups.”</a:t>
            </a:r>
          </a:p>
          <a:p>
            <a:pPr marL="742950" lvl="1" indent="-285750">
              <a:buFont typeface="Arial" panose="020B0604020202020204" pitchFamily="34" charset="0"/>
              <a:buChar char="•"/>
            </a:pPr>
            <a:r>
              <a:rPr lang="en-US" dirty="0" smtClean="0"/>
              <a:t>Romans 6 taken at full face value - Romans 7 explained away!</a:t>
            </a:r>
          </a:p>
          <a:p>
            <a:pPr marL="742950" lvl="1" indent="-285750">
              <a:buFont typeface="Arial" panose="020B0604020202020204" pitchFamily="34" charset="0"/>
              <a:buChar char="•"/>
            </a:pPr>
            <a:r>
              <a:rPr lang="en-US" dirty="0" smtClean="0"/>
              <a:t>Caution for Lutheran overreaction: ignoring/downplaying Romans 6!  </a:t>
            </a:r>
          </a:p>
          <a:p>
            <a:pPr marL="285750" indent="-285750">
              <a:buFont typeface="Arial" panose="020B0604020202020204" pitchFamily="34" charset="0"/>
              <a:buChar char="•"/>
            </a:pPr>
            <a:r>
              <a:rPr lang="en-US" dirty="0" smtClean="0"/>
              <a:t>Consider the potentially deadly results of failing regularly to help God’s people see themselves as </a:t>
            </a:r>
            <a:r>
              <a:rPr lang="en-US" b="1" i="1" dirty="0" err="1" smtClean="0"/>
              <a:t>simul</a:t>
            </a:r>
            <a:r>
              <a:rPr lang="en-US" b="1" i="1" dirty="0" smtClean="0"/>
              <a:t> </a:t>
            </a:r>
            <a:r>
              <a:rPr lang="en-US" b="1" i="1" dirty="0" err="1" smtClean="0"/>
              <a:t>justus</a:t>
            </a:r>
            <a:r>
              <a:rPr lang="en-US" b="1" i="1" dirty="0" smtClean="0"/>
              <a:t> et </a:t>
            </a:r>
            <a:r>
              <a:rPr lang="en-US" b="1" i="1" dirty="0" err="1" smtClean="0"/>
              <a:t>peccator</a:t>
            </a:r>
            <a:r>
              <a:rPr lang="en-US" b="1" i="1" dirty="0" smtClean="0"/>
              <a:t>  </a:t>
            </a:r>
            <a:r>
              <a:rPr lang="en-US" dirty="0" smtClean="0"/>
              <a:t>until the day they die!</a:t>
            </a:r>
            <a:endParaRPr lang="en-US" dirty="0"/>
          </a:p>
        </p:txBody>
      </p:sp>
    </p:spTree>
    <p:extLst>
      <p:ext uri="{BB962C8B-B14F-4D97-AF65-F5344CB8AC3E}">
        <p14:creationId xmlns:p14="http://schemas.microsoft.com/office/powerpoint/2010/main" val="2468729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36387">
                                            <p:txEl>
                                              <p:pRg st="0" end="0"/>
                                            </p:txEl>
                                          </p:spTgt>
                                        </p:tgtEl>
                                        <p:attrNameLst>
                                          <p:attrName>style.visibility</p:attrName>
                                        </p:attrNameLst>
                                      </p:cBhvr>
                                      <p:to>
                                        <p:strVal val="visible"/>
                                      </p:to>
                                    </p:set>
                                    <p:anim calcmode="lin" valueType="num">
                                      <p:cBhvr additive="base">
                                        <p:cTn id="7" dur="500" fill="hold"/>
                                        <p:tgtEl>
                                          <p:spTgt spid="193638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93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36387">
                                            <p:txEl>
                                              <p:pRg st="1" end="1"/>
                                            </p:txEl>
                                          </p:spTgt>
                                        </p:tgtEl>
                                        <p:attrNameLst>
                                          <p:attrName>style.visibility</p:attrName>
                                        </p:attrNameLst>
                                      </p:cBhvr>
                                      <p:to>
                                        <p:strVal val="visible"/>
                                      </p:to>
                                    </p:set>
                                    <p:anim calcmode="lin" valueType="num">
                                      <p:cBhvr additive="base">
                                        <p:cTn id="13" dur="500" fill="hold"/>
                                        <p:tgtEl>
                                          <p:spTgt spid="193638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936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bg/>
                                          </p:spTgt>
                                        </p:tgtEl>
                                        <p:attrNameLst>
                                          <p:attrName>style.visibility</p:attrName>
                                        </p:attrNameLst>
                                      </p:cBhvr>
                                      <p:to>
                                        <p:strVal val="visible"/>
                                      </p:to>
                                    </p:set>
                                    <p:anim calcmode="lin" valueType="num">
                                      <p:cBhvr additive="base">
                                        <p:cTn id="19" dur="500" fill="hold"/>
                                        <p:tgtEl>
                                          <p:spTgt spid="2">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2">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 calcmode="lin" valueType="num">
                                      <p:cBhvr additive="base">
                                        <p:cTn id="3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 calcmode="lin" valueType="num">
                                      <p:cBhvr additive="base">
                                        <p:cTn id="4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 calcmode="lin" valueType="num">
                                      <p:cBhvr additive="base">
                                        <p:cTn id="4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6387" grpId="0" build="p" autoUpdateAnimBg="0"/>
      <p:bldP spid="2" grpId="0" build="p" bldLvl="2"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axCatchAll xmlns="bc013384-bfb7-4032-a462-3c51563f08ba"/>
    <TaxKeywordTaxHTField xmlns="bc013384-bfb7-4032-a462-3c51563f08ba">
      <Terms xmlns="http://schemas.microsoft.com/office/infopath/2007/PartnerControls"/>
    </TaxKeywordTaxHTField>
    <_dlc_DocId xmlns="bc013384-bfb7-4032-a462-3c51563f08ba">UKZJFNAUPSAH-1019-27</_dlc_DocId>
    <_dlc_DocIdUrl xmlns="bc013384-bfb7-4032-a462-3c51563f08ba">
      <Url>https://connect.wels.net/AOM/ps/worship/_layouts/DocIdRedir.aspx?ID=UKZJFNAUPSAH-1019-27</Url>
      <Description>UKZJFNAUPSAH-1019-27</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CF0F893D1EED748B943C58D3294D7B8" ma:contentTypeVersion="0" ma:contentTypeDescription="Create a new document." ma:contentTypeScope="" ma:versionID="f9fa7d3bb96f000be585cffa9a53b710">
  <xsd:schema xmlns:xsd="http://www.w3.org/2001/XMLSchema" xmlns:xs="http://www.w3.org/2001/XMLSchema" xmlns:p="http://schemas.microsoft.com/office/2006/metadata/properties" xmlns:ns2="bc013384-bfb7-4032-a462-3c51563f08ba" targetNamespace="http://schemas.microsoft.com/office/2006/metadata/properties" ma:root="true" ma:fieldsID="6bad2d10267a8bd2b60d850e4f4db1d7" ns2:_="">
    <xsd:import namespace="bc013384-bfb7-4032-a462-3c51563f08ba"/>
    <xsd:element name="properties">
      <xsd:complexType>
        <xsd:sequence>
          <xsd:element name="documentManagement">
            <xsd:complexType>
              <xsd:all>
                <xsd:element ref="ns2:TaxKeywordTaxHTField" minOccurs="0"/>
                <xsd:element ref="ns2:TaxCatchAll" minOccurs="0"/>
                <xsd:element ref="ns2:TaxCatchAllLabel"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013384-bfb7-4032-a462-3c51563f08ba"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8595f1f3-bda1-4f64-8fb8-cccb04a64e3a"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32fa50bf-8e66-459a-8742-02a063c4f81a}" ma:internalName="TaxCatchAll" ma:showField="CatchAllData" ma:web="bc013384-bfb7-4032-a462-3c51563f08ba">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32fa50bf-8e66-459a-8742-02a063c4f81a}" ma:internalName="TaxCatchAllLabel" ma:readOnly="true" ma:showField="CatchAllDataLabel" ma:web="bc013384-bfb7-4032-a462-3c51563f08ba">
      <xsd:complexType>
        <xsd:complexContent>
          <xsd:extension base="dms:MultiChoiceLookup">
            <xsd:sequence>
              <xsd:element name="Value" type="dms:Lookup" maxOccurs="unbounded" minOccurs="0" nillable="true"/>
            </xsd:sequence>
          </xsd:extension>
        </xsd:complexContent>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93AE52-3645-4785-864D-C68204E7E188}"/>
</file>

<file path=customXml/itemProps2.xml><?xml version="1.0" encoding="utf-8"?>
<ds:datastoreItem xmlns:ds="http://schemas.openxmlformats.org/officeDocument/2006/customXml" ds:itemID="{9C4AFCDA-6116-4930-BE63-F9B0B7E5A6B1}"/>
</file>

<file path=customXml/itemProps3.xml><?xml version="1.0" encoding="utf-8"?>
<ds:datastoreItem xmlns:ds="http://schemas.openxmlformats.org/officeDocument/2006/customXml" ds:itemID="{1A36FF31-3D9E-489F-B9FC-1E0F9FF0C6B4}"/>
</file>

<file path=customXml/itemProps4.xml><?xml version="1.0" encoding="utf-8"?>
<ds:datastoreItem xmlns:ds="http://schemas.openxmlformats.org/officeDocument/2006/customXml" ds:itemID="{F5705E4E-36AE-4AA5-B1C0-8CF29B004BA4}"/>
</file>

<file path=docProps/app.xml><?xml version="1.0" encoding="utf-8"?>
<Properties xmlns="http://schemas.openxmlformats.org/officeDocument/2006/extended-properties" xmlns:vt="http://schemas.openxmlformats.org/officeDocument/2006/docPropsVTypes">
  <Template>Clarity</Template>
  <TotalTime>3600</TotalTime>
  <Words>4434</Words>
  <Application>Microsoft Office PowerPoint</Application>
  <PresentationFormat>On-screen Show (4:3)</PresentationFormat>
  <Paragraphs>261</Paragraphs>
  <Slides>45</Slides>
  <Notes>2</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Clarity</vt:lpstr>
      <vt:lpstr>Preaching Sanctification in Ways that Honor Gospel Predominance</vt:lpstr>
      <vt:lpstr>PowerPoint Presentation</vt:lpstr>
      <vt:lpstr>PowerPoint Presentation</vt:lpstr>
      <vt:lpstr>PowerPoint Presentation</vt:lpstr>
      <vt:lpstr>PowerPoint Presentation</vt:lpstr>
      <vt:lpstr>This Is Still Wittenberg, Toto!</vt:lpstr>
      <vt:lpstr>Preaching Sanctification in Ways that Honor Gospel Predominance</vt:lpstr>
      <vt:lpstr>Preaching Sanctification in Ways that Honor Gospel Predominance</vt:lpstr>
      <vt:lpstr>O Wretched Man That I Used to Be???</vt:lpstr>
      <vt:lpstr>“O Wretched Man That I Still Am!”</vt:lpstr>
      <vt:lpstr>Genesis 6:5</vt:lpstr>
      <vt:lpstr>The Beating Heart of Sanctification: A Daily Return to Death &amp; Resurrection of Baptism!</vt:lpstr>
      <vt:lpstr>The Beating Heart of Sanctification: A Daily Return to Death &amp; Resurrection of Baptism! </vt:lpstr>
      <vt:lpstr>Lutheran Sanctification Tug of War </vt:lpstr>
      <vt:lpstr>The Edges of Antinomianism: Failing to Deal Fully with the Reality That We Are Peccator </vt:lpstr>
      <vt:lpstr>The Edges of Legalism: Failing to Deal Fully with the Reality That We Are Justus </vt:lpstr>
      <vt:lpstr>Insights for Preaching Sanctification</vt:lpstr>
      <vt:lpstr>Preaching Sanctification in Ways that Honor Gospel Predominance</vt:lpstr>
      <vt:lpstr>The Importance of a Strong Base</vt:lpstr>
      <vt:lpstr>This Is Your &amp; Your People’s Base for Sanctification</vt:lpstr>
      <vt:lpstr>Building and Rebuilding the Base Is the Heart of Sanctification Preaching:  Never Tire of Teaching Them the Glory of Their Identity</vt:lpstr>
      <vt:lpstr>The Gift of God’s Image: God’s Eternal &amp; Unchanging Thought!</vt:lpstr>
      <vt:lpstr>The Beautiful Twin Purpose of the Image</vt:lpstr>
      <vt:lpstr>Identity Protection Insight #1:  Proclaim Christ’s Active Obedience!</vt:lpstr>
      <vt:lpstr>Identity Protection Insight #1:  Proclaim Christ’s Active Obedience!</vt:lpstr>
      <vt:lpstr>All His Is Mine and All Mine Is His!</vt:lpstr>
      <vt:lpstr>Jesus’ “Calculated Risk”! </vt:lpstr>
      <vt:lpstr>Identity Protection Insight #2: Show the Bride Her Passport!</vt:lpstr>
      <vt:lpstr>Identity Protection Insight #2: Show the Bride Her Passport!</vt:lpstr>
      <vt:lpstr>The Valid-Passport-Assuring- Sanctification-Encouragement of the Supper</vt:lpstr>
      <vt:lpstr>Identity Protection Insight  #3: Woo the Bride to Greater Faithfulness to Her Perfectly Faithful Husband </vt:lpstr>
      <vt:lpstr>Identity Protection Insight  #3: Woo the Bride to Greater Faithfulness to Her Perfectly Faithful Husband</vt:lpstr>
      <vt:lpstr>Wooing the Bride to Greater Faithfulness: What Does This Mean in My Sermon?</vt:lpstr>
      <vt:lpstr>Insights for Preaching</vt:lpstr>
      <vt:lpstr>Preaching Sanctification in Ways that Honor Gospel Predominance</vt:lpstr>
      <vt:lpstr>Psalm 8:3-6a</vt:lpstr>
      <vt:lpstr>The Double-sided Glory of All Our Vocations as Royal Priests of God!</vt:lpstr>
      <vt:lpstr>The Beautiful Twin Purpose of the Image</vt:lpstr>
      <vt:lpstr>Holy Priests Offering Holy Service: 1 Peter 2:4-5</vt:lpstr>
      <vt:lpstr>Sanctification Preaching Emphases That Empower and Direct God’s Royal Priests</vt:lpstr>
      <vt:lpstr>Sanctification Preaching Emphases That Empower and Direct God’s Royal Priests</vt:lpstr>
      <vt:lpstr>The Challenge of Saying Two Things!</vt:lpstr>
      <vt:lpstr>Insights for Preaching</vt:lpstr>
      <vt:lpstr>Do You Want Your People to Be Careful To Devote Themselves to Doing What Is Good? </vt:lpstr>
      <vt:lpstr>The Bottom Line Question!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Freshness &amp; Variety in Proclaiming Law &amp; Gospel</dc:title>
  <dc:creator>gurgelr</dc:creator>
  <cp:lastModifiedBy>Gurgel, Richard</cp:lastModifiedBy>
  <cp:revision>59</cp:revision>
  <cp:lastPrinted>2014-07-08T16:27:06Z</cp:lastPrinted>
  <dcterms:created xsi:type="dcterms:W3CDTF">2011-06-19T13:06:37Z</dcterms:created>
  <dcterms:modified xsi:type="dcterms:W3CDTF">2014-07-09T14:44:23Z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0x0101007CF0F893D1EED748B943C58D3294D7B8</vt:lpwstr>
  </property>
  <property fmtid="{D5CDD505-2E9C-101B-9397-08002B2CF9AE}" pid="3" name="_dlc_DocIdItemGuid">
    <vt:lpwstr>b0c800d0-ced2-47eb-99a6-7b11f49fc5af</vt:lpwstr>
  </property>
  <property fmtid="{D5CDD505-2E9C-101B-9397-08002B2CF9AE}" pid="4" name="TaxKeyword">
    <vt:lpwstr/>
  </property>
</Properties>
</file>