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81" r:id="rId4"/>
    <p:sldId id="258" r:id="rId5"/>
    <p:sldId id="267" r:id="rId6"/>
    <p:sldId id="273" r:id="rId7"/>
    <p:sldId id="274" r:id="rId8"/>
    <p:sldId id="268" r:id="rId9"/>
    <p:sldId id="269" r:id="rId10"/>
    <p:sldId id="275" r:id="rId11"/>
    <p:sldId id="291" r:id="rId12"/>
    <p:sldId id="271" r:id="rId13"/>
    <p:sldId id="292" r:id="rId14"/>
    <p:sldId id="265" r:id="rId15"/>
    <p:sldId id="283" r:id="rId16"/>
    <p:sldId id="259" r:id="rId17"/>
    <p:sldId id="260" r:id="rId18"/>
    <p:sldId id="270" r:id="rId19"/>
    <p:sldId id="293" r:id="rId20"/>
    <p:sldId id="295" r:id="rId21"/>
    <p:sldId id="280" r:id="rId22"/>
    <p:sldId id="261" r:id="rId23"/>
    <p:sldId id="262" r:id="rId24"/>
    <p:sldId id="264" r:id="rId25"/>
    <p:sldId id="284" r:id="rId26"/>
    <p:sldId id="296" r:id="rId27"/>
    <p:sldId id="278" r:id="rId28"/>
    <p:sldId id="294" r:id="rId29"/>
    <p:sldId id="272" r:id="rId30"/>
    <p:sldId id="27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6/13/2017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6/13/2017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6/13/2017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6/13/2017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6/13/2017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6/13/2017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6/13/2017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6/13/2017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6/13/2017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6/13/2017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6/13/2017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6/13/2017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6/13/2017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alfred.com/AlfredPiano/PianoMethods.aspx" TargetMode="External"/><Relationship Id="rId7" Type="http://schemas.openxmlformats.org/officeDocument/2006/relationships/image" Target="../media/image13.jpeg"/><Relationship Id="rId2" Type="http://schemas.openxmlformats.org/officeDocument/2006/relationships/hyperlink" Target="https://pianoadventures.com/" TargetMode="Externa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hyperlink" Target="http://www.leerobertsmusic.com/" TargetMode="External"/><Relationship Id="rId4" Type="http://schemas.openxmlformats.org/officeDocument/2006/relationships/hyperlink" Target="https://kjos.com/index.php/piano/methods.htm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thecompletepianist.com/" TargetMode="Externa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teachpianotoday.com/2014/09/09/your-not-so-musical-piano-parents-need-this-piano-practice-cheat-sheet/?utm_source=feedly&amp;utm_reader=feedly&amp;utm_medium=rss&amp;utm_campaign=your-not-so-musical-piano-parents-need-this-piano-practice-cheat-sheet" TargetMode="Externa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s://play.google.com/store/books/details?id=mfJ2AwAAQBAJ&amp;source=productsearch&amp;utm_source=HA_Desktop_US&amp;utm_medium=SEM&amp;utm_campaign=PLA&amp;pcampaignid=MKTAD0930BO1&amp;gclid=CPHd6aexsdQCFShbMgodMagJjQ&amp;gclsrc=ds&amp;dclid=COfs-qexsdQCFURgAQodxuMGJA" TargetMode="External"/><Relationship Id="rId7" Type="http://schemas.openxmlformats.org/officeDocument/2006/relationships/image" Target="../media/image28.jpeg"/><Relationship Id="rId2" Type="http://schemas.openxmlformats.org/officeDocument/2006/relationships/hyperlink" Target="http://online.nph.net/catalog/product/view/id/5647" TargetMode="External"/><Relationship Id="rId1" Type="http://schemas.openxmlformats.org/officeDocument/2006/relationships/slideLayout" Target="../slideLayouts/slideLayout3.xml"/><Relationship Id="rId6" Type="http://schemas.openxmlformats.org/officeDocument/2006/relationships/hyperlink" Target="https://musescore.org/" TargetMode="External"/><Relationship Id="rId5" Type="http://schemas.openxmlformats.org/officeDocument/2006/relationships/hyperlink" Target="http://www.sheetmusicplus.com/title/Hymn-Favorites-Level-1-sheet-music/314594?d=sem_sidecar&amp;popup=false&amp;d=sem_sidecar&amp;popup=false&amp;country_code=USA&amp;utm_source=google&amp;utm_medium=cpc&amp;scid=scplp314594&amp;sc_intid=314594&amp;mkwid=s|pcrid|86117963782&amp;kw=&amp;gclid=CjwKEAjwjunJBRDzl6iCpoKS4G0SJACJAx-V2CpAWeKa0T6CwT3Dt2QoTKGlknXvJxJuCeAGbfgnExoC6CDw_wcB" TargetMode="External"/><Relationship Id="rId10" Type="http://schemas.openxmlformats.org/officeDocument/2006/relationships/image" Target="../media/image31.png"/><Relationship Id="rId4" Type="http://schemas.openxmlformats.org/officeDocument/2006/relationships/hyperlink" Target="https://play.google.com/store/books/details?id=opusXCaGgfIC&amp;source=productsearch&amp;utm_source=HA_Desktop_US&amp;utm_medium=SEM&amp;utm_campaign=PLA&amp;pcampaignid=MKTAD0930BO1&amp;gclid=CIDbiPeysdQCFShbMgodMagJjQ&amp;gclsrc=ds&amp;dclid=CN3VlveysdQCFY0taQodblAISw" TargetMode="Externa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WUqk6FZUJf8&amp;feature=youtu.be&amp;list=PLj88uJY6maDItrNCf9dr8k1R2_uFoyikw" TargetMode="External"/><Relationship Id="rId2" Type="http://schemas.openxmlformats.org/officeDocument/2006/relationships/hyperlink" Target="https://youtu.be/WUqk6FZUJf8?list=PLj88uJY6maDItrNCf9dr8k1R2_uFoyikw" TargetMode="External"/><Relationship Id="rId1" Type="http://schemas.openxmlformats.org/officeDocument/2006/relationships/slideLayout" Target="../slideLayouts/slideLayout3.xml"/><Relationship Id="rId4" Type="http://schemas.openxmlformats.org/officeDocument/2006/relationships/hyperlink" Target="https://www.youtube.com/watch?v=tdGBC9yXb_k&amp;feature=youtu.be&amp;list=PLj88uJY6maDItrNCf9dr8k1R2_uFoyikw"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hyperlink" Target="https://itunes.apple.com/us/app/name-that-note/id556292142?mt=8" TargetMode="External"/><Relationship Id="rId3" Type="http://schemas.openxmlformats.org/officeDocument/2006/relationships/hyperlink" Target="http://www.teachpianotoday.com/2016/09/20/no-piano-practice-happening-heres-the-parent-handout-that-i-send-" TargetMode="External"/><Relationship Id="rId7" Type="http://schemas.openxmlformats.org/officeDocument/2006/relationships/hyperlink" Target="https://www.youtube.com/watch?v=bdYTyOD1tqM" TargetMode="External"/><Relationship Id="rId2" Type="http://schemas.openxmlformats.org/officeDocument/2006/relationships/hyperlink" Target="http://colourfulkeys.ie/lesson-focus-aid/" TargetMode="External"/><Relationship Id="rId1" Type="http://schemas.openxmlformats.org/officeDocument/2006/relationships/slideLayout" Target="../slideLayouts/slideLayout3.xml"/><Relationship Id="rId6" Type="http://schemas.openxmlformats.org/officeDocument/2006/relationships/hyperlink" Target="https://sites.google.com/site/musicandspecialeducation/home/resources/related-website/music-skill-games/note-squish" TargetMode="External"/><Relationship Id="rId11" Type="http://schemas.openxmlformats.org/officeDocument/2006/relationships/hyperlink" Target="https://itunes.apple.com/us/app/music-for-little-mozarts/id412230593?mt=8" TargetMode="External"/><Relationship Id="rId5" Type="http://schemas.openxmlformats.org/officeDocument/2006/relationships/hyperlink" Target="http://alanaleedesigns.blogspot.com/2008/11/sticker-reward-charts.html" TargetMode="External"/><Relationship Id="rId10" Type="http://schemas.openxmlformats.org/officeDocument/2006/relationships/hyperlink" Target="https://www.youtube.com/watch?v=pVFlfqIc4LM" TargetMode="External"/><Relationship Id="rId4" Type="http://schemas.openxmlformats.org/officeDocument/2006/relationships/hyperlink" Target="http://www.teachpianotoday.com/2015/01/29/every-piano-parent-should-receive-this-handout-after-their-childs-first-lesson/" TargetMode="External"/><Relationship Id="rId9" Type="http://schemas.openxmlformats.org/officeDocument/2006/relationships/hyperlink" Target="https://itunes.apple.com/us/app/the-most-addicting-sheep-game/id550921301?mt=8"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groups/521817597990465/?fref=nf" TargetMode="External"/><Relationship Id="rId2" Type="http://schemas.openxmlformats.org/officeDocument/2006/relationships/hyperlink" Target="https://www.facebook.com/groups/1428568847439784/" TargetMode="External"/><Relationship Id="rId1" Type="http://schemas.openxmlformats.org/officeDocument/2006/relationships/slideLayout" Target="../slideLayouts/slideLayout3.xml"/><Relationship Id="rId5" Type="http://schemas.openxmlformats.org/officeDocument/2006/relationships/hyperlink" Target="http://www.youtube.com/channel/UCf1Jh-IrvhFcjb03C_32k-w/videos" TargetMode="External"/><Relationship Id="rId4" Type="http://schemas.openxmlformats.org/officeDocument/2006/relationships/hyperlink" Target="https://faberpianoadventur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924" y="2290329"/>
            <a:ext cx="6315583" cy="2655863"/>
          </a:xfrm>
        </p:spPr>
        <p:txBody>
          <a:bodyPr/>
          <a:lstStyle/>
          <a:p>
            <a:r>
              <a:rPr lang="en-US" sz="6000" dirty="0" smtClean="0"/>
              <a:t>Starting a Piano Program at </a:t>
            </a:r>
            <a:br>
              <a:rPr lang="en-US" sz="6000" dirty="0" smtClean="0"/>
            </a:br>
            <a:r>
              <a:rPr lang="en-US" sz="6000" dirty="0" smtClean="0"/>
              <a:t>Your School</a:t>
            </a:r>
            <a:endParaRPr lang="en-US" sz="6000" dirty="0"/>
          </a:p>
        </p:txBody>
      </p:sp>
      <p:sp>
        <p:nvSpPr>
          <p:cNvPr id="3" name="Subtitle 2"/>
          <p:cNvSpPr>
            <a:spLocks noGrp="1"/>
          </p:cNvSpPr>
          <p:nvPr>
            <p:ph type="subTitle" idx="1"/>
          </p:nvPr>
        </p:nvSpPr>
        <p:spPr>
          <a:xfrm>
            <a:off x="647924" y="5320047"/>
            <a:ext cx="4919860" cy="861420"/>
          </a:xfrm>
        </p:spPr>
        <p:txBody>
          <a:bodyPr/>
          <a:lstStyle/>
          <a:p>
            <a:r>
              <a:rPr lang="en-US" dirty="0" smtClean="0"/>
              <a:t>Mrs. April Marquardt</a:t>
            </a:r>
          </a:p>
          <a:p>
            <a:r>
              <a:rPr lang="en-US" dirty="0" smtClean="0"/>
              <a:t>Worship Conference, June 2017</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430" y="3041763"/>
            <a:ext cx="6333156" cy="3139704"/>
          </a:xfrm>
          <a:prstGeom prst="rect">
            <a:avLst/>
          </a:prstGeom>
        </p:spPr>
      </p:pic>
    </p:spTree>
    <p:extLst>
      <p:ext uri="{BB962C8B-B14F-4D97-AF65-F5344CB8AC3E}">
        <p14:creationId xmlns:p14="http://schemas.microsoft.com/office/powerpoint/2010/main" val="1158345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922319119"/>
              </p:ext>
            </p:extLst>
          </p:nvPr>
        </p:nvGraphicFramePr>
        <p:xfrm>
          <a:off x="1159852" y="342182"/>
          <a:ext cx="6464629" cy="6341004"/>
        </p:xfrm>
        <a:graphic>
          <a:graphicData uri="http://schemas.openxmlformats.org/drawingml/2006/table">
            <a:tbl>
              <a:tblPr firstRow="1" firstCol="1" bandRow="1">
                <a:tableStyleId>{5C22544A-7EE6-4342-B048-85BDC9FD1C3A}</a:tableStyleId>
              </a:tblPr>
              <a:tblGrid>
                <a:gridCol w="702439"/>
                <a:gridCol w="892683"/>
                <a:gridCol w="1039023"/>
                <a:gridCol w="1434145"/>
                <a:gridCol w="1097560"/>
                <a:gridCol w="1298779"/>
              </a:tblGrid>
              <a:tr h="475032">
                <a:tc gridSpan="6">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Marquardt Piano/Vocal Schedule 2016-2017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5707">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Monday</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Tuesday</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Wednesday</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Thursday</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Friday</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r>
              <a:tr h="290380">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7:20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Caden (4)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r>
              <a:tr h="235215">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8:00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Gavin (1)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r>
              <a:tr h="235215">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8:30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Griffin (1)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r>
              <a:tr h="235215">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9:00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Laila (2)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Audrey (2)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Ava (1)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r>
              <a:tr h="247195">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9:30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Cael (7)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Haley (7)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rowSpan="4">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Spanish 8  and Spanish 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r>
              <a:tr h="235215">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10:00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Emily (8) V</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rowSpan="2">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10:15-10:45</a:t>
                      </a:r>
                    </a:p>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Madyson (7) V</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Hayden (2)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vMerge="1">
                  <a:txBody>
                    <a:bodyPr/>
                    <a:lstStyle/>
                    <a:p>
                      <a:endParaRPr lang="en-US"/>
                    </a:p>
                  </a:txBody>
                  <a:tcPr/>
                </a:tc>
              </a:tr>
              <a:tr h="455090">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10:30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Alaina (8) V</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vMerge="1">
                  <a:txBody>
                    <a:bodyPr/>
                    <a:lstStyle/>
                    <a:p>
                      <a:endParaRPr lang="en-US"/>
                    </a:p>
                  </a:txBody>
                  <a:tcP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vMerge="1">
                  <a:txBody>
                    <a:bodyPr/>
                    <a:lstStyle/>
                    <a:p>
                      <a:endParaRPr lang="en-US"/>
                    </a:p>
                  </a:txBody>
                  <a:tcPr/>
                </a:tc>
              </a:tr>
              <a:tr h="455090">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11:00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Morgan (3)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Ava (4)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Sophia (2)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vMerge="1">
                  <a:txBody>
                    <a:bodyPr/>
                    <a:lstStyle/>
                    <a:p>
                      <a:endParaRPr lang="en-US"/>
                    </a:p>
                  </a:txBody>
                  <a:tcPr/>
                </a:tc>
              </a:tr>
              <a:tr h="455090">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11:30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Madelyn (3)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Evan (3)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r>
              <a:tr h="235215">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12:00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Brianna (8)</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Haley (7)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Alayna (6)</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r>
              <a:tr h="455090">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12:30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Lexi (8)</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Alaina (8)</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Isabella (6) V</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r>
              <a:tr h="235215">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1:00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Megan (5)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r>
              <a:tr h="455090">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1:30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Abby (5)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1:40-2:10  </a:t>
                      </a:r>
                    </a:p>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Anna (4)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Josiah (4)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r>
              <a:tr h="235215">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2:00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rowSpan="2">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Spanish 8</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rowSpan="2">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Spanish 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Miyah (3)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r>
              <a:tr h="235215">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2:30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Isabella (6)</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r>
              <a:tr h="690305">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3:00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Sage every other</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r>
              <a:tr h="235215">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3:30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marL="0" marR="0" algn="ctr">
                        <a:lnSpc>
                          <a:spcPct val="115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a:effectLst/>
                        <a:latin typeface="Arial" panose="020B0604020202020204" pitchFamily="34" charset="0"/>
                        <a:cs typeface="Arial" panose="020B0604020202020204" pitchFamily="34" charset="0"/>
                      </a:endParaRPr>
                    </a:p>
                  </a:txBody>
                  <a:tcPr marL="65908" marR="65908" marT="0" marB="0" anchor="ctr"/>
                </a:tc>
                <a:tc>
                  <a:txBody>
                    <a:bodyPr/>
                    <a:lstStyle/>
                    <a:p>
                      <a:pPr algn="l">
                        <a:lnSpc>
                          <a:spcPct val="115000"/>
                        </a:lnSpc>
                      </a:pPr>
                      <a:endParaRPr lang="en-US" sz="1200" dirty="0">
                        <a:effectLst/>
                        <a:latin typeface="Arial" panose="020B0604020202020204" pitchFamily="34" charset="0"/>
                        <a:cs typeface="Arial" panose="020B0604020202020204" pitchFamily="34" charset="0"/>
                      </a:endParaRPr>
                    </a:p>
                  </a:txBody>
                  <a:tcPr marL="65908" marR="65908" marT="0" marB="0" anchor="ctr"/>
                </a:tc>
              </a:tr>
            </a:tbl>
          </a:graphicData>
        </a:graphic>
      </p:graphicFrame>
    </p:spTree>
    <p:extLst>
      <p:ext uri="{BB962C8B-B14F-4D97-AF65-F5344CB8AC3E}">
        <p14:creationId xmlns:p14="http://schemas.microsoft.com/office/powerpoint/2010/main" val="1882055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7181" y="3116688"/>
            <a:ext cx="10879563" cy="3539430"/>
          </a:xfrm>
          <a:prstGeom prst="rect">
            <a:avLst/>
          </a:prstGeom>
          <a:solidFill>
            <a:schemeClr val="tx1">
              <a:lumMod val="95000"/>
            </a:schemeClr>
          </a:solidFill>
        </p:spPr>
        <p:txBody>
          <a:bodyPr wrap="square" rtlCol="0">
            <a:spAutoFit/>
          </a:bodyPr>
          <a:lstStyle/>
          <a:p>
            <a:r>
              <a:rPr lang="en-US" sz="4000" b="1" dirty="0" smtClean="0">
                <a:solidFill>
                  <a:schemeClr val="bg1"/>
                </a:solidFill>
              </a:rPr>
              <a:t>Game-Changer for </a:t>
            </a:r>
            <a:r>
              <a:rPr lang="en-US" sz="4000" b="1" dirty="0" smtClean="0">
                <a:solidFill>
                  <a:schemeClr val="bg1"/>
                </a:solidFill>
              </a:rPr>
              <a:t>us… </a:t>
            </a:r>
            <a:endParaRPr lang="en-US" sz="4000" b="1" dirty="0">
              <a:solidFill>
                <a:schemeClr val="bg1"/>
              </a:solidFill>
            </a:endParaRPr>
          </a:p>
          <a:p>
            <a:r>
              <a:rPr lang="en-US" sz="4000" b="1" dirty="0" smtClean="0">
                <a:solidFill>
                  <a:schemeClr val="bg1"/>
                </a:solidFill>
              </a:rPr>
              <a:t>The Teacher </a:t>
            </a:r>
            <a:r>
              <a:rPr lang="en-US" sz="4000" b="1" dirty="0" smtClean="0">
                <a:solidFill>
                  <a:schemeClr val="bg1"/>
                </a:solidFill>
              </a:rPr>
              <a:t>Binder</a:t>
            </a:r>
          </a:p>
          <a:p>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Schedule on front cover</a:t>
            </a:r>
          </a:p>
          <a:p>
            <a:pPr marL="285750" indent="-285750">
              <a:buFont typeface="Arial" panose="020B0604020202020204" pitchFamily="34" charset="0"/>
              <a:buChar char="•"/>
            </a:pPr>
            <a:r>
              <a:rPr lang="en-US" dirty="0" smtClean="0">
                <a:solidFill>
                  <a:schemeClr val="bg1"/>
                </a:solidFill>
              </a:rPr>
              <a:t>Overall Attendance Grid (I print on cardstock, one sheet </a:t>
            </a:r>
            <a:r>
              <a:rPr lang="en-US" dirty="0" smtClean="0">
                <a:solidFill>
                  <a:schemeClr val="bg1"/>
                </a:solidFill>
              </a:rPr>
              <a:t>for Quarters </a:t>
            </a:r>
            <a:r>
              <a:rPr lang="en-US" dirty="0" smtClean="0">
                <a:solidFill>
                  <a:schemeClr val="bg1"/>
                </a:solidFill>
              </a:rPr>
              <a:t>1-2, hole punched)</a:t>
            </a:r>
          </a:p>
          <a:p>
            <a:pPr marL="285750" indent="-285750">
              <a:buFont typeface="Arial" panose="020B0604020202020204" pitchFamily="34" charset="0"/>
              <a:buChar char="•"/>
            </a:pPr>
            <a:r>
              <a:rPr lang="en-US" dirty="0">
                <a:solidFill>
                  <a:schemeClr val="bg1"/>
                </a:solidFill>
              </a:rPr>
              <a:t>(Payroll/Time </a:t>
            </a:r>
            <a:r>
              <a:rPr lang="en-US" dirty="0" smtClean="0">
                <a:solidFill>
                  <a:schemeClr val="bg1"/>
                </a:solidFill>
              </a:rPr>
              <a:t>Sheet)</a:t>
            </a:r>
          </a:p>
          <a:p>
            <a:pPr marL="285750" indent="-285750">
              <a:buFont typeface="Arial" panose="020B0604020202020204" pitchFamily="34" charset="0"/>
              <a:buChar char="•"/>
            </a:pPr>
            <a:r>
              <a:rPr lang="en-US" dirty="0" smtClean="0">
                <a:solidFill>
                  <a:schemeClr val="bg1"/>
                </a:solidFill>
              </a:rPr>
              <a:t>Individual Student Sheet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5-Finger Major Scales</a:t>
            </a:r>
          </a:p>
          <a:p>
            <a:pPr marL="285750" indent="-285750">
              <a:buFont typeface="Arial" panose="020B0604020202020204" pitchFamily="34" charset="0"/>
              <a:buChar char="•"/>
            </a:pPr>
            <a:r>
              <a:rPr lang="en-US" dirty="0" smtClean="0">
                <a:solidFill>
                  <a:schemeClr val="bg1"/>
                </a:solidFill>
              </a:rPr>
              <a:t>Blank Staff Paper</a:t>
            </a:r>
            <a:endParaRPr lang="en-US" dirty="0">
              <a:solidFill>
                <a:schemeClr val="bg1"/>
              </a:solidFill>
            </a:endParaRPr>
          </a:p>
        </p:txBody>
      </p:sp>
    </p:spTree>
    <p:extLst>
      <p:ext uri="{BB962C8B-B14F-4D97-AF65-F5344CB8AC3E}">
        <p14:creationId xmlns:p14="http://schemas.microsoft.com/office/powerpoint/2010/main" val="3210068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06887033"/>
              </p:ext>
            </p:extLst>
          </p:nvPr>
        </p:nvGraphicFramePr>
        <p:xfrm>
          <a:off x="3129567" y="437876"/>
          <a:ext cx="8401769" cy="6148429"/>
        </p:xfrm>
        <a:graphic>
          <a:graphicData uri="http://schemas.openxmlformats.org/drawingml/2006/table">
            <a:tbl>
              <a:tblPr>
                <a:tableStyleId>{5C22544A-7EE6-4342-B048-85BDC9FD1C3A}</a:tableStyleId>
              </a:tblPr>
              <a:tblGrid>
                <a:gridCol w="1569188"/>
                <a:gridCol w="325361"/>
                <a:gridCol w="325361"/>
                <a:gridCol w="325361"/>
                <a:gridCol w="325361"/>
                <a:gridCol w="387722"/>
                <a:gridCol w="263000"/>
                <a:gridCol w="325361"/>
                <a:gridCol w="325361"/>
                <a:gridCol w="325361"/>
                <a:gridCol w="325361"/>
                <a:gridCol w="325361"/>
                <a:gridCol w="415514"/>
                <a:gridCol w="373487"/>
                <a:gridCol w="360609"/>
                <a:gridCol w="489397"/>
                <a:gridCol w="296214"/>
                <a:gridCol w="386366"/>
                <a:gridCol w="373487"/>
                <a:gridCol w="192223"/>
                <a:gridCol w="40952"/>
                <a:gridCol w="325361"/>
              </a:tblGrid>
              <a:tr h="675217">
                <a:tc>
                  <a:txBody>
                    <a:bodyPr/>
                    <a:lstStyle/>
                    <a:p>
                      <a:pPr algn="r" fontAlgn="b"/>
                      <a:r>
                        <a:rPr lang="en-US" sz="1400" u="none" strike="noStrike" dirty="0" smtClean="0">
                          <a:effectLst/>
                        </a:rPr>
                        <a:t>Marquardt</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1050" u="none" strike="noStrike" dirty="0">
                          <a:effectLst/>
                        </a:rPr>
                        <a:t>Nora</a:t>
                      </a:r>
                      <a:endParaRPr lang="en-US" sz="1050" b="0" i="0" u="none" strike="noStrike" dirty="0">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dirty="0" err="1">
                          <a:effectLst/>
                        </a:rPr>
                        <a:t>Corran</a:t>
                      </a:r>
                      <a:endParaRPr lang="en-US" sz="1050" b="0" i="0" u="none" strike="noStrike" dirty="0">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dirty="0">
                          <a:effectLst/>
                        </a:rPr>
                        <a:t>Madyson</a:t>
                      </a:r>
                      <a:endParaRPr lang="en-US" sz="1050" b="0" i="0" u="none" strike="noStrike" dirty="0">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dirty="0" err="1">
                          <a:effectLst/>
                        </a:rPr>
                        <a:t>Marlea</a:t>
                      </a:r>
                      <a:endParaRPr lang="en-US" sz="1050" b="0" i="0" u="none" strike="noStrike" dirty="0">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dirty="0">
                          <a:effectLst/>
                        </a:rPr>
                        <a:t>Erica</a:t>
                      </a:r>
                      <a:endParaRPr lang="en-US" sz="1050" b="0" i="0" u="none" strike="noStrike" dirty="0">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dirty="0">
                          <a:effectLst/>
                        </a:rPr>
                        <a:t>Lexi</a:t>
                      </a:r>
                      <a:endParaRPr lang="en-US" sz="1050" b="0" i="0" u="none" strike="noStrike" dirty="0">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a:effectLst/>
                        </a:rPr>
                        <a:t>Addie</a:t>
                      </a:r>
                      <a:endParaRPr lang="en-US" sz="1050" b="0" i="0" u="none" strike="noStrike">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a:effectLst/>
                        </a:rPr>
                        <a:t>Carley</a:t>
                      </a:r>
                      <a:endParaRPr lang="en-US" sz="1050" b="0" i="0" u="none" strike="noStrike">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a:effectLst/>
                        </a:rPr>
                        <a:t>Gretta</a:t>
                      </a:r>
                      <a:endParaRPr lang="en-US" sz="1050" b="0" i="0" u="none" strike="noStrike">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a:effectLst/>
                        </a:rPr>
                        <a:t>Caitlyn</a:t>
                      </a:r>
                      <a:endParaRPr lang="en-US" sz="1050" b="0" i="0" u="none" strike="noStrike">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a:effectLst/>
                        </a:rPr>
                        <a:t>Emily</a:t>
                      </a:r>
                      <a:endParaRPr lang="en-US" sz="1050" b="0" i="0" u="none" strike="noStrike">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a:effectLst/>
                        </a:rPr>
                        <a:t>Kaitlyn</a:t>
                      </a:r>
                      <a:endParaRPr lang="en-US" sz="1050" b="0" i="0" u="none" strike="noStrike">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a:effectLst/>
                        </a:rPr>
                        <a:t>Adria</a:t>
                      </a:r>
                      <a:endParaRPr lang="en-US" sz="1050" b="0" i="0" u="none" strike="noStrike">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a:effectLst/>
                        </a:rPr>
                        <a:t>Owen</a:t>
                      </a:r>
                      <a:endParaRPr lang="en-US" sz="1050" b="0" i="0" u="none" strike="noStrike">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a:effectLst/>
                        </a:rPr>
                        <a:t>Josh</a:t>
                      </a:r>
                      <a:endParaRPr lang="en-US" sz="1050" b="0" i="0" u="none" strike="noStrike">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a:effectLst/>
                        </a:rPr>
                        <a:t>Addison</a:t>
                      </a:r>
                      <a:endParaRPr lang="en-US" sz="1050" b="0" i="0" u="none" strike="noStrike">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a:effectLst/>
                        </a:rPr>
                        <a:t>Grace</a:t>
                      </a:r>
                      <a:endParaRPr lang="en-US" sz="1050" b="0" i="0" u="none" strike="noStrike">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a:effectLst/>
                        </a:rPr>
                        <a:t>Emma</a:t>
                      </a:r>
                      <a:endParaRPr lang="en-US" sz="1050" b="0" i="0" u="none" strike="noStrike">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1050" u="none" strike="noStrike" dirty="0">
                          <a:effectLst/>
                        </a:rPr>
                        <a:t>Brynn</a:t>
                      </a:r>
                      <a:endParaRPr lang="en-US" sz="1050" b="0" i="0" u="none" strike="noStrike" dirty="0">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7776" marR="7776" marT="7776" marB="0" vert="vert270" anchor="b"/>
                </a:tc>
                <a:tc>
                  <a:txBody>
                    <a:bodyPr/>
                    <a:lstStyle/>
                    <a:p>
                      <a:pPr algn="l" fontAlgn="b"/>
                      <a:r>
                        <a:rPr lang="en-US" sz="700" u="none" strike="noStrike" dirty="0">
                          <a:effectLst/>
                        </a:rPr>
                        <a:t> </a:t>
                      </a:r>
                      <a:endParaRPr lang="en-US" sz="700" b="0" i="0" u="none" strike="noStrike" dirty="0">
                        <a:solidFill>
                          <a:srgbClr val="000000"/>
                        </a:solidFill>
                        <a:effectLst/>
                        <a:latin typeface="Calibri" panose="020F0502020204030204" pitchFamily="34" charset="0"/>
                      </a:endParaRPr>
                    </a:p>
                  </a:txBody>
                  <a:tcPr marL="7776" marR="7776" marT="7776" marB="0" vert="vert270" anchor="b"/>
                </a:tc>
              </a:tr>
              <a:tr h="239189">
                <a:tc>
                  <a:txBody>
                    <a:bodyPr/>
                    <a:lstStyle/>
                    <a:p>
                      <a:pPr algn="l" fontAlgn="b"/>
                      <a:r>
                        <a:rPr lang="en-US" sz="1200" b="1" u="none" strike="noStrike" dirty="0">
                          <a:effectLst/>
                        </a:rPr>
                        <a:t>Quarter 3: 8 weeks</a:t>
                      </a:r>
                      <a:endParaRPr lang="en-US" sz="1200" b="1"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776" marR="7776" marT="7776" marB="0" anchor="b"/>
                </a:tc>
              </a:tr>
              <a:tr h="211006">
                <a:tc>
                  <a:txBody>
                    <a:bodyPr/>
                    <a:lstStyle/>
                    <a:p>
                      <a:pPr algn="l" fontAlgn="b"/>
                      <a:r>
                        <a:rPr lang="en-US" sz="1400" u="none" strike="noStrike">
                          <a:effectLst/>
                        </a:rPr>
                        <a:t>Jan 4-8</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1</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1</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11006">
                <a:tc>
                  <a:txBody>
                    <a:bodyPr/>
                    <a:lstStyle/>
                    <a:p>
                      <a:pPr algn="l" fontAlgn="b"/>
                      <a:r>
                        <a:rPr lang="en-US" sz="1400" u="none" strike="noStrike">
                          <a:effectLst/>
                        </a:rPr>
                        <a:t>Jan 11-15</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11006">
                <a:tc>
                  <a:txBody>
                    <a:bodyPr/>
                    <a:lstStyle/>
                    <a:p>
                      <a:pPr algn="l" fontAlgn="b"/>
                      <a:r>
                        <a:rPr lang="en-US" sz="1400" u="none" strike="noStrike">
                          <a:effectLst/>
                        </a:rPr>
                        <a:t>Jan 18-22</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AB</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11006">
                <a:tc>
                  <a:txBody>
                    <a:bodyPr/>
                    <a:lstStyle/>
                    <a:p>
                      <a:pPr algn="l" fontAlgn="b"/>
                      <a:r>
                        <a:rPr lang="en-US" sz="1400" u="none" strike="noStrike">
                          <a:effectLst/>
                        </a:rPr>
                        <a:t>Jan 25-29</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3</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96878">
                <a:tc>
                  <a:txBody>
                    <a:bodyPr/>
                    <a:lstStyle/>
                    <a:p>
                      <a:pPr algn="l" fontAlgn="b"/>
                      <a:r>
                        <a:rPr lang="en-US" sz="1400" u="none" strike="noStrike">
                          <a:effectLst/>
                        </a:rPr>
                        <a:t>Feb 1-5</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4</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AB</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11006">
                <a:tc>
                  <a:txBody>
                    <a:bodyPr/>
                    <a:lstStyle/>
                    <a:p>
                      <a:pPr algn="l" fontAlgn="b"/>
                      <a:r>
                        <a:rPr lang="en-US" sz="1400" u="none" strike="noStrike">
                          <a:effectLst/>
                        </a:rPr>
                        <a:t>Feb 8-12</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6</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5</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AB</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AB</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11006">
                <a:tc>
                  <a:txBody>
                    <a:bodyPr/>
                    <a:lstStyle/>
                    <a:p>
                      <a:pPr algn="l" fontAlgn="b"/>
                      <a:r>
                        <a:rPr lang="en-US" sz="1400" u="none" strike="noStrike">
                          <a:effectLst/>
                        </a:rPr>
                        <a:t>Feb 15-19</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b="0" i="0" u="none" strike="noStrike" dirty="0" smtClean="0">
                          <a:solidFill>
                            <a:schemeClr val="dk1"/>
                          </a:solidFill>
                          <a:effectLst/>
                          <a:latin typeface="+mn-lt"/>
                        </a:rPr>
                        <a:t>FT</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b="0" i="0" u="none" strike="noStrike" dirty="0" smtClean="0">
                          <a:solidFill>
                            <a:schemeClr val="dk1"/>
                          </a:solidFill>
                          <a:effectLst/>
                          <a:latin typeface="+mn-lt"/>
                        </a:rPr>
                        <a:t>FT</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b="0" i="0" u="none" strike="noStrike" dirty="0" smtClean="0">
                          <a:solidFill>
                            <a:schemeClr val="dk1"/>
                          </a:solidFill>
                          <a:effectLst/>
                          <a:latin typeface="+mn-lt"/>
                        </a:rPr>
                        <a:t>FT</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b="0" i="0" u="none" strike="noStrike" dirty="0" smtClean="0">
                          <a:solidFill>
                            <a:schemeClr val="dk1"/>
                          </a:solidFill>
                          <a:effectLst/>
                          <a:latin typeface="+mn-lt"/>
                        </a:rPr>
                        <a:t>FT</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b="0" i="0" u="none" strike="noStrike" dirty="0" smtClean="0">
                          <a:solidFill>
                            <a:schemeClr val="dk1"/>
                          </a:solidFill>
                          <a:effectLst/>
                          <a:latin typeface="+mn-lt"/>
                        </a:rPr>
                        <a:t>FT</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6</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b="0" i="0" u="none" strike="noStrike" dirty="0" smtClean="0">
                          <a:solidFill>
                            <a:schemeClr val="dk1"/>
                          </a:solidFill>
                          <a:effectLst/>
                          <a:latin typeface="+mn-lt"/>
                        </a:rPr>
                        <a:t>FT</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21556">
                <a:tc>
                  <a:txBody>
                    <a:bodyPr/>
                    <a:lstStyle/>
                    <a:p>
                      <a:pPr algn="l" fontAlgn="b"/>
                      <a:r>
                        <a:rPr lang="en-US" sz="1400" u="none" strike="noStrike">
                          <a:effectLst/>
                        </a:rPr>
                        <a:t>Feb 22-26</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2000" u="none" strike="noStrike" dirty="0">
                          <a:effectLst/>
                        </a:rPr>
                        <a:t> </a:t>
                      </a:r>
                      <a:r>
                        <a:rPr lang="en-US" sz="2000" u="none" strike="noStrike" dirty="0" smtClean="0">
                          <a:effectLst/>
                        </a:rPr>
                        <a:t>8</a:t>
                      </a:r>
                      <a:endParaRPr lang="en-US" sz="20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8</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8</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8</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8</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8</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8</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AB</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7</a:t>
                      </a: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7</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354638">
                <a:tc>
                  <a:txBody>
                    <a:bodyPr/>
                    <a:lstStyle/>
                    <a:p>
                      <a:pPr algn="l" fontAlgn="b"/>
                      <a:r>
                        <a:rPr lang="en-US" sz="1100" u="none" strike="noStrike" dirty="0">
                          <a:effectLst/>
                        </a:rPr>
                        <a:t>Feb 29-March 4 </a:t>
                      </a:r>
                      <a:endParaRPr lang="en-US" sz="1100" u="none" strike="noStrike" dirty="0" smtClean="0">
                        <a:effectLst/>
                      </a:endParaRPr>
                    </a:p>
                    <a:p>
                      <a:pPr algn="l" fontAlgn="b"/>
                      <a:r>
                        <a:rPr lang="en-US" sz="1000" u="none" strike="noStrike" dirty="0" smtClean="0">
                          <a:effectLst/>
                        </a:rPr>
                        <a:t>make up</a:t>
                      </a:r>
                      <a:endParaRPr lang="en-US" sz="11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r>
                        <a:rPr lang="en-US" sz="1400" u="none" strike="noStrike" dirty="0" smtClean="0">
                          <a:effectLst/>
                        </a:rPr>
                        <a:t>--</a:t>
                      </a:r>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2000" u="none" strike="noStrike" dirty="0" smtClean="0">
                          <a:effectLst/>
                        </a:rPr>
                        <a:t>8</a:t>
                      </a:r>
                      <a:endParaRPr lang="en-US" sz="2000" b="1" i="0" u="none" strike="noStrike" dirty="0">
                        <a:solidFill>
                          <a:srgbClr val="000000"/>
                        </a:solidFill>
                        <a:effectLst/>
                        <a:latin typeface="Calibri" panose="020F0502020204030204" pitchFamily="34" charset="0"/>
                      </a:endParaRPr>
                    </a:p>
                  </a:txBody>
                  <a:tcPr marL="7776" marR="7776" marT="7776"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400" b="1" i="0" u="none" strike="noStrike" dirty="0" smtClean="0">
                          <a:solidFill>
                            <a:srgbClr val="000000"/>
                          </a:solidFill>
                          <a:effectLst/>
                          <a:latin typeface="Calibri" panose="020F0502020204030204" pitchFamily="34" charset="0"/>
                        </a:rPr>
                        <a:t>---</a:t>
                      </a:r>
                    </a:p>
                  </a:txBody>
                  <a:tcPr marL="7776" marR="7776" marT="7776" marB="0" anchor="b"/>
                </a:tc>
                <a:tc>
                  <a:txBody>
                    <a:bodyPr/>
                    <a:lstStyle/>
                    <a:p>
                      <a:pPr algn="ctr" fontAlgn="b"/>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b="1" i="0" u="none" strike="noStrike" dirty="0" smtClean="0">
                          <a:solidFill>
                            <a:srgbClr val="000000"/>
                          </a:solidFill>
                          <a:effectLst/>
                          <a:latin typeface="Calibri" panose="020F0502020204030204" pitchFamily="34" charset="0"/>
                        </a:rPr>
                        <a:t>----</a:t>
                      </a:r>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b="1" i="0" u="none" strike="noStrike" dirty="0" smtClean="0">
                          <a:solidFill>
                            <a:srgbClr val="000000"/>
                          </a:solidFill>
                          <a:effectLst/>
                          <a:latin typeface="Calibri" panose="020F0502020204030204" pitchFamily="34" charset="0"/>
                        </a:rPr>
                        <a:t>----</a:t>
                      </a:r>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b="1" i="0" u="none" strike="noStrike" dirty="0" smtClean="0">
                          <a:solidFill>
                            <a:srgbClr val="000000"/>
                          </a:solidFill>
                          <a:effectLst/>
                          <a:latin typeface="Calibri" panose="020F0502020204030204" pitchFamily="34" charset="0"/>
                        </a:rPr>
                        <a:t>----</a:t>
                      </a:r>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b="1" i="0" u="none" strike="noStrike" dirty="0" smtClean="0">
                          <a:solidFill>
                            <a:srgbClr val="000000"/>
                          </a:solidFill>
                          <a:effectLst/>
                          <a:latin typeface="Calibri" panose="020F0502020204030204" pitchFamily="34" charset="0"/>
                        </a:rPr>
                        <a:t>----</a:t>
                      </a:r>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b="1" i="0" u="none" strike="noStrike" dirty="0" smtClean="0">
                          <a:solidFill>
                            <a:srgbClr val="000000"/>
                          </a:solidFill>
                          <a:effectLst/>
                          <a:latin typeface="Calibri" panose="020F0502020204030204" pitchFamily="34" charset="0"/>
                        </a:rPr>
                        <a:t>---</a:t>
                      </a:r>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smtClean="0">
                          <a:effectLst/>
                        </a:rPr>
                        <a:t>----</a:t>
                      </a:r>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r>
                        <a:rPr lang="en-US" dirty="0" smtClean="0"/>
                        <a:t>--</a:t>
                      </a:r>
                      <a:endParaRPr lang="en-US" dirty="0"/>
                    </a:p>
                  </a:txBody>
                  <a:tcPr marL="7776" marR="7776" marT="7776" marB="0" anchor="b"/>
                </a:tc>
                <a:tc>
                  <a:txBody>
                    <a:bodyPr/>
                    <a:lstStyle/>
                    <a:p>
                      <a:endParaRPr lang="en-US" dirty="0"/>
                    </a:p>
                  </a:txBody>
                  <a:tcPr marL="7776" marR="7776" marT="7776" marB="0" anchor="b"/>
                </a:tc>
                <a:tc>
                  <a:txBody>
                    <a:bodyPr/>
                    <a:lstStyle/>
                    <a:p>
                      <a:endParaRPr lang="en-US"/>
                    </a:p>
                  </a:txBody>
                  <a:tcPr marL="7776" marR="7776" marT="7776" marB="0" anchor="b"/>
                </a:tc>
                <a:tc>
                  <a:txBody>
                    <a:bodyPr/>
                    <a:lstStyle/>
                    <a:p>
                      <a:endParaRPr lang="en-US" dirty="0"/>
                    </a:p>
                  </a:txBody>
                  <a:tcPr marL="7776" marR="7776" marT="7776" marB="0" anchor="b"/>
                </a:tc>
                <a:tc>
                  <a:txBody>
                    <a:bodyPr/>
                    <a:lstStyle/>
                    <a:p>
                      <a:pPr algn="ctr" fontAlgn="b"/>
                      <a:r>
                        <a:rPr lang="en-US" sz="1400" u="none" strike="noStrike" dirty="0">
                          <a:effectLst/>
                        </a:rPr>
                        <a:t> </a:t>
                      </a:r>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dirty="0">
                          <a:effectLst/>
                        </a:rPr>
                        <a:t> </a:t>
                      </a:r>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1" i="0" u="none" strike="noStrike">
                        <a:solidFill>
                          <a:srgbClr val="000000"/>
                        </a:solidFill>
                        <a:effectLst/>
                        <a:latin typeface="Calibri" panose="020F0502020204030204" pitchFamily="34" charset="0"/>
                      </a:endParaRPr>
                    </a:p>
                  </a:txBody>
                  <a:tcPr marL="7776" marR="7776" marT="7776" marB="0" anchor="b"/>
                </a:tc>
              </a:tr>
              <a:tr h="382756">
                <a:tc>
                  <a:txBody>
                    <a:bodyPr/>
                    <a:lstStyle/>
                    <a:p>
                      <a:pPr algn="l" fontAlgn="b"/>
                      <a:r>
                        <a:rPr lang="en-US" sz="1400" b="1" u="none" strike="noStrike" dirty="0" err="1">
                          <a:effectLst/>
                        </a:rPr>
                        <a:t>Qtr</a:t>
                      </a:r>
                      <a:r>
                        <a:rPr lang="en-US" sz="1400" b="1" u="none" strike="noStrike" dirty="0">
                          <a:effectLst/>
                        </a:rPr>
                        <a:t> 4: 9 weeks</a:t>
                      </a:r>
                      <a:endParaRPr lang="en-US" sz="1400" b="1"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11006">
                <a:tc>
                  <a:txBody>
                    <a:bodyPr/>
                    <a:lstStyle/>
                    <a:p>
                      <a:pPr algn="l" fontAlgn="b"/>
                      <a:r>
                        <a:rPr lang="en-US" sz="1400" u="none" strike="noStrike">
                          <a:effectLst/>
                        </a:rPr>
                        <a:t>Mar 7-11</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11006">
                <a:tc>
                  <a:txBody>
                    <a:bodyPr/>
                    <a:lstStyle/>
                    <a:p>
                      <a:pPr algn="l" fontAlgn="b"/>
                      <a:r>
                        <a:rPr lang="en-US" sz="1400" u="none" strike="noStrike">
                          <a:effectLst/>
                        </a:rPr>
                        <a:t>Mar 14-18</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11006">
                <a:tc>
                  <a:txBody>
                    <a:bodyPr/>
                    <a:lstStyle/>
                    <a:p>
                      <a:pPr algn="l" fontAlgn="b"/>
                      <a:r>
                        <a:rPr lang="en-US" sz="1400" u="none" strike="noStrike">
                          <a:effectLst/>
                        </a:rPr>
                        <a:t>March 21-25</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42656">
                <a:tc>
                  <a:txBody>
                    <a:bodyPr/>
                    <a:lstStyle/>
                    <a:p>
                      <a:pPr algn="l" fontAlgn="b"/>
                      <a:r>
                        <a:rPr lang="en-US" sz="1100" u="none" strike="noStrike">
                          <a:effectLst/>
                        </a:rPr>
                        <a:t>April 4-8</a:t>
                      </a:r>
                      <a:endParaRPr lang="en-US" sz="11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196654">
                <a:tc>
                  <a:txBody>
                    <a:bodyPr/>
                    <a:lstStyle/>
                    <a:p>
                      <a:pPr algn="l" fontAlgn="b"/>
                      <a:r>
                        <a:rPr lang="en-US" sz="1400" u="none" strike="noStrike">
                          <a:effectLst/>
                        </a:rPr>
                        <a:t>April 11-15</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11006">
                <a:tc>
                  <a:txBody>
                    <a:bodyPr/>
                    <a:lstStyle/>
                    <a:p>
                      <a:pPr algn="l" fontAlgn="b"/>
                      <a:r>
                        <a:rPr lang="en-US" sz="1400" u="none" strike="noStrike" dirty="0" smtClean="0">
                          <a:effectLst/>
                        </a:rPr>
                        <a:t>April </a:t>
                      </a:r>
                      <a:r>
                        <a:rPr lang="en-US" sz="1400" u="none" strike="noStrike" dirty="0">
                          <a:effectLst/>
                        </a:rPr>
                        <a:t>18-22</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32106">
                <a:tc>
                  <a:txBody>
                    <a:bodyPr/>
                    <a:lstStyle/>
                    <a:p>
                      <a:pPr algn="l" fontAlgn="b"/>
                      <a:r>
                        <a:rPr lang="en-US" sz="1400" u="none" strike="noStrike">
                          <a:effectLst/>
                        </a:rPr>
                        <a:t>April 25-29</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00455">
                <a:tc>
                  <a:txBody>
                    <a:bodyPr/>
                    <a:lstStyle/>
                    <a:p>
                      <a:pPr algn="l" fontAlgn="b"/>
                      <a:r>
                        <a:rPr lang="en-US" sz="1400" u="none" strike="noStrike">
                          <a:effectLst/>
                        </a:rPr>
                        <a:t>May 2-6</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11006">
                <a:tc>
                  <a:txBody>
                    <a:bodyPr/>
                    <a:lstStyle/>
                    <a:p>
                      <a:pPr algn="l" fontAlgn="b"/>
                      <a:r>
                        <a:rPr lang="en-US" sz="1400" u="none" strike="noStrike">
                          <a:effectLst/>
                        </a:rPr>
                        <a:t>May 9-13</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208941">
                <a:tc>
                  <a:txBody>
                    <a:bodyPr/>
                    <a:lstStyle/>
                    <a:p>
                      <a:pPr algn="l" fontAlgn="b"/>
                      <a:r>
                        <a:rPr lang="en-US" sz="1100" u="none" strike="noStrike" dirty="0">
                          <a:effectLst/>
                        </a:rPr>
                        <a:t>May 16-20</a:t>
                      </a:r>
                      <a:r>
                        <a:rPr lang="en-US" sz="1000" u="none" strike="noStrike" dirty="0">
                          <a:effectLst/>
                        </a:rPr>
                        <a:t> </a:t>
                      </a:r>
                      <a:r>
                        <a:rPr lang="en-US" sz="1000" u="none" strike="noStrike" dirty="0" smtClean="0">
                          <a:effectLst/>
                        </a:rPr>
                        <a:t>  </a:t>
                      </a:r>
                      <a:r>
                        <a:rPr lang="en-US" sz="1000" u="none" strike="noStrike" dirty="0">
                          <a:effectLst/>
                        </a:rPr>
                        <a:t>(make up)</a:t>
                      </a:r>
                      <a:endParaRPr lang="en-US" sz="11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r>
              <a:tr h="316509">
                <a:tc>
                  <a:txBody>
                    <a:bodyPr/>
                    <a:lstStyle/>
                    <a:p>
                      <a:pPr algn="l" fontAlgn="b"/>
                      <a:r>
                        <a:rPr lang="en-US" sz="1100" u="none" strike="noStrike" dirty="0">
                          <a:effectLst/>
                        </a:rPr>
                        <a:t>May </a:t>
                      </a:r>
                      <a:r>
                        <a:rPr lang="en-US" sz="1100" u="none" strike="noStrike" dirty="0" smtClean="0">
                          <a:effectLst/>
                        </a:rPr>
                        <a:t>23-24  </a:t>
                      </a:r>
                      <a:r>
                        <a:rPr lang="en-US" sz="1000" u="none" strike="noStrike" dirty="0">
                          <a:effectLst/>
                        </a:rPr>
                        <a:t>(Make up)</a:t>
                      </a:r>
                      <a:endParaRPr lang="en-US" sz="1100" b="0" i="0" u="none" strike="noStrike" dirty="0">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776" marR="7776" marT="777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776" marR="7776" marT="7776" marB="0" anchor="b"/>
                </a:tc>
              </a:tr>
            </a:tbl>
          </a:graphicData>
        </a:graphic>
      </p:graphicFrame>
      <p:sp>
        <p:nvSpPr>
          <p:cNvPr id="6" name="TextBox 5"/>
          <p:cNvSpPr txBox="1"/>
          <p:nvPr/>
        </p:nvSpPr>
        <p:spPr>
          <a:xfrm>
            <a:off x="360609" y="1718410"/>
            <a:ext cx="2588653" cy="4893647"/>
          </a:xfrm>
          <a:prstGeom prst="rect">
            <a:avLst/>
          </a:prstGeom>
          <a:solidFill>
            <a:schemeClr val="tx1">
              <a:lumMod val="95000"/>
            </a:schemeClr>
          </a:solidFill>
        </p:spPr>
        <p:txBody>
          <a:bodyPr wrap="square" rtlCol="0">
            <a:spAutoFit/>
          </a:bodyPr>
          <a:lstStyle/>
          <a:p>
            <a:r>
              <a:rPr lang="en-US" b="1" dirty="0" smtClean="0">
                <a:solidFill>
                  <a:schemeClr val="bg1"/>
                </a:solidFill>
              </a:rPr>
              <a:t>Semester at a Glance</a:t>
            </a:r>
          </a:p>
          <a:p>
            <a:pPr marL="285750" indent="-285750">
              <a:buFont typeface="Wingdings" panose="05000000000000000000" pitchFamily="2" charset="2"/>
              <a:buChar char="§"/>
            </a:pPr>
            <a:r>
              <a:rPr lang="en-US" sz="1400" dirty="0" smtClean="0">
                <a:solidFill>
                  <a:schemeClr val="bg1"/>
                </a:solidFill>
              </a:rPr>
              <a:t>Don’t have to rely on teacher’s memory</a:t>
            </a:r>
          </a:p>
          <a:p>
            <a:pPr marL="285750" indent="-285750">
              <a:buFont typeface="Wingdings" panose="05000000000000000000" pitchFamily="2" charset="2"/>
              <a:buChar char="§"/>
            </a:pPr>
            <a:r>
              <a:rPr lang="en-US" sz="1400" dirty="0" smtClean="0">
                <a:solidFill>
                  <a:schemeClr val="bg1"/>
                </a:solidFill>
              </a:rPr>
              <a:t>Easy to see which lessons you need to make up</a:t>
            </a:r>
          </a:p>
          <a:p>
            <a:pPr marL="285750" indent="-285750">
              <a:buFont typeface="Wingdings" panose="05000000000000000000" pitchFamily="2" charset="2"/>
              <a:buChar char="§"/>
            </a:pPr>
            <a:r>
              <a:rPr lang="en-US" sz="1400" dirty="0" smtClean="0">
                <a:solidFill>
                  <a:schemeClr val="bg1"/>
                </a:solidFill>
              </a:rPr>
              <a:t>Using the number of lessons makes it a really nice “at a glance” and keeps you from having to count up lessons</a:t>
            </a:r>
          </a:p>
          <a:p>
            <a:pPr marL="285750" indent="-285750">
              <a:buFont typeface="Wingdings" panose="05000000000000000000" pitchFamily="2" charset="2"/>
              <a:buChar char="§"/>
            </a:pPr>
            <a:r>
              <a:rPr lang="en-US" sz="1400" dirty="0" smtClean="0">
                <a:solidFill>
                  <a:schemeClr val="bg1"/>
                </a:solidFill>
              </a:rPr>
              <a:t>Cardstock if you are hard on paper</a:t>
            </a:r>
          </a:p>
          <a:p>
            <a:pPr marL="285750" indent="-285750">
              <a:buFont typeface="Wingdings" panose="05000000000000000000" pitchFamily="2" charset="2"/>
              <a:buChar char="§"/>
            </a:pPr>
            <a:r>
              <a:rPr lang="en-US" sz="1400" dirty="0" smtClean="0">
                <a:solidFill>
                  <a:schemeClr val="bg1"/>
                </a:solidFill>
              </a:rPr>
              <a:t>Hole punched and keep in binder – or you can just have it on several pieces of paper in several different locations… </a:t>
            </a:r>
            <a:r>
              <a:rPr lang="en-US" sz="1400" dirty="0" smtClean="0">
                <a:solidFill>
                  <a:schemeClr val="bg1"/>
                </a:solidFill>
                <a:sym typeface="Wingdings" panose="05000000000000000000" pitchFamily="2" charset="2"/>
              </a:rPr>
              <a:t></a:t>
            </a:r>
          </a:p>
          <a:p>
            <a:pPr marL="285750" indent="-285750">
              <a:buFont typeface="Wingdings" panose="05000000000000000000" pitchFamily="2" charset="2"/>
              <a:buChar char="§"/>
            </a:pPr>
            <a:r>
              <a:rPr lang="en-US" sz="1400" dirty="0" smtClean="0">
                <a:solidFill>
                  <a:schemeClr val="bg1"/>
                </a:solidFill>
                <a:sym typeface="Wingdings" panose="05000000000000000000" pitchFamily="2" charset="2"/>
              </a:rPr>
              <a:t>Ease in double-checking any billing</a:t>
            </a:r>
          </a:p>
          <a:p>
            <a:pPr marL="285750" indent="-285750">
              <a:buFont typeface="Wingdings" panose="05000000000000000000" pitchFamily="2" charset="2"/>
              <a:buChar char="§"/>
            </a:pPr>
            <a:endParaRPr lang="en-US" sz="1400" dirty="0" smtClean="0">
              <a:solidFill>
                <a:schemeClr val="bg1"/>
              </a:solidFill>
            </a:endParaRPr>
          </a:p>
        </p:txBody>
      </p:sp>
    </p:spTree>
    <p:extLst>
      <p:ext uri="{BB962C8B-B14F-4D97-AF65-F5344CB8AC3E}">
        <p14:creationId xmlns:p14="http://schemas.microsoft.com/office/powerpoint/2010/main" val="2847811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14663461"/>
              </p:ext>
            </p:extLst>
          </p:nvPr>
        </p:nvGraphicFramePr>
        <p:xfrm>
          <a:off x="1805941" y="638821"/>
          <a:ext cx="8306284" cy="6036297"/>
        </p:xfrm>
        <a:graphic>
          <a:graphicData uri="http://schemas.openxmlformats.org/drawingml/2006/table">
            <a:tbl>
              <a:tblPr firstRow="1" firstCol="1" bandRow="1">
                <a:tableStyleId>{5C22544A-7EE6-4342-B048-85BDC9FD1C3A}</a:tableStyleId>
              </a:tblPr>
              <a:tblGrid>
                <a:gridCol w="2243352"/>
                <a:gridCol w="1094521"/>
                <a:gridCol w="1182841"/>
                <a:gridCol w="1503896"/>
                <a:gridCol w="2281674"/>
              </a:tblGrid>
              <a:tr h="779717">
                <a:tc>
                  <a:txBody>
                    <a:bodyPr/>
                    <a:lstStyle/>
                    <a:p>
                      <a:pPr marL="0" marR="0" algn="l">
                        <a:spcBef>
                          <a:spcPts val="0"/>
                        </a:spcBef>
                        <a:spcAft>
                          <a:spcPts val="0"/>
                        </a:spcAft>
                      </a:pPr>
                      <a:r>
                        <a:rPr lang="en-US" sz="1800" dirty="0">
                          <a:solidFill>
                            <a:schemeClr val="bg1"/>
                          </a:solidFill>
                          <a:effectLst/>
                          <a:latin typeface="+mj-lt"/>
                        </a:rPr>
                        <a:t>Date</a:t>
                      </a:r>
                    </a:p>
                    <a:p>
                      <a:pPr marL="0" marR="0" algn="l">
                        <a:spcBef>
                          <a:spcPts val="0"/>
                        </a:spcBef>
                        <a:spcAft>
                          <a:spcPts val="0"/>
                        </a:spcAft>
                      </a:pPr>
                      <a:r>
                        <a:rPr lang="en-US" sz="1600" dirty="0">
                          <a:solidFill>
                            <a:schemeClr val="bg1"/>
                          </a:solidFill>
                          <a:effectLst/>
                          <a:latin typeface="+mj-lt"/>
                        </a:rPr>
                        <a:t>(Q1: 8 weeks)</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400" dirty="0">
                          <a:solidFill>
                            <a:schemeClr val="bg1"/>
                          </a:solidFill>
                          <a:effectLst/>
                          <a:latin typeface="+mj-lt"/>
                        </a:rPr>
                        <a:t>Brought Books &amp; Notebook</a:t>
                      </a:r>
                      <a:endParaRPr lang="en-US" sz="18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1200" dirty="0">
                          <a:solidFill>
                            <a:schemeClr val="bg1"/>
                          </a:solidFill>
                          <a:effectLst/>
                          <a:latin typeface="+mj-lt"/>
                        </a:rPr>
                        <a:t>5+ Practices Recorded</a:t>
                      </a:r>
                      <a:endParaRPr lang="en-US" sz="18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1400" dirty="0">
                          <a:solidFill>
                            <a:schemeClr val="bg1"/>
                          </a:solidFill>
                          <a:effectLst/>
                          <a:latin typeface="+mj-lt"/>
                        </a:rPr>
                        <a:t>Parent Initials  in </a:t>
                      </a:r>
                      <a:r>
                        <a:rPr lang="en-US" sz="1200" dirty="0">
                          <a:solidFill>
                            <a:schemeClr val="bg1"/>
                          </a:solidFill>
                          <a:effectLst/>
                          <a:latin typeface="+mj-lt"/>
                        </a:rPr>
                        <a:t>notebook</a:t>
                      </a:r>
                      <a:endParaRPr lang="en-US" sz="18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1400" dirty="0">
                          <a:solidFill>
                            <a:schemeClr val="bg1"/>
                          </a:solidFill>
                          <a:effectLst/>
                          <a:latin typeface="+mj-lt"/>
                        </a:rPr>
                        <a:t>Well-prepared with assignments (0-5)</a:t>
                      </a:r>
                      <a:endParaRPr lang="en-US" sz="18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272466">
                <a:tc>
                  <a:txBody>
                    <a:bodyPr/>
                    <a:lstStyle/>
                    <a:p>
                      <a:pPr marL="0" marR="0">
                        <a:spcBef>
                          <a:spcPts val="0"/>
                        </a:spcBef>
                        <a:spcAft>
                          <a:spcPts val="0"/>
                        </a:spcAft>
                      </a:pPr>
                      <a:r>
                        <a:rPr lang="en-US" sz="1600" b="0" dirty="0">
                          <a:solidFill>
                            <a:schemeClr val="bg1"/>
                          </a:solidFill>
                          <a:effectLst/>
                        </a:rPr>
                        <a:t>Sept 2-5</a:t>
                      </a:r>
                      <a:endParaRPr lang="en-US"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dirty="0" smtClean="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dirty="0" smtClean="0">
                          <a:effectLst/>
                          <a:latin typeface="+mn-lt"/>
                          <a:ea typeface="+mn-ea"/>
                          <a:cs typeface="+mn-cs"/>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dirty="0" smtClean="0">
                          <a:effectLst/>
                        </a:rPr>
                        <a:t>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dirty="0" smtClean="0">
                          <a:effectLst/>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2466">
                <a:tc>
                  <a:txBody>
                    <a:bodyPr/>
                    <a:lstStyle/>
                    <a:p>
                      <a:pPr marL="0" marR="0">
                        <a:spcBef>
                          <a:spcPts val="0"/>
                        </a:spcBef>
                        <a:spcAft>
                          <a:spcPts val="0"/>
                        </a:spcAft>
                      </a:pPr>
                      <a:r>
                        <a:rPr lang="en-US" sz="1600" b="0">
                          <a:solidFill>
                            <a:schemeClr val="bg1"/>
                          </a:solidFill>
                          <a:effectLst/>
                        </a:rPr>
                        <a:t>Sept 8-12</a:t>
                      </a:r>
                      <a:endParaRPr lang="en-US" sz="16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dirty="0">
                          <a:effectLst/>
                        </a:rPr>
                        <a:t> </a:t>
                      </a:r>
                      <a:r>
                        <a:rPr lang="en-US" sz="1050" dirty="0" smtClean="0">
                          <a:effectLst/>
                        </a:rPr>
                        <a:t>AB</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2466">
                <a:tc>
                  <a:txBody>
                    <a:bodyPr/>
                    <a:lstStyle/>
                    <a:p>
                      <a:pPr marL="0" marR="0">
                        <a:spcBef>
                          <a:spcPts val="0"/>
                        </a:spcBef>
                        <a:spcAft>
                          <a:spcPts val="0"/>
                        </a:spcAft>
                      </a:pPr>
                      <a:r>
                        <a:rPr lang="en-US" sz="1600" b="0">
                          <a:solidFill>
                            <a:schemeClr val="bg1"/>
                          </a:solidFill>
                          <a:effectLst/>
                        </a:rPr>
                        <a:t>Sept 15-19</a:t>
                      </a:r>
                      <a:endParaRPr lang="en-US" sz="16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dirty="0" smtClean="0">
                          <a:effectLst/>
                        </a:rPr>
                        <a:t>2-</a:t>
                      </a:r>
                      <a:r>
                        <a:rPr lang="en-US" sz="1050" dirty="0">
                          <a:effectLst/>
                        </a:rPr>
                        <a:t> </a:t>
                      </a:r>
                      <a:r>
                        <a:rPr lang="en-US" sz="1050" dirty="0" smtClean="0">
                          <a:effectLst/>
                        </a:rPr>
                        <a:t>No</a:t>
                      </a:r>
                      <a:r>
                        <a:rPr lang="en-US" sz="1050" baseline="0" dirty="0" smtClean="0">
                          <a:effectLst/>
                        </a:rPr>
                        <a:t> Books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dirty="0" smtClean="0">
                          <a:effectLst/>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8831">
                <a:tc>
                  <a:txBody>
                    <a:bodyPr/>
                    <a:lstStyle/>
                    <a:p>
                      <a:pPr marL="0" marR="0">
                        <a:spcBef>
                          <a:spcPts val="0"/>
                        </a:spcBef>
                        <a:spcAft>
                          <a:spcPts val="0"/>
                        </a:spcAft>
                      </a:pPr>
                      <a:r>
                        <a:rPr lang="en-US" sz="1600" b="0" dirty="0">
                          <a:solidFill>
                            <a:schemeClr val="bg1"/>
                          </a:solidFill>
                          <a:effectLst/>
                        </a:rPr>
                        <a:t>Sept 22-26</a:t>
                      </a:r>
                      <a:endParaRPr lang="en-US"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dirty="0" smtClean="0">
                          <a:effectLst/>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dirty="0" smtClean="0">
                          <a:effectLst/>
                        </a:rPr>
                        <a:t>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dirty="0" smtClean="0">
                          <a:effectLst/>
                        </a:rPr>
                        <a:t>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dirty="0" smtClean="0">
                          <a:effectLst/>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8831">
                <a:tc>
                  <a:txBody>
                    <a:bodyPr/>
                    <a:lstStyle/>
                    <a:p>
                      <a:pPr marL="0" marR="0">
                        <a:spcBef>
                          <a:spcPts val="0"/>
                        </a:spcBef>
                        <a:spcAft>
                          <a:spcPts val="0"/>
                        </a:spcAft>
                      </a:pPr>
                      <a:r>
                        <a:rPr lang="en-US" sz="1600" b="0">
                          <a:solidFill>
                            <a:schemeClr val="bg1"/>
                          </a:solidFill>
                          <a:effectLst/>
                        </a:rPr>
                        <a:t>Sept 29-Oct 3</a:t>
                      </a:r>
                      <a:endParaRPr lang="en-US" sz="16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8831">
                <a:tc>
                  <a:txBody>
                    <a:bodyPr/>
                    <a:lstStyle/>
                    <a:p>
                      <a:pPr marL="0" marR="0">
                        <a:spcBef>
                          <a:spcPts val="0"/>
                        </a:spcBef>
                        <a:spcAft>
                          <a:spcPts val="0"/>
                        </a:spcAft>
                      </a:pPr>
                      <a:r>
                        <a:rPr lang="en-US" sz="1600" b="0">
                          <a:solidFill>
                            <a:schemeClr val="bg1"/>
                          </a:solidFill>
                          <a:effectLst/>
                        </a:rPr>
                        <a:t>Oct 13-17</a:t>
                      </a:r>
                      <a:endParaRPr lang="en-US" sz="16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8831">
                <a:tc>
                  <a:txBody>
                    <a:bodyPr/>
                    <a:lstStyle/>
                    <a:p>
                      <a:pPr marL="0" marR="0">
                        <a:spcBef>
                          <a:spcPts val="0"/>
                        </a:spcBef>
                        <a:spcAft>
                          <a:spcPts val="0"/>
                        </a:spcAft>
                      </a:pPr>
                      <a:r>
                        <a:rPr lang="en-US" sz="1600" b="0">
                          <a:solidFill>
                            <a:schemeClr val="bg1"/>
                          </a:solidFill>
                          <a:effectLst/>
                        </a:rPr>
                        <a:t>Oct 20-24</a:t>
                      </a:r>
                      <a:endParaRPr lang="en-US" sz="16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0252">
                <a:tc>
                  <a:txBody>
                    <a:bodyPr/>
                    <a:lstStyle/>
                    <a:p>
                      <a:pPr marL="0" marR="0">
                        <a:spcBef>
                          <a:spcPts val="0"/>
                        </a:spcBef>
                        <a:spcAft>
                          <a:spcPts val="0"/>
                        </a:spcAft>
                      </a:pPr>
                      <a:r>
                        <a:rPr lang="en-US" sz="1600" b="0" dirty="0">
                          <a:solidFill>
                            <a:schemeClr val="bg1"/>
                          </a:solidFill>
                          <a:effectLst/>
                        </a:rPr>
                        <a:t>Oct 27-29 </a:t>
                      </a:r>
                      <a:r>
                        <a:rPr lang="en-US" sz="1100" b="0" dirty="0">
                          <a:solidFill>
                            <a:schemeClr val="bg1"/>
                          </a:solidFill>
                          <a:effectLst/>
                        </a:rPr>
                        <a:t>(Makeup)</a:t>
                      </a:r>
                      <a:endParaRPr lang="en-US"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1104">
                <a:tc>
                  <a:txBody>
                    <a:bodyPr/>
                    <a:lstStyle/>
                    <a:p>
                      <a:pPr marL="0" marR="0">
                        <a:spcBef>
                          <a:spcPts val="0"/>
                        </a:spcBef>
                        <a:spcAft>
                          <a:spcPts val="0"/>
                        </a:spcAft>
                      </a:pPr>
                      <a:r>
                        <a:rPr lang="en-US" sz="1800" dirty="0">
                          <a:solidFill>
                            <a:schemeClr val="bg1"/>
                          </a:solidFill>
                          <a:effectLst/>
                        </a:rPr>
                        <a:t>Q2: 6 weeks</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8831">
                <a:tc>
                  <a:txBody>
                    <a:bodyPr/>
                    <a:lstStyle/>
                    <a:p>
                      <a:pPr marL="0" marR="0">
                        <a:spcBef>
                          <a:spcPts val="0"/>
                        </a:spcBef>
                        <a:spcAft>
                          <a:spcPts val="0"/>
                        </a:spcAft>
                      </a:pPr>
                      <a:r>
                        <a:rPr lang="en-US" sz="1600" b="0">
                          <a:solidFill>
                            <a:schemeClr val="bg1"/>
                          </a:solidFill>
                          <a:effectLst/>
                        </a:rPr>
                        <a:t>Nov 3-7</a:t>
                      </a:r>
                      <a:endParaRPr lang="en-US" sz="16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8831">
                <a:tc>
                  <a:txBody>
                    <a:bodyPr/>
                    <a:lstStyle/>
                    <a:p>
                      <a:pPr marL="0" marR="0">
                        <a:spcBef>
                          <a:spcPts val="0"/>
                        </a:spcBef>
                        <a:spcAft>
                          <a:spcPts val="0"/>
                        </a:spcAft>
                      </a:pPr>
                      <a:r>
                        <a:rPr lang="en-US" sz="1600" b="0">
                          <a:solidFill>
                            <a:schemeClr val="bg1"/>
                          </a:solidFill>
                          <a:effectLst/>
                        </a:rPr>
                        <a:t>Nov 10-14</a:t>
                      </a:r>
                      <a:endParaRPr lang="en-US" sz="16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8831">
                <a:tc>
                  <a:txBody>
                    <a:bodyPr/>
                    <a:lstStyle/>
                    <a:p>
                      <a:pPr marL="0" marR="0">
                        <a:spcBef>
                          <a:spcPts val="0"/>
                        </a:spcBef>
                        <a:spcAft>
                          <a:spcPts val="0"/>
                        </a:spcAft>
                      </a:pPr>
                      <a:r>
                        <a:rPr lang="en-US" sz="1600" b="0">
                          <a:solidFill>
                            <a:schemeClr val="bg1"/>
                          </a:solidFill>
                          <a:effectLst/>
                        </a:rPr>
                        <a:t>Nov 17-21</a:t>
                      </a:r>
                      <a:endParaRPr lang="en-US" sz="16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8831">
                <a:tc>
                  <a:txBody>
                    <a:bodyPr/>
                    <a:lstStyle/>
                    <a:p>
                      <a:pPr marL="0" marR="0">
                        <a:spcBef>
                          <a:spcPts val="0"/>
                        </a:spcBef>
                        <a:spcAft>
                          <a:spcPts val="0"/>
                        </a:spcAft>
                      </a:pPr>
                      <a:r>
                        <a:rPr lang="en-US" sz="1600" b="0">
                          <a:solidFill>
                            <a:schemeClr val="bg1"/>
                          </a:solidFill>
                          <a:effectLst/>
                        </a:rPr>
                        <a:t>Nov 24-26</a:t>
                      </a:r>
                      <a:endParaRPr lang="en-US" sz="16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8831">
                <a:tc>
                  <a:txBody>
                    <a:bodyPr/>
                    <a:lstStyle/>
                    <a:p>
                      <a:pPr marL="0" marR="0">
                        <a:spcBef>
                          <a:spcPts val="0"/>
                        </a:spcBef>
                        <a:spcAft>
                          <a:spcPts val="0"/>
                        </a:spcAft>
                      </a:pPr>
                      <a:r>
                        <a:rPr lang="en-US" sz="1600" b="0">
                          <a:solidFill>
                            <a:schemeClr val="bg1"/>
                          </a:solidFill>
                          <a:effectLst/>
                        </a:rPr>
                        <a:t>Dec 1-5</a:t>
                      </a:r>
                      <a:endParaRPr lang="en-US" sz="16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8831">
                <a:tc>
                  <a:txBody>
                    <a:bodyPr/>
                    <a:lstStyle/>
                    <a:p>
                      <a:pPr marL="0" marR="0">
                        <a:spcBef>
                          <a:spcPts val="0"/>
                        </a:spcBef>
                        <a:spcAft>
                          <a:spcPts val="0"/>
                        </a:spcAft>
                      </a:pPr>
                      <a:r>
                        <a:rPr lang="en-US" sz="1600" b="0">
                          <a:solidFill>
                            <a:schemeClr val="bg1"/>
                          </a:solidFill>
                          <a:effectLst/>
                        </a:rPr>
                        <a:t>Dec 8-12</a:t>
                      </a:r>
                      <a:endParaRPr lang="en-US" sz="16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92085">
                <a:tc>
                  <a:txBody>
                    <a:bodyPr/>
                    <a:lstStyle/>
                    <a:p>
                      <a:pPr marL="0" marR="0">
                        <a:spcBef>
                          <a:spcPts val="0"/>
                        </a:spcBef>
                        <a:spcAft>
                          <a:spcPts val="0"/>
                        </a:spcAft>
                      </a:pPr>
                      <a:r>
                        <a:rPr lang="en-US" sz="1600" b="0">
                          <a:solidFill>
                            <a:schemeClr val="bg1"/>
                          </a:solidFill>
                          <a:effectLst/>
                        </a:rPr>
                        <a:t>Dec 16-19 </a:t>
                      </a:r>
                      <a:r>
                        <a:rPr lang="en-US" sz="1050" b="0">
                          <a:solidFill>
                            <a:schemeClr val="bg1"/>
                          </a:solidFill>
                          <a:effectLst/>
                        </a:rPr>
                        <a:t>(makeup)</a:t>
                      </a:r>
                      <a:endParaRPr lang="en-US" sz="16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431">
                <a:tc>
                  <a:txBody>
                    <a:bodyPr/>
                    <a:lstStyle/>
                    <a:p>
                      <a:pPr marL="0" marR="0">
                        <a:spcBef>
                          <a:spcPts val="0"/>
                        </a:spcBef>
                        <a:spcAft>
                          <a:spcPts val="0"/>
                        </a:spcAft>
                      </a:pPr>
                      <a:r>
                        <a:rPr lang="en-US" sz="1600" b="0" dirty="0">
                          <a:solidFill>
                            <a:schemeClr val="bg1"/>
                          </a:solidFill>
                          <a:effectLst/>
                        </a:rPr>
                        <a:t>Dec 22-23 (</a:t>
                      </a:r>
                      <a:r>
                        <a:rPr lang="en-US" sz="1050" b="0" dirty="0">
                          <a:solidFill>
                            <a:schemeClr val="bg1"/>
                          </a:solidFill>
                          <a:effectLst/>
                        </a:rPr>
                        <a:t>makeup)</a:t>
                      </a:r>
                      <a:endParaRPr lang="en-US"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105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5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angle 1"/>
          <p:cNvSpPr>
            <a:spLocks noChangeArrowheads="1"/>
          </p:cNvSpPr>
          <p:nvPr/>
        </p:nvSpPr>
        <p:spPr bwMode="auto">
          <a:xfrm>
            <a:off x="3000527" y="279488"/>
            <a:ext cx="62577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Name: ________________________Grade:_____  Level:______</a:t>
            </a:r>
            <a:endParaRPr kumimoji="0" lang="en-US" altLang="en-U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80948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896" y="230262"/>
            <a:ext cx="8825657" cy="1915647"/>
          </a:xfrm>
        </p:spPr>
        <p:txBody>
          <a:bodyPr/>
          <a:lstStyle/>
          <a:p>
            <a:r>
              <a:rPr lang="en-US" dirty="0" smtClean="0"/>
              <a:t>Instruction Method</a:t>
            </a:r>
            <a:br>
              <a:rPr lang="en-US" dirty="0" smtClean="0"/>
            </a:br>
            <a:endParaRPr lang="en-US" dirty="0"/>
          </a:p>
        </p:txBody>
      </p:sp>
      <p:sp>
        <p:nvSpPr>
          <p:cNvPr id="3" name="Text Placeholder 2"/>
          <p:cNvSpPr>
            <a:spLocks noGrp="1"/>
          </p:cNvSpPr>
          <p:nvPr>
            <p:ph type="body" idx="1"/>
          </p:nvPr>
        </p:nvSpPr>
        <p:spPr>
          <a:xfrm>
            <a:off x="674895" y="2038453"/>
            <a:ext cx="6288613" cy="4306076"/>
          </a:xfrm>
        </p:spPr>
        <p:txBody>
          <a:bodyPr>
            <a:normAutofit fontScale="77500" lnSpcReduction="20000"/>
          </a:bodyPr>
          <a:lstStyle/>
          <a:p>
            <a:r>
              <a:rPr lang="en-US" sz="2600" cap="none" dirty="0" smtClean="0">
                <a:solidFill>
                  <a:schemeClr val="bg2">
                    <a:lumMod val="20000"/>
                    <a:lumOff val="80000"/>
                  </a:schemeClr>
                </a:solidFill>
              </a:rPr>
              <a:t>Our school chose to use Faber.   </a:t>
            </a:r>
          </a:p>
          <a:p>
            <a:r>
              <a:rPr lang="en-US" sz="2600" cap="none" dirty="0" smtClean="0">
                <a:solidFill>
                  <a:schemeClr val="bg2">
                    <a:lumMod val="20000"/>
                    <a:lumOff val="80000"/>
                  </a:schemeClr>
                </a:solidFill>
              </a:rPr>
              <a:t>The MFPA (My First Piano Adventures) breaks the Primer into 3 sets of books and is geared toward ages 4-6.  I do supplement with other method books and it isn’t a “one-size-fits-all” solution.</a:t>
            </a:r>
          </a:p>
          <a:p>
            <a:endParaRPr lang="en-US" sz="2600" cap="none" dirty="0">
              <a:solidFill>
                <a:schemeClr val="bg2">
                  <a:lumMod val="20000"/>
                  <a:lumOff val="80000"/>
                </a:schemeClr>
              </a:solidFill>
            </a:endParaRPr>
          </a:p>
          <a:p>
            <a:r>
              <a:rPr lang="en-US" sz="2600" cap="none" dirty="0" smtClean="0">
                <a:solidFill>
                  <a:schemeClr val="bg2">
                    <a:lumMod val="20000"/>
                    <a:lumOff val="80000"/>
                  </a:schemeClr>
                </a:solidFill>
                <a:hlinkClick r:id="rId2"/>
              </a:rPr>
              <a:t>https://pianoadventures.com/</a:t>
            </a:r>
            <a:endParaRPr lang="en-US" sz="2600" cap="none" dirty="0" smtClean="0">
              <a:solidFill>
                <a:schemeClr val="bg2">
                  <a:lumMod val="20000"/>
                  <a:lumOff val="80000"/>
                </a:schemeClr>
              </a:solidFill>
            </a:endParaRPr>
          </a:p>
          <a:p>
            <a:r>
              <a:rPr lang="en-US" sz="2600" cap="none" dirty="0">
                <a:solidFill>
                  <a:schemeClr val="bg2">
                    <a:lumMod val="20000"/>
                    <a:lumOff val="80000"/>
                  </a:schemeClr>
                </a:solidFill>
                <a:hlinkClick r:id="rId3"/>
              </a:rPr>
              <a:t>http://</a:t>
            </a:r>
            <a:r>
              <a:rPr lang="en-US" sz="2600" cap="none" dirty="0" smtClean="0">
                <a:solidFill>
                  <a:schemeClr val="bg2">
                    <a:lumMod val="20000"/>
                    <a:lumOff val="80000"/>
                  </a:schemeClr>
                </a:solidFill>
                <a:hlinkClick r:id="rId3"/>
              </a:rPr>
              <a:t>www.alfred.com/AlfredPiano/PianoMethods.aspx</a:t>
            </a:r>
            <a:endParaRPr lang="en-US" sz="2600" cap="none" dirty="0" smtClean="0">
              <a:solidFill>
                <a:schemeClr val="bg2">
                  <a:lumMod val="20000"/>
                  <a:lumOff val="80000"/>
                </a:schemeClr>
              </a:solidFill>
            </a:endParaRPr>
          </a:p>
          <a:p>
            <a:r>
              <a:rPr lang="en-US" sz="2600" cap="none" dirty="0" err="1" smtClean="0">
                <a:solidFill>
                  <a:schemeClr val="bg2">
                    <a:lumMod val="20000"/>
                    <a:lumOff val="80000"/>
                  </a:schemeClr>
                </a:solidFill>
              </a:rPr>
              <a:t>Bastien</a:t>
            </a:r>
            <a:r>
              <a:rPr lang="en-US" sz="2600" cap="none" dirty="0">
                <a:solidFill>
                  <a:schemeClr val="bg2">
                    <a:lumMod val="20000"/>
                    <a:lumOff val="80000"/>
                  </a:schemeClr>
                </a:solidFill>
              </a:rPr>
              <a:t>:  </a:t>
            </a:r>
            <a:r>
              <a:rPr lang="en-US" sz="2600" cap="none" dirty="0">
                <a:solidFill>
                  <a:schemeClr val="bg2">
                    <a:lumMod val="20000"/>
                    <a:lumOff val="80000"/>
                  </a:schemeClr>
                </a:solidFill>
                <a:hlinkClick r:id="rId4"/>
              </a:rPr>
              <a:t>https://</a:t>
            </a:r>
            <a:r>
              <a:rPr lang="en-US" sz="2600" cap="none" dirty="0" smtClean="0">
                <a:solidFill>
                  <a:schemeClr val="bg2">
                    <a:lumMod val="20000"/>
                    <a:lumOff val="80000"/>
                  </a:schemeClr>
                </a:solidFill>
                <a:hlinkClick r:id="rId4"/>
              </a:rPr>
              <a:t>kjos.com/index.php/piano/methods.html</a:t>
            </a:r>
            <a:endParaRPr lang="en-US" sz="2600" cap="none" dirty="0" smtClean="0">
              <a:solidFill>
                <a:schemeClr val="bg2">
                  <a:lumMod val="20000"/>
                  <a:lumOff val="80000"/>
                </a:schemeClr>
              </a:solidFill>
            </a:endParaRPr>
          </a:p>
          <a:p>
            <a:r>
              <a:rPr lang="en-US" sz="2600" cap="none" dirty="0">
                <a:solidFill>
                  <a:schemeClr val="bg2">
                    <a:lumMod val="20000"/>
                    <a:lumOff val="80000"/>
                  </a:schemeClr>
                </a:solidFill>
              </a:rPr>
              <a:t>Pace Piano; </a:t>
            </a:r>
            <a:r>
              <a:rPr lang="en-US" sz="2600" cap="none" dirty="0" smtClean="0">
                <a:solidFill>
                  <a:schemeClr val="bg2">
                    <a:lumMod val="20000"/>
                    <a:lumOff val="80000"/>
                  </a:schemeClr>
                </a:solidFill>
                <a:hlinkClick r:id="rId5"/>
              </a:rPr>
              <a:t>Pace Piano</a:t>
            </a:r>
            <a:endParaRPr lang="en-US" sz="2600" cap="none" dirty="0">
              <a:solidFill>
                <a:schemeClr val="bg2">
                  <a:lumMod val="20000"/>
                  <a:lumOff val="80000"/>
                </a:schemeClr>
              </a:solidFill>
            </a:endParaRPr>
          </a:p>
          <a:p>
            <a:endParaRPr lang="en-US" sz="2400" cap="none" dirty="0" smtClean="0">
              <a:solidFill>
                <a:schemeClr val="bg2">
                  <a:lumMod val="20000"/>
                  <a:lumOff val="80000"/>
                </a:schemeClr>
              </a:solidFill>
            </a:endParaRPr>
          </a:p>
          <a:p>
            <a:endParaRPr lang="en-US" sz="2400" cap="none" dirty="0">
              <a:solidFill>
                <a:schemeClr val="bg2">
                  <a:lumMod val="20000"/>
                  <a:lumOff val="80000"/>
                </a:schemeClr>
              </a:solidFill>
            </a:endParaRPr>
          </a:p>
          <a:p>
            <a:endParaRPr lang="en-US" sz="2400" cap="none" dirty="0" smtClean="0">
              <a:solidFill>
                <a:schemeClr val="bg2">
                  <a:lumMod val="20000"/>
                  <a:lumOff val="80000"/>
                </a:schemeClr>
              </a:solidFill>
            </a:endParaRPr>
          </a:p>
          <a:p>
            <a:endParaRPr lang="en-US" sz="2400" cap="none" dirty="0" smtClean="0">
              <a:solidFill>
                <a:schemeClr val="bg2">
                  <a:lumMod val="20000"/>
                  <a:lumOff val="80000"/>
                </a:schemeClr>
              </a:solidFill>
            </a:endParaRPr>
          </a:p>
          <a:p>
            <a:endParaRPr lang="en-US" sz="2400" cap="none" dirty="0" smtClean="0">
              <a:solidFill>
                <a:schemeClr val="bg2">
                  <a:lumMod val="20000"/>
                  <a:lumOff val="80000"/>
                </a:schemeClr>
              </a:solidFill>
            </a:endParaRPr>
          </a:p>
          <a:p>
            <a:endParaRPr lang="en-US" sz="2400" cap="none" dirty="0"/>
          </a:p>
          <a:p>
            <a:endParaRPr lang="en-US" sz="2400" cap="none" dirty="0"/>
          </a:p>
        </p:txBody>
      </p:sp>
      <p:pic>
        <p:nvPicPr>
          <p:cNvPr id="4" name="Picture 3"/>
          <p:cNvPicPr>
            <a:picLocks noChangeAspect="1"/>
          </p:cNvPicPr>
          <p:nvPr/>
        </p:nvPicPr>
        <p:blipFill>
          <a:blip r:embed="rId6"/>
          <a:stretch>
            <a:fillRect/>
          </a:stretch>
        </p:blipFill>
        <p:spPr>
          <a:xfrm>
            <a:off x="8539469" y="1271444"/>
            <a:ext cx="3508593" cy="1216312"/>
          </a:xfrm>
          <a:prstGeom prst="rect">
            <a:avLst/>
          </a:prstGeom>
        </p:spPr>
      </p:pic>
      <p:pic>
        <p:nvPicPr>
          <p:cNvPr id="3074" name="Picture 2" descr="http://alfred.com/covers/00-2104.jpg?w=150&amp;h=112&amp;as=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3508" y="2592282"/>
            <a:ext cx="2831238" cy="21190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8"/>
          <a:srcRect l="9328" r="9529"/>
          <a:stretch/>
        </p:blipFill>
        <p:spPr>
          <a:xfrm>
            <a:off x="9848350" y="3960919"/>
            <a:ext cx="2214200" cy="2728768"/>
          </a:xfrm>
          <a:prstGeom prst="rect">
            <a:avLst/>
          </a:prstGeom>
        </p:spPr>
      </p:pic>
    </p:spTree>
    <p:extLst>
      <p:ext uri="{BB962C8B-B14F-4D97-AF65-F5344CB8AC3E}">
        <p14:creationId xmlns:p14="http://schemas.microsoft.com/office/powerpoint/2010/main" val="36356307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238" y="141668"/>
            <a:ext cx="4864286" cy="1266438"/>
          </a:xfrm>
        </p:spPr>
        <p:txBody>
          <a:bodyPr/>
          <a:lstStyle/>
          <a:p>
            <a:pPr algn="ctr"/>
            <a:r>
              <a:rPr lang="en-US" dirty="0" smtClean="0"/>
              <a:t>Learning About </a:t>
            </a:r>
            <a:br>
              <a:rPr lang="en-US" dirty="0" smtClean="0"/>
            </a:br>
            <a:r>
              <a:rPr lang="en-US" dirty="0" smtClean="0"/>
              <a:t>Each Student</a:t>
            </a:r>
            <a:endParaRPr lang="en-US" dirty="0"/>
          </a:p>
        </p:txBody>
      </p:sp>
      <p:sp>
        <p:nvSpPr>
          <p:cNvPr id="3" name="Text Placeholder 2"/>
          <p:cNvSpPr>
            <a:spLocks noGrp="1"/>
          </p:cNvSpPr>
          <p:nvPr>
            <p:ph type="body" idx="1"/>
          </p:nvPr>
        </p:nvSpPr>
        <p:spPr>
          <a:xfrm>
            <a:off x="950238" y="1860171"/>
            <a:ext cx="6378610" cy="4146734"/>
          </a:xfrm>
        </p:spPr>
        <p:txBody>
          <a:bodyPr>
            <a:normAutofit/>
          </a:bodyPr>
          <a:lstStyle/>
          <a:p>
            <a:r>
              <a:rPr lang="en-US" cap="none" dirty="0" smtClean="0"/>
              <a:t>It is essential to find a connection with your student.   </a:t>
            </a:r>
            <a:r>
              <a:rPr lang="en-US" cap="none" dirty="0" smtClean="0"/>
              <a:t>Take the time to do this.</a:t>
            </a:r>
            <a:endParaRPr lang="en-US" cap="none" dirty="0" smtClean="0"/>
          </a:p>
          <a:p>
            <a:endParaRPr lang="en-US" cap="none" dirty="0"/>
          </a:p>
          <a:p>
            <a:r>
              <a:rPr lang="en-US" cap="none" dirty="0" smtClean="0"/>
              <a:t>Personality</a:t>
            </a:r>
          </a:p>
          <a:p>
            <a:r>
              <a:rPr lang="en-US" cap="none" dirty="0" smtClean="0"/>
              <a:t>Learning Style</a:t>
            </a:r>
          </a:p>
          <a:p>
            <a:r>
              <a:rPr lang="en-US" cap="none" dirty="0" smtClean="0"/>
              <a:t>Learning Limitations/Adaptations</a:t>
            </a:r>
          </a:p>
          <a:p>
            <a:r>
              <a:rPr lang="en-US" cap="none" dirty="0" smtClean="0"/>
              <a:t>Motivation</a:t>
            </a:r>
          </a:p>
          <a:p>
            <a:endParaRPr lang="en-US" cap="none" dirty="0" smtClean="0"/>
          </a:p>
          <a:p>
            <a:r>
              <a:rPr lang="en-US" cap="none" dirty="0" smtClean="0"/>
              <a:t>Do not feel pressure to teach everyone at the same pace.</a:t>
            </a:r>
            <a:endParaRPr lang="en-US" cap="none" dirty="0"/>
          </a:p>
        </p:txBody>
      </p:sp>
      <p:pic>
        <p:nvPicPr>
          <p:cNvPr id="5" name="Picture 4"/>
          <p:cNvPicPr>
            <a:picLocks noChangeAspect="1"/>
          </p:cNvPicPr>
          <p:nvPr/>
        </p:nvPicPr>
        <p:blipFill>
          <a:blip r:embed="rId2"/>
          <a:stretch>
            <a:fillRect/>
          </a:stretch>
        </p:blipFill>
        <p:spPr>
          <a:xfrm>
            <a:off x="7528461" y="746027"/>
            <a:ext cx="4494867" cy="5970793"/>
          </a:xfrm>
          <a:prstGeom prst="rect">
            <a:avLst/>
          </a:prstGeom>
          <a:ln w="38100">
            <a:solidFill>
              <a:schemeClr val="accent1"/>
            </a:solidFill>
          </a:ln>
        </p:spPr>
      </p:pic>
    </p:spTree>
    <p:extLst>
      <p:ext uri="{BB962C8B-B14F-4D97-AF65-F5344CB8AC3E}">
        <p14:creationId xmlns:p14="http://schemas.microsoft.com/office/powerpoint/2010/main" val="933627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650" y="489398"/>
            <a:ext cx="7216312" cy="1209932"/>
          </a:xfrm>
        </p:spPr>
        <p:txBody>
          <a:bodyPr/>
          <a:lstStyle/>
          <a:p>
            <a:r>
              <a:rPr lang="en-US" dirty="0" smtClean="0"/>
              <a:t>Nurturing Young Musicians</a:t>
            </a:r>
            <a:endParaRPr lang="en-US" dirty="0"/>
          </a:p>
        </p:txBody>
      </p:sp>
      <p:pic>
        <p:nvPicPr>
          <p:cNvPr id="4" name="Picture 3"/>
          <p:cNvPicPr>
            <a:picLocks noChangeAspect="1"/>
          </p:cNvPicPr>
          <p:nvPr/>
        </p:nvPicPr>
        <p:blipFill>
          <a:blip r:embed="rId2"/>
          <a:stretch>
            <a:fillRect/>
          </a:stretch>
        </p:blipFill>
        <p:spPr>
          <a:xfrm>
            <a:off x="775810" y="2166274"/>
            <a:ext cx="2585576" cy="4222111"/>
          </a:xfrm>
          <a:prstGeom prst="rect">
            <a:avLst/>
          </a:prstGeom>
        </p:spPr>
      </p:pic>
      <p:pic>
        <p:nvPicPr>
          <p:cNvPr id="5" name="Picture 4"/>
          <p:cNvPicPr>
            <a:picLocks noChangeAspect="1"/>
          </p:cNvPicPr>
          <p:nvPr/>
        </p:nvPicPr>
        <p:blipFill>
          <a:blip r:embed="rId3"/>
          <a:stretch>
            <a:fillRect/>
          </a:stretch>
        </p:blipFill>
        <p:spPr>
          <a:xfrm>
            <a:off x="3589340" y="2166274"/>
            <a:ext cx="3903254" cy="4222111"/>
          </a:xfrm>
          <a:prstGeom prst="rect">
            <a:avLst/>
          </a:prstGeom>
        </p:spPr>
      </p:pic>
      <p:pic>
        <p:nvPicPr>
          <p:cNvPr id="6" name="Picture 5"/>
          <p:cNvPicPr>
            <a:picLocks noChangeAspect="1"/>
          </p:cNvPicPr>
          <p:nvPr/>
        </p:nvPicPr>
        <p:blipFill>
          <a:blip r:embed="rId4"/>
          <a:stretch>
            <a:fillRect/>
          </a:stretch>
        </p:blipFill>
        <p:spPr>
          <a:xfrm>
            <a:off x="7765962" y="2166274"/>
            <a:ext cx="4222111" cy="4222111"/>
          </a:xfrm>
          <a:prstGeom prst="rect">
            <a:avLst/>
          </a:prstGeom>
        </p:spPr>
      </p:pic>
    </p:spTree>
    <p:extLst>
      <p:ext uri="{BB962C8B-B14F-4D97-AF65-F5344CB8AC3E}">
        <p14:creationId xmlns:p14="http://schemas.microsoft.com/office/powerpoint/2010/main" val="2325337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Supplementing</a:t>
            </a:r>
            <a:endParaRPr lang="en-US" dirty="0"/>
          </a:p>
        </p:txBody>
      </p:sp>
      <p:sp>
        <p:nvSpPr>
          <p:cNvPr id="3" name="Text Placeholder 2"/>
          <p:cNvSpPr>
            <a:spLocks noGrp="1"/>
          </p:cNvSpPr>
          <p:nvPr>
            <p:ph type="body" idx="1"/>
          </p:nvPr>
        </p:nvSpPr>
        <p:spPr>
          <a:xfrm>
            <a:off x="1154954" y="4777380"/>
            <a:ext cx="10282079" cy="1522397"/>
          </a:xfrm>
        </p:spPr>
        <p:txBody>
          <a:bodyPr>
            <a:normAutofit/>
          </a:bodyPr>
          <a:lstStyle/>
          <a:p>
            <a:r>
              <a:rPr lang="en-US" cap="none" dirty="0" smtClean="0"/>
              <a:t>Transfer students – if unsure of level, then I suggest getting the  sight reading book and making sure the student can play all of it before going in the next lesson.</a:t>
            </a:r>
          </a:p>
          <a:p>
            <a:r>
              <a:rPr lang="en-US" cap="none" dirty="0">
                <a:solidFill>
                  <a:schemeClr val="bg2">
                    <a:lumMod val="20000"/>
                    <a:lumOff val="80000"/>
                  </a:schemeClr>
                </a:solidFill>
                <a:hlinkClick r:id="rId2"/>
              </a:rPr>
              <a:t>The Complete Pianist </a:t>
            </a:r>
            <a:r>
              <a:rPr lang="en-US" cap="none" dirty="0">
                <a:solidFill>
                  <a:schemeClr val="bg2">
                    <a:lumMod val="20000"/>
                    <a:lumOff val="80000"/>
                  </a:schemeClr>
                </a:solidFill>
              </a:rPr>
              <a:t>(online free </a:t>
            </a:r>
            <a:r>
              <a:rPr lang="en-US" cap="none" dirty="0" smtClean="0">
                <a:solidFill>
                  <a:schemeClr val="bg2">
                    <a:lumMod val="20000"/>
                    <a:lumOff val="80000"/>
                  </a:schemeClr>
                </a:solidFill>
              </a:rPr>
              <a:t>download of Level 1, pay for additional levels)</a:t>
            </a:r>
            <a:endParaRPr lang="en-US" cap="none" dirty="0">
              <a:solidFill>
                <a:schemeClr val="bg2">
                  <a:lumMod val="20000"/>
                  <a:lumOff val="80000"/>
                </a:schemeClr>
              </a:solidFill>
            </a:endParaRPr>
          </a:p>
          <a:p>
            <a:endParaRPr lang="en-US" cap="none" dirty="0" smtClean="0"/>
          </a:p>
          <a:p>
            <a:endParaRPr lang="en-US" cap="none"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155" t="-5103" r="6476" b="3589"/>
          <a:stretch/>
        </p:blipFill>
        <p:spPr>
          <a:xfrm rot="5400000">
            <a:off x="4283090" y="775255"/>
            <a:ext cx="3429297" cy="307454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036" t="9321" r="4463" b="5385"/>
          <a:stretch/>
        </p:blipFill>
        <p:spPr>
          <a:xfrm rot="5400000">
            <a:off x="7172641" y="1136954"/>
            <a:ext cx="3419416" cy="2361025"/>
          </a:xfrm>
          <a:prstGeom prst="rect">
            <a:avLst/>
          </a:prstGeom>
        </p:spPr>
      </p:pic>
      <p:pic>
        <p:nvPicPr>
          <p:cNvPr id="7" name="Picture 6"/>
          <p:cNvPicPr>
            <a:picLocks noChangeAspect="1"/>
          </p:cNvPicPr>
          <p:nvPr/>
        </p:nvPicPr>
        <p:blipFill>
          <a:blip r:embed="rId5"/>
          <a:stretch>
            <a:fillRect/>
          </a:stretch>
        </p:blipFill>
        <p:spPr>
          <a:xfrm>
            <a:off x="1516959" y="589130"/>
            <a:ext cx="2654935" cy="3438045"/>
          </a:xfrm>
          <a:prstGeom prst="rect">
            <a:avLst/>
          </a:prstGeom>
        </p:spPr>
      </p:pic>
    </p:spTree>
    <p:extLst>
      <p:ext uri="{BB962C8B-B14F-4D97-AF65-F5344CB8AC3E}">
        <p14:creationId xmlns:p14="http://schemas.microsoft.com/office/powerpoint/2010/main" val="5983084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001938" cy="1400530"/>
          </a:xfrm>
        </p:spPr>
        <p:txBody>
          <a:bodyPr/>
          <a:lstStyle/>
          <a:p>
            <a:r>
              <a:rPr lang="en-US" dirty="0" smtClean="0"/>
              <a:t>Communication </a:t>
            </a:r>
            <a:r>
              <a:rPr lang="en-US" dirty="0"/>
              <a:t>with </a:t>
            </a:r>
            <a:r>
              <a:rPr lang="en-US" dirty="0" smtClean="0"/>
              <a:t>Parents-- </a:t>
            </a:r>
            <a:br>
              <a:rPr lang="en-US" dirty="0" smtClean="0"/>
            </a:br>
            <a:r>
              <a:rPr lang="en-US" dirty="0" smtClean="0"/>
              <a:t>The Notebook</a:t>
            </a:r>
            <a:endParaRPr lang="en-US" dirty="0"/>
          </a:p>
        </p:txBody>
      </p:sp>
      <p:pic>
        <p:nvPicPr>
          <p:cNvPr id="3" name="Picture 2"/>
          <p:cNvPicPr>
            <a:picLocks noChangeAspect="1"/>
          </p:cNvPicPr>
          <p:nvPr/>
        </p:nvPicPr>
        <p:blipFill rotWithShape="1">
          <a:blip r:embed="rId2"/>
          <a:srcRect l="1901" t="19960" r="9812" b="18289"/>
          <a:stretch/>
        </p:blipFill>
        <p:spPr>
          <a:xfrm>
            <a:off x="8497448" y="2426564"/>
            <a:ext cx="2034540" cy="1897381"/>
          </a:xfrm>
          <a:prstGeom prst="rect">
            <a:avLst/>
          </a:prstGeom>
        </p:spPr>
      </p:pic>
      <p:pic>
        <p:nvPicPr>
          <p:cNvPr id="27" name="Picture Placeholder 26"/>
          <p:cNvPicPr>
            <a:picLocks noGrp="1" noChangeAspect="1"/>
          </p:cNvPicPr>
          <p:nvPr>
            <p:ph type="pic" idx="15"/>
          </p:nvPr>
        </p:nvPicPr>
        <p:blipFill>
          <a:blip r:embed="rId3">
            <a:extLst>
              <a:ext uri="{28A0092B-C50C-407E-A947-70E740481C1C}">
                <a14:useLocalDpi xmlns:a14="http://schemas.microsoft.com/office/drawing/2010/main" val="0"/>
              </a:ext>
            </a:extLst>
          </a:blip>
          <a:srcRect l="841" r="841"/>
          <a:stretch>
            <a:fillRect/>
          </a:stretch>
        </p:blipFill>
        <p:spPr>
          <a:xfrm rot="5400000">
            <a:off x="9183099" y="3706875"/>
            <a:ext cx="2796569" cy="2133330"/>
          </a:xfrm>
        </p:spPr>
      </p:pic>
      <p:pic>
        <p:nvPicPr>
          <p:cNvPr id="5" name="Picture 4"/>
          <p:cNvPicPr>
            <a:picLocks noChangeAspect="1"/>
          </p:cNvPicPr>
          <p:nvPr/>
        </p:nvPicPr>
        <p:blipFill>
          <a:blip r:embed="rId4"/>
          <a:stretch>
            <a:fillRect/>
          </a:stretch>
        </p:blipFill>
        <p:spPr>
          <a:xfrm>
            <a:off x="646111" y="2095611"/>
            <a:ext cx="2932844" cy="3910458"/>
          </a:xfrm>
          <a:prstGeom prst="rect">
            <a:avLst/>
          </a:prstGeom>
        </p:spPr>
      </p:pic>
      <p:sp>
        <p:nvSpPr>
          <p:cNvPr id="9" name="TextBox 8"/>
          <p:cNvSpPr txBox="1"/>
          <p:nvPr/>
        </p:nvSpPr>
        <p:spPr>
          <a:xfrm>
            <a:off x="4018547" y="2478505"/>
            <a:ext cx="2791327" cy="3693319"/>
          </a:xfrm>
          <a:prstGeom prst="rect">
            <a:avLst/>
          </a:prstGeom>
          <a:noFill/>
        </p:spPr>
        <p:txBody>
          <a:bodyPr wrap="square" rtlCol="0">
            <a:spAutoFit/>
          </a:bodyPr>
          <a:lstStyle/>
          <a:p>
            <a:r>
              <a:rPr lang="en-US" dirty="0" smtClean="0"/>
              <a:t>Using a regular notebook works best for me.   I date the top and put the Quarter and the Lesson Number.   (Q3 L4)  If the students pay you individually/weekly, you can also write that on the top.   Leave a spot for the parents to sign.  Write instructions by page number.</a:t>
            </a:r>
            <a:endParaRPr lang="en-US" dirty="0"/>
          </a:p>
        </p:txBody>
      </p:sp>
      <p:sp>
        <p:nvSpPr>
          <p:cNvPr id="10" name="TextBox 9"/>
          <p:cNvSpPr txBox="1"/>
          <p:nvPr/>
        </p:nvSpPr>
        <p:spPr>
          <a:xfrm>
            <a:off x="7103517" y="4368624"/>
            <a:ext cx="2411201" cy="1477328"/>
          </a:xfrm>
          <a:prstGeom prst="rect">
            <a:avLst/>
          </a:prstGeom>
          <a:noFill/>
        </p:spPr>
        <p:txBody>
          <a:bodyPr wrap="square" rtlCol="0">
            <a:spAutoFit/>
          </a:bodyPr>
          <a:lstStyle/>
          <a:p>
            <a:r>
              <a:rPr lang="en-US" dirty="0" smtClean="0"/>
              <a:t>When a student passes a song, they earn a sticker.   10 Stickers= one prize from the prize bin.</a:t>
            </a:r>
            <a:endParaRPr lang="en-US" dirty="0"/>
          </a:p>
        </p:txBody>
      </p:sp>
    </p:spTree>
    <p:extLst>
      <p:ext uri="{BB962C8B-B14F-4D97-AF65-F5344CB8AC3E}">
        <p14:creationId xmlns:p14="http://schemas.microsoft.com/office/powerpoint/2010/main" val="3777058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12125" y="452717"/>
            <a:ext cx="4559120" cy="6111855"/>
          </a:xfrm>
        </p:spPr>
        <p:txBody>
          <a:bodyPr/>
          <a:lstStyle/>
          <a:p>
            <a:r>
              <a:rPr lang="en-US" sz="4000" dirty="0" smtClean="0"/>
              <a:t>Practicing-</a:t>
            </a:r>
            <a:r>
              <a:rPr lang="en-US" dirty="0" smtClean="0"/>
              <a:t/>
            </a:r>
            <a:br>
              <a:rPr lang="en-US" dirty="0" smtClean="0"/>
            </a:br>
            <a:r>
              <a:rPr lang="en-US" sz="2400" dirty="0" smtClean="0"/>
              <a:t>Begin strong.</a:t>
            </a:r>
            <a:br>
              <a:rPr lang="en-US" sz="2400" dirty="0" smtClean="0"/>
            </a:br>
            <a:r>
              <a:rPr lang="en-US" sz="2400" dirty="0" smtClean="0"/>
              <a:t>     </a:t>
            </a:r>
            <a:r>
              <a:rPr lang="en-US" sz="2400" i="1" u="sng" dirty="0" smtClean="0"/>
              <a:t>“</a:t>
            </a:r>
            <a:r>
              <a:rPr lang="en-US" sz="2400" i="1" u="sng" dirty="0" smtClean="0"/>
              <a:t>Is she/he ready </a:t>
            </a:r>
            <a:r>
              <a:rPr lang="en-US" sz="2400" i="1" u="sng" dirty="0" smtClean="0"/>
              <a:t>for</a:t>
            </a:r>
            <a:br>
              <a:rPr lang="en-US" sz="2400" i="1" u="sng" dirty="0" smtClean="0"/>
            </a:br>
            <a:r>
              <a:rPr lang="en-US" sz="2400" i="1" dirty="0"/>
              <a:t> </a:t>
            </a:r>
            <a:r>
              <a:rPr lang="en-US" sz="2400" i="1" dirty="0" smtClean="0"/>
              <a:t>                 </a:t>
            </a:r>
            <a:r>
              <a:rPr lang="en-US" sz="2400" i="1" dirty="0" smtClean="0"/>
              <a:t> </a:t>
            </a:r>
            <a:r>
              <a:rPr lang="en-US" sz="2400" i="1" u="sng" dirty="0" smtClean="0"/>
              <a:t>Piano </a:t>
            </a:r>
            <a:r>
              <a:rPr lang="en-US" sz="2400" i="1" u="sng" dirty="0" smtClean="0"/>
              <a:t>  Lessons</a:t>
            </a:r>
            <a:r>
              <a:rPr lang="en-US" sz="2400" i="1" u="sng" dirty="0" smtClean="0"/>
              <a:t>?” </a:t>
            </a:r>
            <a:r>
              <a:rPr lang="en-US" sz="2400" i="1" u="sng" dirty="0" smtClean="0"/>
              <a:t/>
            </a:r>
            <a:br>
              <a:rPr lang="en-US" sz="2400" i="1" u="sng" dirty="0" smtClean="0"/>
            </a:br>
            <a:r>
              <a:rPr lang="en-US" sz="2400" i="1" u="sng" dirty="0" smtClean="0"/>
              <a:t> </a:t>
            </a:r>
            <a:r>
              <a:rPr lang="en-US" sz="2400" dirty="0" smtClean="0"/>
              <a:t/>
            </a:r>
            <a:br>
              <a:rPr lang="en-US" sz="2400" dirty="0" smtClean="0"/>
            </a:br>
            <a:r>
              <a:rPr lang="en-US" sz="2200" dirty="0" smtClean="0"/>
              <a:t>I prefer to ask, “Are you (the parent) ready to spend the time it takes to teach good practice habits and make it part of the routine.”</a:t>
            </a:r>
            <a:br>
              <a:rPr lang="en-US" sz="2200" dirty="0" smtClean="0"/>
            </a:br>
            <a:r>
              <a:rPr lang="en-US" sz="2400" dirty="0" smtClean="0"/>
              <a:t/>
            </a:r>
            <a:br>
              <a:rPr lang="en-US" sz="2400" dirty="0" smtClean="0"/>
            </a:br>
            <a:r>
              <a:rPr lang="en-US" sz="2400" dirty="0" smtClean="0"/>
              <a:t>Possible Parent Information Meeting with demonstration.</a:t>
            </a:r>
            <a:br>
              <a:rPr lang="en-US" sz="2400" dirty="0" smtClean="0"/>
            </a:br>
            <a:r>
              <a:rPr lang="en-US" sz="2400" dirty="0" smtClean="0"/>
              <a:t>Possible “Training” provided by upper grade students. </a:t>
            </a:r>
            <a:br>
              <a:rPr lang="en-US" sz="2400" dirty="0" smtClean="0"/>
            </a:br>
            <a:r>
              <a:rPr lang="en-US" dirty="0" smtClean="0"/>
              <a:t/>
            </a:r>
            <a:br>
              <a:rPr lang="en-US" dirty="0" smtClean="0"/>
            </a:br>
            <a:endParaRPr lang="en-US" dirty="0"/>
          </a:p>
        </p:txBody>
      </p:sp>
      <p:pic>
        <p:nvPicPr>
          <p:cNvPr id="14" name="Picture 13"/>
          <p:cNvPicPr>
            <a:picLocks noChangeAspect="1"/>
          </p:cNvPicPr>
          <p:nvPr/>
        </p:nvPicPr>
        <p:blipFill>
          <a:blip r:embed="rId2"/>
          <a:stretch>
            <a:fillRect/>
          </a:stretch>
        </p:blipFill>
        <p:spPr>
          <a:xfrm>
            <a:off x="5213445" y="408377"/>
            <a:ext cx="6571907" cy="6349542"/>
          </a:xfrm>
          <a:prstGeom prst="rect">
            <a:avLst/>
          </a:prstGeom>
        </p:spPr>
      </p:pic>
    </p:spTree>
    <p:extLst>
      <p:ext uri="{BB962C8B-B14F-4D97-AF65-F5344CB8AC3E}">
        <p14:creationId xmlns:p14="http://schemas.microsoft.com/office/powerpoint/2010/main" val="3573010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1617786"/>
            <a:ext cx="7060577" cy="970186"/>
          </a:xfrm>
        </p:spPr>
        <p:txBody>
          <a:bodyPr/>
          <a:lstStyle/>
          <a:p>
            <a:r>
              <a:rPr lang="en-US" dirty="0" smtClean="0"/>
              <a:t>Why Start a Piano Program?</a:t>
            </a:r>
            <a:endParaRPr lang="en-US" dirty="0"/>
          </a:p>
        </p:txBody>
      </p:sp>
      <p:sp>
        <p:nvSpPr>
          <p:cNvPr id="3" name="Text Placeholder 2"/>
          <p:cNvSpPr>
            <a:spLocks noGrp="1"/>
          </p:cNvSpPr>
          <p:nvPr>
            <p:ph type="body" idx="1"/>
          </p:nvPr>
        </p:nvSpPr>
        <p:spPr>
          <a:xfrm>
            <a:off x="1154955" y="2587972"/>
            <a:ext cx="7060577" cy="3423674"/>
          </a:xfrm>
        </p:spPr>
        <p:txBody>
          <a:bodyPr>
            <a:normAutofit/>
          </a:bodyPr>
          <a:lstStyle/>
          <a:p>
            <a:pPr>
              <a:lnSpc>
                <a:spcPct val="150000"/>
              </a:lnSpc>
              <a:spcBef>
                <a:spcPts val="0"/>
              </a:spcBef>
            </a:pPr>
            <a:r>
              <a:rPr lang="en-US" cap="none" dirty="0"/>
              <a:t>It's a common complaint that there aren’t enough church musicians </a:t>
            </a:r>
            <a:r>
              <a:rPr lang="en-US" cap="none" dirty="0" smtClean="0"/>
              <a:t>in our </a:t>
            </a:r>
            <a:r>
              <a:rPr lang="en-US" cap="none" dirty="0"/>
              <a:t>churches. </a:t>
            </a:r>
            <a:endParaRPr lang="en-US" cap="none" dirty="0" smtClean="0"/>
          </a:p>
          <a:p>
            <a:pPr>
              <a:lnSpc>
                <a:spcPct val="150000"/>
              </a:lnSpc>
              <a:spcBef>
                <a:spcPts val="0"/>
              </a:spcBef>
            </a:pPr>
            <a:r>
              <a:rPr lang="en-US" cap="none" dirty="0" smtClean="0"/>
              <a:t>What </a:t>
            </a:r>
            <a:r>
              <a:rPr lang="en-US" cap="none" dirty="0"/>
              <a:t>can we </a:t>
            </a:r>
            <a:r>
              <a:rPr lang="en-US" cap="none" dirty="0" smtClean="0"/>
              <a:t>do? </a:t>
            </a:r>
            <a:r>
              <a:rPr lang="en-US" cap="none" dirty="0"/>
              <a:t>The future of church </a:t>
            </a:r>
            <a:r>
              <a:rPr lang="en-US" cap="none" dirty="0" smtClean="0"/>
              <a:t>music is </a:t>
            </a:r>
            <a:r>
              <a:rPr lang="en-US" cap="none" dirty="0"/>
              <a:t>in our schools, and what better place to begin molding </a:t>
            </a:r>
            <a:r>
              <a:rPr lang="en-US" cap="none" dirty="0" smtClean="0"/>
              <a:t>church musicians </a:t>
            </a:r>
            <a:r>
              <a:rPr lang="en-US" cap="none" dirty="0"/>
              <a:t>than in our Lutheran Elementary Schools. </a:t>
            </a:r>
            <a:endParaRPr lang="en-US" cap="none" dirty="0" smtClean="0"/>
          </a:p>
          <a:p>
            <a:pPr>
              <a:lnSpc>
                <a:spcPct val="150000"/>
              </a:lnSpc>
              <a:spcBef>
                <a:spcPts val="0"/>
              </a:spcBef>
            </a:pPr>
            <a:endParaRPr lang="en-US" cap="none" dirty="0" smtClean="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652" t="2988" r="664" b="6937"/>
          <a:stretch/>
        </p:blipFill>
        <p:spPr>
          <a:xfrm rot="5400000">
            <a:off x="7626935" y="2332578"/>
            <a:ext cx="4213752" cy="2784168"/>
          </a:xfrm>
          <a:prstGeom prst="rect">
            <a:avLst/>
          </a:prstGeom>
        </p:spPr>
      </p:pic>
    </p:spTree>
    <p:extLst>
      <p:ext uri="{BB962C8B-B14F-4D97-AF65-F5344CB8AC3E}">
        <p14:creationId xmlns:p14="http://schemas.microsoft.com/office/powerpoint/2010/main" val="605509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9654"/>
          <a:stretch/>
        </p:blipFill>
        <p:spPr>
          <a:xfrm>
            <a:off x="935658" y="379304"/>
            <a:ext cx="4705288" cy="5827238"/>
          </a:xfrm>
          <a:prstGeom prst="rect">
            <a:avLst/>
          </a:prstGeom>
        </p:spPr>
      </p:pic>
      <p:pic>
        <p:nvPicPr>
          <p:cNvPr id="5" name="Picture 4"/>
          <p:cNvPicPr>
            <a:picLocks noChangeAspect="1"/>
          </p:cNvPicPr>
          <p:nvPr/>
        </p:nvPicPr>
        <p:blipFill rotWithShape="1">
          <a:blip r:embed="rId2"/>
          <a:srcRect t="60346"/>
          <a:stretch/>
        </p:blipFill>
        <p:spPr>
          <a:xfrm>
            <a:off x="6181858" y="1364776"/>
            <a:ext cx="5547087" cy="4841765"/>
          </a:xfrm>
          <a:prstGeom prst="rect">
            <a:avLst/>
          </a:prstGeom>
        </p:spPr>
      </p:pic>
    </p:spTree>
    <p:extLst>
      <p:ext uri="{BB962C8B-B14F-4D97-AF65-F5344CB8AC3E}">
        <p14:creationId xmlns:p14="http://schemas.microsoft.com/office/powerpoint/2010/main" val="3474945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443" t="2728" r="3152" b="52312"/>
          <a:stretch/>
        </p:blipFill>
        <p:spPr>
          <a:xfrm>
            <a:off x="606315" y="1039535"/>
            <a:ext cx="5980545" cy="4704443"/>
          </a:xfrm>
          <a:prstGeom prst="rect">
            <a:avLst/>
          </a:prstGeom>
        </p:spPr>
      </p:pic>
      <p:sp>
        <p:nvSpPr>
          <p:cNvPr id="3" name="Text Placeholder 2"/>
          <p:cNvSpPr>
            <a:spLocks noGrp="1"/>
          </p:cNvSpPr>
          <p:nvPr>
            <p:ph type="body" idx="1"/>
          </p:nvPr>
        </p:nvSpPr>
        <p:spPr>
          <a:xfrm>
            <a:off x="606315" y="548640"/>
            <a:ext cx="6205965" cy="693306"/>
          </a:xfrm>
        </p:spPr>
        <p:txBody>
          <a:bodyPr>
            <a:normAutofit/>
          </a:bodyPr>
          <a:lstStyle/>
          <a:p>
            <a:r>
              <a:rPr lang="en-US" cap="none" dirty="0" smtClean="0">
                <a:hlinkClick r:id="rId3"/>
              </a:rPr>
              <a:t>Practice Cheat Sheet for Not-So-Musical Parents</a:t>
            </a:r>
            <a:endParaRPr lang="en-US" cap="none" dirty="0"/>
          </a:p>
          <a:p>
            <a:endParaRPr lang="en-US" cap="none" dirty="0"/>
          </a:p>
        </p:txBody>
      </p:sp>
      <p:pic>
        <p:nvPicPr>
          <p:cNvPr id="6" name="Picture 5"/>
          <p:cNvPicPr>
            <a:picLocks noChangeAspect="1"/>
          </p:cNvPicPr>
          <p:nvPr/>
        </p:nvPicPr>
        <p:blipFill rotWithShape="1">
          <a:blip r:embed="rId2"/>
          <a:srcRect l="3104" t="49440" r="2841" b="3745"/>
          <a:stretch/>
        </p:blipFill>
        <p:spPr>
          <a:xfrm>
            <a:off x="6189584" y="2537137"/>
            <a:ext cx="5862521" cy="4186829"/>
          </a:xfrm>
          <a:prstGeom prst="rect">
            <a:avLst/>
          </a:prstGeom>
        </p:spPr>
      </p:pic>
    </p:spTree>
    <p:extLst>
      <p:ext uri="{BB962C8B-B14F-4D97-AF65-F5344CB8AC3E}">
        <p14:creationId xmlns:p14="http://schemas.microsoft.com/office/powerpoint/2010/main" val="10477683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72" y="306296"/>
            <a:ext cx="4774778" cy="833596"/>
          </a:xfrm>
        </p:spPr>
        <p:txBody>
          <a:bodyPr/>
          <a:lstStyle/>
          <a:p>
            <a:r>
              <a:rPr lang="en-US" sz="3600" dirty="0" smtClean="0"/>
              <a:t>Playing for Chapel</a:t>
            </a:r>
            <a:endParaRPr lang="en-US" sz="3600" dirty="0"/>
          </a:p>
        </p:txBody>
      </p:sp>
      <p:sp>
        <p:nvSpPr>
          <p:cNvPr id="3" name="Text Placeholder 2"/>
          <p:cNvSpPr>
            <a:spLocks noGrp="1"/>
          </p:cNvSpPr>
          <p:nvPr>
            <p:ph type="body" idx="1"/>
          </p:nvPr>
        </p:nvSpPr>
        <p:spPr>
          <a:xfrm>
            <a:off x="891010" y="1203770"/>
            <a:ext cx="4968877" cy="4187191"/>
          </a:xfrm>
        </p:spPr>
        <p:txBody>
          <a:bodyPr>
            <a:normAutofit/>
          </a:bodyPr>
          <a:lstStyle/>
          <a:p>
            <a:r>
              <a:rPr lang="en-US" sz="1800" cap="none" dirty="0" smtClean="0"/>
              <a:t>Get Hymn Instruction Schedule in July.</a:t>
            </a:r>
          </a:p>
          <a:p>
            <a:r>
              <a:rPr lang="en-US" sz="1800" cap="none" dirty="0" smtClean="0"/>
              <a:t>Find arrangements of Hymns in various levels.   Start EARLY.</a:t>
            </a:r>
          </a:p>
          <a:p>
            <a:r>
              <a:rPr lang="en-US" sz="1800" cap="none" dirty="0" smtClean="0">
                <a:hlinkClick r:id="rId2"/>
              </a:rPr>
              <a:t>Favorite Hymns  by Otto </a:t>
            </a:r>
            <a:r>
              <a:rPr lang="en-US" sz="1800" cap="none" dirty="0" smtClean="0">
                <a:hlinkClick r:id="rId2"/>
              </a:rPr>
              <a:t>Schenk</a:t>
            </a:r>
            <a:r>
              <a:rPr lang="en-US" sz="1800" cap="none" dirty="0" smtClean="0"/>
              <a:t>  </a:t>
            </a:r>
            <a:r>
              <a:rPr lang="en-US" sz="1600" cap="none" dirty="0" smtClean="0"/>
              <a:t>(4 Vol.)</a:t>
            </a:r>
            <a:endParaRPr lang="en-US" sz="1800" cap="none" dirty="0" smtClean="0"/>
          </a:p>
          <a:p>
            <a:r>
              <a:rPr lang="en-US" sz="1800" cap="none" dirty="0" smtClean="0">
                <a:hlinkClick r:id="rId3"/>
              </a:rPr>
              <a:t>Alfred Hymns</a:t>
            </a:r>
            <a:endParaRPr lang="en-US" sz="1800" cap="none" dirty="0" smtClean="0"/>
          </a:p>
          <a:p>
            <a:r>
              <a:rPr lang="en-US" sz="1800" cap="none" dirty="0" smtClean="0">
                <a:hlinkClick r:id="rId3"/>
              </a:rPr>
              <a:t>Play Praise </a:t>
            </a:r>
            <a:endParaRPr lang="en-US" sz="1800" cap="none" dirty="0" smtClean="0"/>
          </a:p>
          <a:p>
            <a:r>
              <a:rPr lang="en-US" sz="1800" cap="none" dirty="0" smtClean="0">
                <a:hlinkClick r:id="rId4"/>
              </a:rPr>
              <a:t>Christmas Duets</a:t>
            </a:r>
            <a:endParaRPr lang="en-US" sz="1800" cap="none" dirty="0" smtClean="0"/>
          </a:p>
          <a:p>
            <a:r>
              <a:rPr lang="en-US" sz="1800" cap="none" dirty="0" err="1" smtClean="0"/>
              <a:t>Loersch</a:t>
            </a:r>
            <a:endParaRPr lang="en-US" sz="1800" cap="none" dirty="0" smtClean="0"/>
          </a:p>
          <a:p>
            <a:r>
              <a:rPr lang="en-US" sz="1800" cap="none" dirty="0" smtClean="0">
                <a:hlinkClick r:id="rId5"/>
              </a:rPr>
              <a:t>Hymn Favorites</a:t>
            </a:r>
            <a:endParaRPr lang="en-US" sz="1800" cap="none" dirty="0" smtClean="0"/>
          </a:p>
          <a:p>
            <a:r>
              <a:rPr lang="en-US" sz="1800" cap="none" dirty="0" smtClean="0"/>
              <a:t>Write Your Own Arrangements – using free Program </a:t>
            </a:r>
            <a:r>
              <a:rPr lang="en-US" sz="1800" cap="none" dirty="0" smtClean="0">
                <a:hlinkClick r:id="rId6"/>
              </a:rPr>
              <a:t>Muse Score</a:t>
            </a:r>
            <a:endParaRPr lang="en-US" sz="1800" cap="none" dirty="0" smtClean="0"/>
          </a:p>
          <a:p>
            <a:endParaRPr lang="en-US" sz="1800" cap="none" dirty="0" smtClean="0"/>
          </a:p>
          <a:p>
            <a:endParaRPr lang="en-US" sz="1800" cap="none" dirty="0"/>
          </a:p>
          <a:p>
            <a:endParaRPr lang="en-US" sz="1800" cap="none" dirty="0" smtClean="0"/>
          </a:p>
          <a:p>
            <a:endParaRPr lang="en-US" cap="none" dirty="0"/>
          </a:p>
          <a:p>
            <a:endParaRPr lang="en-US" cap="none" dirty="0" smtClean="0"/>
          </a:p>
          <a:p>
            <a:endParaRPr lang="en-US" cap="none" dirty="0"/>
          </a:p>
        </p:txBody>
      </p:sp>
      <p:graphicFrame>
        <p:nvGraphicFramePr>
          <p:cNvPr id="4" name="Table 3"/>
          <p:cNvGraphicFramePr>
            <a:graphicFrameLocks noGrp="1"/>
          </p:cNvGraphicFramePr>
          <p:nvPr>
            <p:extLst>
              <p:ext uri="{D42A27DB-BD31-4B8C-83A1-F6EECF244321}">
                <p14:modId xmlns:p14="http://schemas.microsoft.com/office/powerpoint/2010/main" val="1834090484"/>
              </p:ext>
            </p:extLst>
          </p:nvPr>
        </p:nvGraphicFramePr>
        <p:xfrm>
          <a:off x="6239582" y="107326"/>
          <a:ext cx="5688561" cy="6634147"/>
        </p:xfrm>
        <a:graphic>
          <a:graphicData uri="http://schemas.openxmlformats.org/drawingml/2006/table">
            <a:tbl>
              <a:tblPr>
                <a:tableStyleId>{5C22544A-7EE6-4342-B048-85BDC9FD1C3A}</a:tableStyleId>
              </a:tblPr>
              <a:tblGrid>
                <a:gridCol w="638889"/>
                <a:gridCol w="341194"/>
                <a:gridCol w="2088108"/>
                <a:gridCol w="928047"/>
                <a:gridCol w="1023582"/>
                <a:gridCol w="668741"/>
              </a:tblGrid>
              <a:tr h="282448">
                <a:tc>
                  <a:txBody>
                    <a:bodyPr/>
                    <a:lstStyle/>
                    <a:p>
                      <a:pPr marL="0" marR="0">
                        <a:lnSpc>
                          <a:spcPct val="115000"/>
                        </a:lnSpc>
                        <a:spcBef>
                          <a:spcPts val="0"/>
                        </a:spcBef>
                        <a:spcAft>
                          <a:spcPts val="0"/>
                        </a:spcAft>
                      </a:pPr>
                      <a:r>
                        <a:rPr lang="en-US" sz="1000" dirty="0">
                          <a:effectLst/>
                        </a:rPr>
                        <a:t>Date</a:t>
                      </a:r>
                      <a:endParaRPr lang="en-US" sz="1000" dirty="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700" dirty="0">
                          <a:effectLst/>
                        </a:rPr>
                        <a:t>Hymn</a:t>
                      </a:r>
                      <a:endParaRPr lang="en-US" sz="700" dirty="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dirty="0">
                          <a:effectLst/>
                        </a:rPr>
                        <a:t>Title</a:t>
                      </a:r>
                      <a:endParaRPr lang="en-US" sz="1000" dirty="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Preacher</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Location</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dirty="0">
                          <a:effectLst/>
                        </a:rPr>
                        <a:t>Pianist</a:t>
                      </a:r>
                      <a:endParaRPr lang="en-US" sz="1000" dirty="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Sept. 2</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38</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dirty="0">
                          <a:effectLst/>
                        </a:rPr>
                        <a:t>From Heaven above</a:t>
                      </a:r>
                      <a:endParaRPr lang="en-US" sz="1000" dirty="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Washburn</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dirty="0">
                          <a:effectLst/>
                        </a:rPr>
                        <a:t>Emily</a:t>
                      </a:r>
                      <a:endParaRPr lang="en-US" sz="1000" dirty="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Sept. 9</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2</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Savior of the Nations</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Husby</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church</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Kayla</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99855">
                <a:tc>
                  <a:txBody>
                    <a:bodyPr/>
                    <a:lstStyle/>
                    <a:p>
                      <a:pPr marL="0" marR="0">
                        <a:lnSpc>
                          <a:spcPct val="115000"/>
                        </a:lnSpc>
                        <a:spcBef>
                          <a:spcPts val="0"/>
                        </a:spcBef>
                        <a:spcAft>
                          <a:spcPts val="0"/>
                        </a:spcAft>
                      </a:pPr>
                      <a:r>
                        <a:rPr lang="en-US" sz="1000">
                          <a:effectLst/>
                        </a:rPr>
                        <a:t>Sept. 16</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341</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Crown Him with Many Crowns</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Marquardt</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Mia</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99855">
                <a:tc>
                  <a:txBody>
                    <a:bodyPr/>
                    <a:lstStyle/>
                    <a:p>
                      <a:pPr marL="0" marR="0">
                        <a:lnSpc>
                          <a:spcPct val="115000"/>
                        </a:lnSpc>
                        <a:spcBef>
                          <a:spcPts val="0"/>
                        </a:spcBef>
                        <a:spcAft>
                          <a:spcPts val="0"/>
                        </a:spcAft>
                      </a:pPr>
                      <a:r>
                        <a:rPr lang="en-US" sz="1000">
                          <a:effectLst/>
                        </a:rPr>
                        <a:t>Sept. 23</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304</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Jesus Sinners Does Receive</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dirty="0">
                          <a:effectLst/>
                        </a:rPr>
                        <a:t>Steinbrenner</a:t>
                      </a:r>
                      <a:endParaRPr lang="en-US" sz="1000" dirty="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church</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dirty="0">
                          <a:effectLst/>
                        </a:rPr>
                        <a:t>Grace</a:t>
                      </a:r>
                      <a:endParaRPr lang="en-US" sz="1000" dirty="0">
                        <a:solidFill>
                          <a:srgbClr val="000000"/>
                        </a:solidFill>
                        <a:effectLst/>
                        <a:latin typeface="Arial" panose="020B0604020202020204" pitchFamily="34" charset="0"/>
                        <a:ea typeface="Arial" panose="020B0604020202020204" pitchFamily="34" charset="0"/>
                      </a:endParaRPr>
                    </a:p>
                  </a:txBody>
                  <a:tcPr marL="33326" marR="33326" marT="33326" marB="33326"/>
                </a:tc>
              </a:tr>
              <a:tr h="299855">
                <a:tc>
                  <a:txBody>
                    <a:bodyPr/>
                    <a:lstStyle/>
                    <a:p>
                      <a:pPr marL="0" marR="0">
                        <a:lnSpc>
                          <a:spcPct val="115000"/>
                        </a:lnSpc>
                        <a:spcBef>
                          <a:spcPts val="0"/>
                        </a:spcBef>
                        <a:spcAft>
                          <a:spcPts val="0"/>
                        </a:spcAft>
                      </a:pPr>
                      <a:r>
                        <a:rPr lang="en-US" sz="1000" dirty="0">
                          <a:effectLst/>
                        </a:rPr>
                        <a:t>Sept. 30</a:t>
                      </a:r>
                      <a:endParaRPr lang="en-US" sz="1000" dirty="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358</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How Sweet the Name of Jesus...</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Schultz</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Madyson</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99855">
                <a:tc>
                  <a:txBody>
                    <a:bodyPr/>
                    <a:lstStyle/>
                    <a:p>
                      <a:pPr marL="0" marR="0">
                        <a:lnSpc>
                          <a:spcPct val="115000"/>
                        </a:lnSpc>
                        <a:spcBef>
                          <a:spcPts val="0"/>
                        </a:spcBef>
                        <a:spcAft>
                          <a:spcPts val="0"/>
                        </a:spcAft>
                      </a:pPr>
                      <a:r>
                        <a:rPr lang="en-US" sz="1000">
                          <a:effectLst/>
                        </a:rPr>
                        <a:t>Oct. 14</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90</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The People That in Darkness Sat</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Waldschmidt</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church</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Haley</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Oct. 21</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596</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Glorious in Majesty</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Wittig</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Anya</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99855">
                <a:tc>
                  <a:txBody>
                    <a:bodyPr/>
                    <a:lstStyle/>
                    <a:p>
                      <a:pPr marL="0" marR="0">
                        <a:lnSpc>
                          <a:spcPct val="115000"/>
                        </a:lnSpc>
                        <a:spcBef>
                          <a:spcPts val="0"/>
                        </a:spcBef>
                        <a:spcAft>
                          <a:spcPts val="0"/>
                        </a:spcAft>
                      </a:pPr>
                      <a:r>
                        <a:rPr lang="en-US" sz="1000">
                          <a:effectLst/>
                        </a:rPr>
                        <a:t>Nov. 4</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282</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Lord Open Now My Heart ...</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Washburn</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Cael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Nov. 11</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363</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The King of Glory Comes</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Husby</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Church</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Erica</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Nov. 18</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609</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We Praise You Oh God</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Marquardt</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Sage</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Dec. 2</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 </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Christmas Service</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Steinbrenner</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church</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dirty="0">
                          <a:effectLst/>
                        </a:rPr>
                        <a:t>Erica</a:t>
                      </a:r>
                      <a:endParaRPr lang="en-US" sz="1000" dirty="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Dec. 9</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 </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Christmas Service</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Schultz</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Alaina</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66236">
                <a:tc>
                  <a:txBody>
                    <a:bodyPr/>
                    <a:lstStyle/>
                    <a:p>
                      <a:pPr marL="0" marR="0">
                        <a:lnSpc>
                          <a:spcPct val="115000"/>
                        </a:lnSpc>
                        <a:spcBef>
                          <a:spcPts val="0"/>
                        </a:spcBef>
                        <a:spcAft>
                          <a:spcPts val="0"/>
                        </a:spcAft>
                      </a:pPr>
                      <a:r>
                        <a:rPr lang="en-US" sz="1000">
                          <a:effectLst/>
                        </a:rPr>
                        <a:t>Dec. 15</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 </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Christmas Service</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Waldschmidt</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church</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Haley</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Dec. 23</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 </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Christmas</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none</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none</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Kayla</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Jan. 6</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490</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Love in Christ is Strong</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Wittig</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Emily</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Jan. 13</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432 </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I Am Jesus Little Lamb</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Washburn</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Grace</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Jan. 20</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284</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How Precious is the Book</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Husby</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church</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Megan 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99855">
                <a:tc>
                  <a:txBody>
                    <a:bodyPr/>
                    <a:lstStyle/>
                    <a:p>
                      <a:pPr marL="0" marR="0">
                        <a:lnSpc>
                          <a:spcPct val="115000"/>
                        </a:lnSpc>
                        <a:spcBef>
                          <a:spcPts val="0"/>
                        </a:spcBef>
                        <a:spcAft>
                          <a:spcPts val="0"/>
                        </a:spcAft>
                      </a:pPr>
                      <a:r>
                        <a:rPr lang="en-US" sz="1000">
                          <a:effectLst/>
                        </a:rPr>
                        <a:t>Jan. 27</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738</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In Hopelessness and Near ….</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Marquardt</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Kayla</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99855">
                <a:tc>
                  <a:txBody>
                    <a:bodyPr/>
                    <a:lstStyle/>
                    <a:p>
                      <a:pPr marL="0" marR="0">
                        <a:lnSpc>
                          <a:spcPct val="115000"/>
                        </a:lnSpc>
                        <a:spcBef>
                          <a:spcPts val="0"/>
                        </a:spcBef>
                        <a:spcAft>
                          <a:spcPts val="0"/>
                        </a:spcAft>
                      </a:pPr>
                      <a:r>
                        <a:rPr lang="en-US" sz="1000">
                          <a:effectLst/>
                        </a:rPr>
                        <a:t>Feb. 10</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411</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What a Friends We Have….</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Steinbrenner</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church</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Alayna P.</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99855">
                <a:tc>
                  <a:txBody>
                    <a:bodyPr/>
                    <a:lstStyle/>
                    <a:p>
                      <a:pPr marL="0" marR="0">
                        <a:lnSpc>
                          <a:spcPct val="115000"/>
                        </a:lnSpc>
                        <a:spcBef>
                          <a:spcPts val="0"/>
                        </a:spcBef>
                        <a:spcAft>
                          <a:spcPts val="0"/>
                        </a:spcAft>
                      </a:pPr>
                      <a:r>
                        <a:rPr lang="en-US" sz="1000" dirty="0">
                          <a:effectLst/>
                        </a:rPr>
                        <a:t>Feb. 17</a:t>
                      </a:r>
                      <a:endParaRPr lang="en-US" sz="1000" dirty="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436</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Jesus Shepherd of the Sheep</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Schultz</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Alaina W.</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Feb. 24</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714</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The Lamb</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Zeamer</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dirty="0">
                          <a:effectLst/>
                        </a:rPr>
                        <a:t>Mia</a:t>
                      </a:r>
                      <a:endParaRPr lang="en-US" sz="1000" dirty="0">
                        <a:solidFill>
                          <a:srgbClr val="000000"/>
                        </a:solidFill>
                        <a:effectLst/>
                        <a:latin typeface="Arial" panose="020B0604020202020204" pitchFamily="34" charset="0"/>
                        <a:ea typeface="Arial" panose="020B0604020202020204" pitchFamily="34" charset="0"/>
                      </a:endParaRPr>
                    </a:p>
                  </a:txBody>
                  <a:tcPr marL="33326" marR="33326" marT="33326" marB="33326"/>
                </a:tc>
              </a:tr>
              <a:tr h="299855">
                <a:tc>
                  <a:txBody>
                    <a:bodyPr/>
                    <a:lstStyle/>
                    <a:p>
                      <a:pPr marL="0" marR="0">
                        <a:lnSpc>
                          <a:spcPct val="115000"/>
                        </a:lnSpc>
                        <a:spcBef>
                          <a:spcPts val="0"/>
                        </a:spcBef>
                        <a:spcAft>
                          <a:spcPts val="0"/>
                        </a:spcAft>
                      </a:pPr>
                      <a:r>
                        <a:rPr lang="en-US" sz="1000">
                          <a:effectLst/>
                        </a:rPr>
                        <a:t>Mar. 3</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485</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We Give Thee But Thine Own</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Waldschmidt</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Church</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Gretta</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Mar. 10</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170</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Draw Us To Thee</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Wittig</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Sam</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r>
              <a:tr h="220822">
                <a:tc>
                  <a:txBody>
                    <a:bodyPr/>
                    <a:lstStyle/>
                    <a:p>
                      <a:pPr marL="0" marR="0">
                        <a:lnSpc>
                          <a:spcPct val="115000"/>
                        </a:lnSpc>
                        <a:spcBef>
                          <a:spcPts val="0"/>
                        </a:spcBef>
                        <a:spcAft>
                          <a:spcPts val="0"/>
                        </a:spcAft>
                      </a:pPr>
                      <a:r>
                        <a:rPr lang="en-US" sz="1000">
                          <a:effectLst/>
                        </a:rPr>
                        <a:t>Mar. 17</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111</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Sweet the Moments</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Washburn</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a:effectLst/>
                        </a:rPr>
                        <a:t>school</a:t>
                      </a:r>
                      <a:endParaRPr lang="en-US" sz="1000">
                        <a:solidFill>
                          <a:srgbClr val="000000"/>
                        </a:solidFill>
                        <a:effectLst/>
                        <a:latin typeface="Arial" panose="020B0604020202020204" pitchFamily="34" charset="0"/>
                        <a:ea typeface="Arial" panose="020B0604020202020204" pitchFamily="34" charset="0"/>
                      </a:endParaRPr>
                    </a:p>
                  </a:txBody>
                  <a:tcPr marL="33326" marR="33326" marT="33326" marB="33326"/>
                </a:tc>
                <a:tc>
                  <a:txBody>
                    <a:bodyPr/>
                    <a:lstStyle/>
                    <a:p>
                      <a:pPr marL="0" marR="0">
                        <a:lnSpc>
                          <a:spcPct val="115000"/>
                        </a:lnSpc>
                        <a:spcBef>
                          <a:spcPts val="0"/>
                        </a:spcBef>
                        <a:spcAft>
                          <a:spcPts val="0"/>
                        </a:spcAft>
                      </a:pPr>
                      <a:r>
                        <a:rPr lang="en-US" sz="1000" dirty="0">
                          <a:effectLst/>
                        </a:rPr>
                        <a:t>Emma</a:t>
                      </a:r>
                      <a:endParaRPr lang="en-US" sz="1000" dirty="0">
                        <a:solidFill>
                          <a:srgbClr val="000000"/>
                        </a:solidFill>
                        <a:effectLst/>
                        <a:latin typeface="Arial" panose="020B0604020202020204" pitchFamily="34" charset="0"/>
                        <a:ea typeface="Arial" panose="020B0604020202020204" pitchFamily="34" charset="0"/>
                      </a:endParaRPr>
                    </a:p>
                  </a:txBody>
                  <a:tcPr marL="33326" marR="33326" marT="33326" marB="33326"/>
                </a:tc>
              </a:tr>
            </a:tbl>
          </a:graphicData>
        </a:graphic>
      </p:graphicFrame>
      <p:pic>
        <p:nvPicPr>
          <p:cNvPr id="4099" name="Picture 3" descr="More Favorite Hymns for the Piano or Keyboard, Volume 4"/>
          <p:cNvPicPr>
            <a:picLocks noChangeAspect="1" noChangeArrowheads="1"/>
          </p:cNvPicPr>
          <p:nvPr/>
        </p:nvPicPr>
        <p:blipFill rotWithShape="1">
          <a:blip r:embed="rId7">
            <a:extLst>
              <a:ext uri="{28A0092B-C50C-407E-A947-70E740481C1C}">
                <a14:useLocalDpi xmlns:a14="http://schemas.microsoft.com/office/drawing/2010/main" val="0"/>
              </a:ext>
            </a:extLst>
          </a:blip>
          <a:srcRect l="14794" t="2866" r="14698" b="2764"/>
          <a:stretch/>
        </p:blipFill>
        <p:spPr bwMode="auto">
          <a:xfrm>
            <a:off x="931719" y="5433759"/>
            <a:ext cx="886270" cy="117351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over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2699" y="5433759"/>
            <a:ext cx="950244" cy="1219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stretch>
            <a:fillRect/>
          </a:stretch>
        </p:blipFill>
        <p:spPr>
          <a:xfrm>
            <a:off x="4172790" y="5390961"/>
            <a:ext cx="912230" cy="1216307"/>
          </a:xfrm>
          <a:prstGeom prst="rect">
            <a:avLst/>
          </a:prstGeom>
        </p:spPr>
      </p:pic>
      <p:pic>
        <p:nvPicPr>
          <p:cNvPr id="7" name="Picture 6"/>
          <p:cNvPicPr>
            <a:picLocks noChangeAspect="1"/>
          </p:cNvPicPr>
          <p:nvPr/>
        </p:nvPicPr>
        <p:blipFill>
          <a:blip r:embed="rId10"/>
          <a:stretch>
            <a:fillRect/>
          </a:stretch>
        </p:blipFill>
        <p:spPr>
          <a:xfrm>
            <a:off x="3077836" y="5390961"/>
            <a:ext cx="909877" cy="1217214"/>
          </a:xfrm>
          <a:prstGeom prst="rect">
            <a:avLst/>
          </a:prstGeom>
        </p:spPr>
      </p:pic>
    </p:spTree>
    <p:extLst>
      <p:ext uri="{BB962C8B-B14F-4D97-AF65-F5344CB8AC3E}">
        <p14:creationId xmlns:p14="http://schemas.microsoft.com/office/powerpoint/2010/main" val="30903597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290" y="695458"/>
            <a:ext cx="4121240" cy="1944029"/>
          </a:xfrm>
        </p:spPr>
        <p:txBody>
          <a:bodyPr/>
          <a:lstStyle/>
          <a:p>
            <a:r>
              <a:rPr lang="en-US" sz="3200" dirty="0" smtClean="0"/>
              <a:t>Start Small in Worship.  </a:t>
            </a:r>
            <a:r>
              <a:rPr lang="en-US" sz="3200" dirty="0" smtClean="0"/>
              <a:t/>
            </a:r>
            <a:br>
              <a:rPr lang="en-US" sz="3200" dirty="0" smtClean="0"/>
            </a:br>
            <a:r>
              <a:rPr lang="en-US" sz="3200" dirty="0" smtClean="0"/>
              <a:t>Quality </a:t>
            </a:r>
            <a:r>
              <a:rPr lang="en-US" sz="3200" dirty="0" smtClean="0"/>
              <a:t>vs. Quantity</a:t>
            </a:r>
            <a:endParaRPr lang="en-US" sz="3200" dirty="0"/>
          </a:p>
        </p:txBody>
      </p:sp>
      <p:sp>
        <p:nvSpPr>
          <p:cNvPr id="3" name="Text Placeholder 2"/>
          <p:cNvSpPr>
            <a:spLocks noGrp="1"/>
          </p:cNvSpPr>
          <p:nvPr>
            <p:ph type="body" idx="1"/>
          </p:nvPr>
        </p:nvSpPr>
        <p:spPr>
          <a:xfrm>
            <a:off x="660290" y="2639487"/>
            <a:ext cx="4298076" cy="3606767"/>
          </a:xfrm>
        </p:spPr>
        <p:txBody>
          <a:bodyPr>
            <a:normAutofit lnSpcReduction="10000"/>
          </a:bodyPr>
          <a:lstStyle/>
          <a:p>
            <a:r>
              <a:rPr lang="en-US" cap="none" dirty="0" smtClean="0"/>
              <a:t>Pre Service (or pre-preservice </a:t>
            </a:r>
            <a:r>
              <a:rPr lang="en-US" cap="none" dirty="0" smtClean="0">
                <a:sym typeface="Wingdings" panose="05000000000000000000" pitchFamily="2" charset="2"/>
              </a:rPr>
              <a:t>)</a:t>
            </a:r>
          </a:p>
          <a:p>
            <a:r>
              <a:rPr lang="en-US" cap="none" dirty="0" smtClean="0"/>
              <a:t>Choosing Songs.</a:t>
            </a:r>
          </a:p>
          <a:p>
            <a:r>
              <a:rPr lang="en-US" cap="none" dirty="0" smtClean="0"/>
              <a:t>Timing out songs.</a:t>
            </a:r>
          </a:p>
          <a:p>
            <a:r>
              <a:rPr lang="en-US" cap="none" dirty="0" smtClean="0"/>
              <a:t>Modulating between songs.</a:t>
            </a:r>
          </a:p>
          <a:p>
            <a:r>
              <a:rPr lang="en-US" cap="none" dirty="0" smtClean="0"/>
              <a:t>Giving very best.</a:t>
            </a:r>
          </a:p>
          <a:p>
            <a:endParaRPr lang="en-US" cap="none" dirty="0" smtClean="0"/>
          </a:p>
          <a:p>
            <a:r>
              <a:rPr lang="en-US" cap="none" dirty="0" smtClean="0"/>
              <a:t>Leading </a:t>
            </a:r>
            <a:r>
              <a:rPr lang="en-US" cap="none" dirty="0" smtClean="0"/>
              <a:t>Worship in </a:t>
            </a:r>
            <a:r>
              <a:rPr lang="en-US" cap="none" dirty="0" smtClean="0"/>
              <a:t>Church</a:t>
            </a:r>
          </a:p>
          <a:p>
            <a:r>
              <a:rPr lang="en-US" cap="none" dirty="0" smtClean="0"/>
              <a:t>Offering – Hymn Verse – Liturgy</a:t>
            </a:r>
          </a:p>
          <a:p>
            <a:r>
              <a:rPr lang="en-US" cap="none" dirty="0" smtClean="0"/>
              <a:t>(Bass line)</a:t>
            </a:r>
            <a:endParaRPr lang="en-US" cap="none" dirty="0"/>
          </a:p>
        </p:txBody>
      </p:sp>
      <p:pic>
        <p:nvPicPr>
          <p:cNvPr id="4" name="Picture 3"/>
          <p:cNvPicPr>
            <a:picLocks noChangeAspect="1"/>
          </p:cNvPicPr>
          <p:nvPr/>
        </p:nvPicPr>
        <p:blipFill rotWithShape="1">
          <a:blip r:embed="rId2"/>
          <a:srcRect l="3124" t="-4195" r="7081" b="4195"/>
          <a:stretch/>
        </p:blipFill>
        <p:spPr>
          <a:xfrm>
            <a:off x="5061397" y="1210242"/>
            <a:ext cx="6246254" cy="5218628"/>
          </a:xfrm>
          <a:prstGeom prst="rect">
            <a:avLst/>
          </a:prstGeom>
        </p:spPr>
      </p:pic>
    </p:spTree>
    <p:extLst>
      <p:ext uri="{BB962C8B-B14F-4D97-AF65-F5344CB8AC3E}">
        <p14:creationId xmlns:p14="http://schemas.microsoft.com/office/powerpoint/2010/main" val="18195702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sharpenSoften amount="7000"/>
                    </a14:imgEffect>
                  </a14:imgLayer>
                </a14:imgProps>
              </a:ext>
            </a:extLst>
          </a:blip>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842087" y="437882"/>
            <a:ext cx="3146590" cy="658697"/>
          </a:xfrm>
        </p:spPr>
        <p:txBody>
          <a:bodyPr/>
          <a:lstStyle/>
          <a:p>
            <a:r>
              <a:rPr lang="en-US" dirty="0" smtClean="0"/>
              <a:t>Incentives</a:t>
            </a:r>
            <a:endParaRPr lang="en-US" dirty="0"/>
          </a:p>
        </p:txBody>
      </p:sp>
      <p:sp>
        <p:nvSpPr>
          <p:cNvPr id="6" name="Text Placeholder 5"/>
          <p:cNvSpPr>
            <a:spLocks noGrp="1"/>
          </p:cNvSpPr>
          <p:nvPr>
            <p:ph type="body" sz="half" idx="2"/>
          </p:nvPr>
        </p:nvSpPr>
        <p:spPr>
          <a:xfrm>
            <a:off x="2936384" y="993548"/>
            <a:ext cx="8695161" cy="5579242"/>
          </a:xfrm>
        </p:spPr>
        <p:txBody>
          <a:bodyPr>
            <a:noAutofit/>
          </a:bodyPr>
          <a:lstStyle/>
          <a:p>
            <a:r>
              <a:rPr lang="en-US" sz="1600" dirty="0" smtClean="0"/>
              <a:t>Our Favorite incentive at Peace Lutheran is one we start after basketball season, approximately 10 weeks before the Spring recital.   Students tally their practices.  </a:t>
            </a:r>
            <a:endParaRPr lang="en-US" sz="1600" dirty="0" smtClean="0"/>
          </a:p>
          <a:p>
            <a:r>
              <a:rPr lang="en-US" sz="1600" dirty="0" smtClean="0"/>
              <a:t> </a:t>
            </a:r>
            <a:r>
              <a:rPr lang="en-US" sz="1600" dirty="0" smtClean="0"/>
              <a:t>Each week, if they practice 5+ times AND get the notebook signed, they put their name on a ticket and put it in the “ticket” jar.   Students also can earn tickets for having an exceptional lesson.    </a:t>
            </a:r>
            <a:endParaRPr lang="en-US" sz="1600" dirty="0" smtClean="0"/>
          </a:p>
          <a:p>
            <a:r>
              <a:rPr lang="en-US" sz="1600" dirty="0" smtClean="0"/>
              <a:t>At </a:t>
            </a:r>
            <a:r>
              <a:rPr lang="en-US" sz="1600" dirty="0" smtClean="0"/>
              <a:t>the recital, we pick 3 tickets from the jar.  The winners receive $5 towards </a:t>
            </a:r>
            <a:r>
              <a:rPr lang="en-US" sz="1600" i="1" dirty="0" smtClean="0"/>
              <a:t>Scoop </a:t>
            </a:r>
            <a:r>
              <a:rPr lang="en-US" sz="1600" i="1" dirty="0" err="1" smtClean="0"/>
              <a:t>d’Ville</a:t>
            </a:r>
            <a:r>
              <a:rPr lang="en-US" sz="1600" dirty="0" smtClean="0"/>
              <a:t>, a local ice cream place.</a:t>
            </a:r>
          </a:p>
          <a:p>
            <a:endParaRPr lang="en-US" sz="600" dirty="0"/>
          </a:p>
          <a:p>
            <a:r>
              <a:rPr lang="en-US" sz="1600" dirty="0" smtClean="0"/>
              <a:t>We also have awards at the piano recital.  </a:t>
            </a:r>
            <a:endParaRPr lang="en-US" sz="1600" dirty="0" smtClean="0"/>
          </a:p>
          <a:p>
            <a:r>
              <a:rPr lang="en-US" sz="1600" dirty="0" smtClean="0"/>
              <a:t> </a:t>
            </a:r>
            <a:r>
              <a:rPr lang="en-US" sz="1600" dirty="0" smtClean="0"/>
              <a:t>First year students receive a Piano </a:t>
            </a:r>
            <a:r>
              <a:rPr lang="en-US" sz="1600" dirty="0" smtClean="0"/>
              <a:t>Medal on a lanyard.  </a:t>
            </a:r>
          </a:p>
          <a:p>
            <a:r>
              <a:rPr lang="en-US" sz="1600" dirty="0" smtClean="0"/>
              <a:t>Each </a:t>
            </a:r>
            <a:r>
              <a:rPr lang="en-US" sz="1600" dirty="0" smtClean="0"/>
              <a:t>year after that, the student receives a gold bar, which can be pinned onto the lanyard.  </a:t>
            </a:r>
            <a:endParaRPr lang="en-US" sz="1600" dirty="0" smtClean="0"/>
          </a:p>
          <a:p>
            <a:r>
              <a:rPr lang="en-US" sz="1600" dirty="0" smtClean="0"/>
              <a:t> </a:t>
            </a:r>
            <a:r>
              <a:rPr lang="en-US" sz="1600" dirty="0" smtClean="0"/>
              <a:t>If the student brings their books and notebook EACH week, they also get a gold star as an award.  </a:t>
            </a:r>
            <a:endParaRPr lang="en-US" sz="1600" dirty="0" smtClean="0"/>
          </a:p>
          <a:p>
            <a:r>
              <a:rPr lang="en-US" sz="1600" dirty="0" smtClean="0"/>
              <a:t> </a:t>
            </a:r>
            <a:r>
              <a:rPr lang="en-US" sz="1600" dirty="0" smtClean="0"/>
              <a:t>If the student plays for chapel (we open that up for 5</a:t>
            </a:r>
            <a:r>
              <a:rPr lang="en-US" sz="1600" baseline="30000" dirty="0" smtClean="0"/>
              <a:t>th</a:t>
            </a:r>
            <a:r>
              <a:rPr lang="en-US" sz="1600" dirty="0" smtClean="0"/>
              <a:t>-8</a:t>
            </a:r>
            <a:r>
              <a:rPr lang="en-US" sz="1600" baseline="30000" dirty="0" smtClean="0"/>
              <a:t>th</a:t>
            </a:r>
            <a:r>
              <a:rPr lang="en-US" sz="1600" dirty="0" smtClean="0"/>
              <a:t> grade and above level 2A) they receive a cross pin.   </a:t>
            </a:r>
            <a:endParaRPr lang="en-US" sz="1600" dirty="0" smtClean="0"/>
          </a:p>
          <a:p>
            <a:r>
              <a:rPr lang="en-US" sz="1600" dirty="0" smtClean="0"/>
              <a:t/>
            </a:r>
            <a:br>
              <a:rPr lang="en-US" sz="1600" dirty="0" smtClean="0"/>
            </a:br>
            <a:r>
              <a:rPr lang="en-US" sz="1600" dirty="0" smtClean="0"/>
              <a:t>We </a:t>
            </a:r>
            <a:r>
              <a:rPr lang="en-US" sz="1600" dirty="0" smtClean="0"/>
              <a:t>also have the “Teacher’s Choice Award” for the student who is always prepared, goes above and beyond, shows initiative and has a good attitude. </a:t>
            </a:r>
            <a:endParaRPr lang="en-US" sz="1600" dirty="0"/>
          </a:p>
        </p:txBody>
      </p:sp>
      <p:pic>
        <p:nvPicPr>
          <p:cNvPr id="2" name="Picture 1"/>
          <p:cNvPicPr>
            <a:picLocks noChangeAspect="1"/>
          </p:cNvPicPr>
          <p:nvPr/>
        </p:nvPicPr>
        <p:blipFill rotWithShape="1">
          <a:blip r:embed="rId4">
            <a:lum contrast="5000"/>
            <a:extLst>
              <a:ext uri="{28A0092B-C50C-407E-A947-70E740481C1C}">
                <a14:useLocalDpi xmlns:a14="http://schemas.microsoft.com/office/drawing/2010/main" val="0"/>
              </a:ext>
            </a:extLst>
          </a:blip>
          <a:srcRect l="33925" t="23285" r="19776" b="6262"/>
          <a:stretch/>
        </p:blipFill>
        <p:spPr>
          <a:xfrm>
            <a:off x="510695" y="437882"/>
            <a:ext cx="2193868" cy="6134908"/>
          </a:xfrm>
          <a:prstGeom prst="rect">
            <a:avLst/>
          </a:prstGeom>
          <a:ln w="57150">
            <a:solidFill>
              <a:srgbClr val="C00000"/>
            </a:solidFill>
          </a:ln>
        </p:spPr>
      </p:pic>
    </p:spTree>
    <p:extLst>
      <p:ext uri="{BB962C8B-B14F-4D97-AF65-F5344CB8AC3E}">
        <p14:creationId xmlns:p14="http://schemas.microsoft.com/office/powerpoint/2010/main" val="1158316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081" y="605619"/>
            <a:ext cx="9653066" cy="891180"/>
          </a:xfrm>
        </p:spPr>
        <p:txBody>
          <a:bodyPr/>
          <a:lstStyle/>
          <a:p>
            <a:r>
              <a:rPr lang="en-US" dirty="0" smtClean="0"/>
              <a:t>Communication With Parents</a:t>
            </a:r>
            <a:endParaRPr lang="en-US" dirty="0"/>
          </a:p>
        </p:txBody>
      </p:sp>
      <p:sp>
        <p:nvSpPr>
          <p:cNvPr id="3" name="Text Placeholder 2"/>
          <p:cNvSpPr>
            <a:spLocks noGrp="1"/>
          </p:cNvSpPr>
          <p:nvPr>
            <p:ph type="body" idx="1"/>
          </p:nvPr>
        </p:nvSpPr>
        <p:spPr>
          <a:xfrm>
            <a:off x="423081" y="1496798"/>
            <a:ext cx="11382233" cy="4929759"/>
          </a:xfrm>
        </p:spPr>
        <p:txBody>
          <a:bodyPr>
            <a:normAutofit fontScale="92500" lnSpcReduction="20000"/>
          </a:bodyPr>
          <a:lstStyle/>
          <a:p>
            <a:r>
              <a:rPr lang="en-US" cap="none" dirty="0" smtClean="0"/>
              <a:t>Paper note in the piano bag or note in notebook.</a:t>
            </a:r>
          </a:p>
          <a:p>
            <a:r>
              <a:rPr lang="en-US" cap="none" dirty="0" smtClean="0"/>
              <a:t>Emails – pros and cons</a:t>
            </a:r>
            <a:endParaRPr lang="en-US" cap="none" dirty="0" smtClean="0"/>
          </a:p>
          <a:p>
            <a:r>
              <a:rPr lang="en-US" cap="none" dirty="0" smtClean="0"/>
              <a:t>Texts – one teacher I know texts the parents the night before lessons to remind them to bring the materials.</a:t>
            </a:r>
          </a:p>
          <a:p>
            <a:r>
              <a:rPr lang="en-US" cap="none" dirty="0" smtClean="0"/>
              <a:t>(Send a quick video </a:t>
            </a:r>
            <a:r>
              <a:rPr lang="en-US" cap="none" dirty="0" smtClean="0"/>
              <a:t>file – a few times a year at least) – Many parents LONG to know what the child is like during lessons.  This will make their day (and is shared with relatives and friends) and is easier than sending an email or a phone call.   It is a good idea to have a relationship in place with parents- especially if you need to call about other issues later… Put this on your planner?</a:t>
            </a:r>
            <a:endParaRPr lang="en-US" cap="none" dirty="0" smtClean="0"/>
          </a:p>
          <a:p>
            <a:pPr marL="342900" indent="-342900">
              <a:buFont typeface="Arial" panose="020B0604020202020204" pitchFamily="34" charset="0"/>
              <a:buChar char="•"/>
            </a:pPr>
            <a:r>
              <a:rPr lang="en-US" cap="none" dirty="0" err="1" smtClean="0"/>
              <a:t>Youtube</a:t>
            </a:r>
            <a:r>
              <a:rPr lang="en-US" cap="none" dirty="0" smtClean="0"/>
              <a:t> – (record on your phone) quickly upload to an unlisted </a:t>
            </a:r>
            <a:r>
              <a:rPr lang="en-US" cap="none" dirty="0" err="1" smtClean="0"/>
              <a:t>Youtube</a:t>
            </a:r>
            <a:r>
              <a:rPr lang="en-US" cap="none" dirty="0" smtClean="0"/>
              <a:t> video, then send to the parent.</a:t>
            </a:r>
          </a:p>
          <a:p>
            <a:pPr marL="342900" indent="-342900">
              <a:buFont typeface="Arial" panose="020B0604020202020204" pitchFamily="34" charset="0"/>
              <a:buChar char="•"/>
            </a:pPr>
            <a:r>
              <a:rPr lang="en-US" cap="none" dirty="0" smtClean="0">
                <a:hlinkClick r:id="rId2"/>
              </a:rPr>
              <a:t>Record Chapel Playing</a:t>
            </a:r>
          </a:p>
          <a:p>
            <a:r>
              <a:rPr lang="en-US" cap="none" dirty="0" smtClean="0">
                <a:hlinkClick r:id="rId3"/>
              </a:rPr>
              <a:t>Chapel:</a:t>
            </a:r>
            <a:r>
              <a:rPr lang="en-US" cap="none" dirty="0" smtClean="0"/>
              <a:t> link to </a:t>
            </a:r>
            <a:r>
              <a:rPr lang="en-US" cap="none" dirty="0" err="1" smtClean="0"/>
              <a:t>youtube</a:t>
            </a:r>
            <a:endParaRPr lang="en-US" cap="none" dirty="0" smtClean="0">
              <a:hlinkClick r:id="rId2"/>
            </a:endParaRPr>
          </a:p>
          <a:p>
            <a:r>
              <a:rPr lang="en-US" cap="none" dirty="0" smtClean="0">
                <a:hlinkClick r:id="rId4"/>
              </a:rPr>
              <a:t>Lesson Video:</a:t>
            </a:r>
            <a:r>
              <a:rPr lang="en-US" cap="none" dirty="0"/>
              <a:t> </a:t>
            </a:r>
            <a:r>
              <a:rPr lang="en-US" cap="none" dirty="0" smtClean="0"/>
              <a:t>link to </a:t>
            </a:r>
            <a:r>
              <a:rPr lang="en-US" cap="none" dirty="0" err="1" smtClean="0"/>
              <a:t>youtube</a:t>
            </a:r>
            <a:endParaRPr lang="en-US" cap="none" dirty="0" smtClean="0"/>
          </a:p>
          <a:p>
            <a:r>
              <a:rPr lang="en-US" cap="none" dirty="0" smtClean="0"/>
              <a:t>Audio Only:   </a:t>
            </a:r>
            <a:r>
              <a:rPr lang="en-US" dirty="0"/>
              <a:t>Voice Record Pro App</a:t>
            </a:r>
          </a:p>
          <a:p>
            <a:endParaRPr lang="en-US" cap="none" dirty="0"/>
          </a:p>
        </p:txBody>
      </p:sp>
    </p:spTree>
    <p:extLst>
      <p:ext uri="{BB962C8B-B14F-4D97-AF65-F5344CB8AC3E}">
        <p14:creationId xmlns:p14="http://schemas.microsoft.com/office/powerpoint/2010/main" val="1108140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846" b="41952"/>
          <a:stretch/>
        </p:blipFill>
        <p:spPr>
          <a:xfrm>
            <a:off x="1266143" y="1330345"/>
            <a:ext cx="4624736" cy="5028252"/>
          </a:xfrm>
          <a:prstGeom prst="rect">
            <a:avLst/>
          </a:prstGeom>
        </p:spPr>
      </p:pic>
      <p:pic>
        <p:nvPicPr>
          <p:cNvPr id="5" name="Picture 4"/>
          <p:cNvPicPr>
            <a:picLocks noChangeAspect="1"/>
          </p:cNvPicPr>
          <p:nvPr/>
        </p:nvPicPr>
        <p:blipFill rotWithShape="1">
          <a:blip r:embed="rId2"/>
          <a:srcRect l="29746" t="56911"/>
          <a:stretch/>
        </p:blipFill>
        <p:spPr>
          <a:xfrm>
            <a:off x="6302326" y="2135649"/>
            <a:ext cx="5301539" cy="4211638"/>
          </a:xfrm>
          <a:prstGeom prst="rect">
            <a:avLst/>
          </a:prstGeom>
        </p:spPr>
      </p:pic>
      <p:sp>
        <p:nvSpPr>
          <p:cNvPr id="6" name="Rectangle 5"/>
          <p:cNvSpPr/>
          <p:nvPr/>
        </p:nvSpPr>
        <p:spPr>
          <a:xfrm>
            <a:off x="586112" y="407015"/>
            <a:ext cx="4070345"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latin typeface="Forte" panose="03060902040502070203" pitchFamily="66" charset="0"/>
              </a:rPr>
              <a:t>Instead of…</a:t>
            </a:r>
            <a:endParaRPr lang="en-US" sz="5400" b="0" cap="none" spc="0" dirty="0">
              <a:ln w="0"/>
              <a:solidFill>
                <a:schemeClr val="tx1"/>
              </a:solidFill>
              <a:effectLst>
                <a:outerShdw blurRad="38100" dist="19050" dir="2700000" algn="tl" rotWithShape="0">
                  <a:schemeClr val="dk1">
                    <a:alpha val="40000"/>
                  </a:schemeClr>
                </a:outerShdw>
              </a:effectLst>
              <a:latin typeface="Forte" panose="03060902040502070203" pitchFamily="66" charset="0"/>
            </a:endParaRPr>
          </a:p>
        </p:txBody>
      </p:sp>
    </p:spTree>
    <p:extLst>
      <p:ext uri="{BB962C8B-B14F-4D97-AF65-F5344CB8AC3E}">
        <p14:creationId xmlns:p14="http://schemas.microsoft.com/office/powerpoint/2010/main" val="2968764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441" y="136477"/>
            <a:ext cx="8825657" cy="738305"/>
          </a:xfrm>
        </p:spPr>
        <p:txBody>
          <a:bodyPr/>
          <a:lstStyle/>
          <a:p>
            <a:r>
              <a:rPr lang="en-US" dirty="0" smtClean="0"/>
              <a:t>Resources</a:t>
            </a:r>
            <a:endParaRPr lang="en-US" dirty="0"/>
          </a:p>
        </p:txBody>
      </p:sp>
      <p:sp>
        <p:nvSpPr>
          <p:cNvPr id="3" name="Text Placeholder 2"/>
          <p:cNvSpPr>
            <a:spLocks noGrp="1"/>
          </p:cNvSpPr>
          <p:nvPr>
            <p:ph type="body" idx="1"/>
          </p:nvPr>
        </p:nvSpPr>
        <p:spPr>
          <a:xfrm>
            <a:off x="8475260" y="1079498"/>
            <a:ext cx="3397459" cy="5481529"/>
          </a:xfrm>
        </p:spPr>
        <p:txBody>
          <a:bodyPr>
            <a:normAutofit/>
          </a:bodyPr>
          <a:lstStyle/>
          <a:p>
            <a:r>
              <a:rPr lang="en-US" sz="1200" cap="none" dirty="0">
                <a:latin typeface="Arial Rounded MT Bold" panose="020F0704030504030204" pitchFamily="34" charset="0"/>
              </a:rPr>
              <a:t>Lesson Focus Aid:  </a:t>
            </a:r>
            <a:r>
              <a:rPr lang="en-US" sz="1200" cap="none" dirty="0">
                <a:latin typeface="Arial Rounded MT Bold" panose="020F0704030504030204" pitchFamily="34" charset="0"/>
                <a:hlinkClick r:id="rId2"/>
              </a:rPr>
              <a:t>http://colourfulkeys.ie/lesson-focus-aid</a:t>
            </a:r>
            <a:r>
              <a:rPr lang="en-US" sz="1200" cap="none" dirty="0" smtClean="0">
                <a:latin typeface="Arial Rounded MT Bold" panose="020F0704030504030204" pitchFamily="34" charset="0"/>
                <a:hlinkClick r:id="rId2"/>
              </a:rPr>
              <a:t>/</a:t>
            </a:r>
            <a:endParaRPr lang="en-US" sz="1200" cap="none" dirty="0" smtClean="0">
              <a:latin typeface="Arial Rounded MT Bold" panose="020F0704030504030204" pitchFamily="34" charset="0"/>
            </a:endParaRPr>
          </a:p>
          <a:p>
            <a:endParaRPr lang="en-US" sz="1200" cap="none" dirty="0" smtClean="0">
              <a:latin typeface="Arial Rounded MT Bold" panose="020F0704030504030204" pitchFamily="34" charset="0"/>
            </a:endParaRPr>
          </a:p>
          <a:p>
            <a:r>
              <a:rPr lang="en-US" sz="1200" cap="none" dirty="0" smtClean="0">
                <a:latin typeface="Arial Rounded MT Bold" panose="020F0704030504030204" pitchFamily="34" charset="0"/>
              </a:rPr>
              <a:t>PRACTICING:</a:t>
            </a:r>
          </a:p>
          <a:p>
            <a:r>
              <a:rPr lang="en-US" sz="1200" cap="none" dirty="0">
                <a:latin typeface="Arial Rounded MT Bold" panose="020F0704030504030204" pitchFamily="34" charset="0"/>
                <a:hlinkClick r:id="rId3"/>
              </a:rPr>
              <a:t>http://</a:t>
            </a:r>
            <a:r>
              <a:rPr lang="en-US" sz="1200" cap="none" dirty="0" smtClean="0">
                <a:latin typeface="Arial Rounded MT Bold" panose="020F0704030504030204" pitchFamily="34" charset="0"/>
                <a:hlinkClick r:id="rId3"/>
              </a:rPr>
              <a:t>www.teachpianotoday.com/2016/09/20/no-piano-practice-happening-heres-the-parent-handout-that-i-send-</a:t>
            </a:r>
            <a:endParaRPr lang="en-US" sz="1200" cap="none" dirty="0" smtClean="0">
              <a:latin typeface="Arial Rounded MT Bold" panose="020F0704030504030204" pitchFamily="34" charset="0"/>
            </a:endParaRPr>
          </a:p>
          <a:p>
            <a:r>
              <a:rPr lang="en-US" sz="1200" cap="none" dirty="0" smtClean="0">
                <a:latin typeface="Arial Rounded MT Bold" panose="020F0704030504030204" pitchFamily="34" charset="0"/>
              </a:rPr>
              <a:t>home/</a:t>
            </a:r>
          </a:p>
          <a:p>
            <a:r>
              <a:rPr lang="en-US" sz="1200" cap="none" dirty="0">
                <a:latin typeface="Arial Rounded MT Bold" panose="020F0704030504030204" pitchFamily="34" charset="0"/>
                <a:hlinkClick r:id="rId4"/>
              </a:rPr>
              <a:t>http://www.teachpianotoday.com/2015/01/29/every-piano-parent-should-receive-this-handout-after-their-childs-first-lesson</a:t>
            </a:r>
            <a:r>
              <a:rPr lang="en-US" sz="1200" cap="none" dirty="0" smtClean="0">
                <a:latin typeface="Arial Rounded MT Bold" panose="020F0704030504030204" pitchFamily="34" charset="0"/>
                <a:hlinkClick r:id="rId4"/>
              </a:rPr>
              <a:t>/</a:t>
            </a:r>
            <a:endParaRPr lang="en-US" sz="1200" cap="none" dirty="0" smtClean="0">
              <a:latin typeface="Arial Rounded MT Bold" panose="020F0704030504030204" pitchFamily="34" charset="0"/>
            </a:endParaRPr>
          </a:p>
          <a:p>
            <a:r>
              <a:rPr lang="en-US" sz="1200" cap="none" dirty="0">
                <a:latin typeface="Arial Rounded MT Bold" panose="020F0704030504030204" pitchFamily="34" charset="0"/>
                <a:hlinkClick r:id="rId5"/>
              </a:rPr>
              <a:t>http://</a:t>
            </a:r>
            <a:r>
              <a:rPr lang="en-US" sz="1200" cap="none" dirty="0" smtClean="0">
                <a:latin typeface="Arial Rounded MT Bold" panose="020F0704030504030204" pitchFamily="34" charset="0"/>
                <a:hlinkClick r:id="rId5"/>
              </a:rPr>
              <a:t>alanaleedesigns.blogspot.com/2008/11/sticker-reward-charts.html</a:t>
            </a:r>
            <a:endParaRPr lang="en-US" sz="1200" cap="none" dirty="0" smtClean="0">
              <a:latin typeface="Arial Rounded MT Bold" panose="020F0704030504030204" pitchFamily="34" charset="0"/>
            </a:endParaRPr>
          </a:p>
          <a:p>
            <a:endParaRPr lang="en-US" sz="1200" cap="none" dirty="0" smtClean="0">
              <a:latin typeface="Arial Rounded MT Bold" panose="020F0704030504030204" pitchFamily="34" charset="0"/>
            </a:endParaRPr>
          </a:p>
          <a:p>
            <a:r>
              <a:rPr lang="en-US" sz="1200" cap="none" dirty="0">
                <a:latin typeface="Arial Rounded MT Bold" panose="020F0704030504030204" pitchFamily="34" charset="0"/>
              </a:rPr>
              <a:t>Tap practice; http://www.teachpianotoday.com/2013/03/18/its-simple-its-super-its-tap-practice-revolutionize-your-students-performance-prep/</a:t>
            </a:r>
            <a:endParaRPr lang="en-US" sz="1200" cap="none" dirty="0" smtClean="0">
              <a:latin typeface="Arial Rounded MT Bold" panose="020F0704030504030204" pitchFamily="34" charset="0"/>
            </a:endParaRPr>
          </a:p>
          <a:p>
            <a:endParaRPr lang="en-US" sz="1200" cap="none" dirty="0">
              <a:latin typeface="Arial Rounded MT Bold" panose="020F07040305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46584631"/>
              </p:ext>
            </p:extLst>
          </p:nvPr>
        </p:nvGraphicFramePr>
        <p:xfrm>
          <a:off x="836441" y="876107"/>
          <a:ext cx="7515989" cy="5822361"/>
        </p:xfrm>
        <a:graphic>
          <a:graphicData uri="http://schemas.openxmlformats.org/drawingml/2006/table">
            <a:tbl>
              <a:tblPr firstRow="1" firstCol="1" bandRow="1">
                <a:tableStyleId>{5C22544A-7EE6-4342-B048-85BDC9FD1C3A}</a:tableStyleId>
              </a:tblPr>
              <a:tblGrid>
                <a:gridCol w="1237058"/>
                <a:gridCol w="2553092"/>
                <a:gridCol w="3074975"/>
                <a:gridCol w="521978"/>
                <a:gridCol w="128886"/>
              </a:tblGrid>
              <a:tr h="190320">
                <a:tc>
                  <a:txBody>
                    <a:bodyPr/>
                    <a:lstStyle/>
                    <a:p>
                      <a:pPr marL="0" marR="0">
                        <a:lnSpc>
                          <a:spcPct val="107000"/>
                        </a:lnSpc>
                        <a:spcBef>
                          <a:spcPts val="0"/>
                        </a:spcBef>
                        <a:spcAft>
                          <a:spcPts val="0"/>
                        </a:spcAft>
                      </a:pPr>
                      <a:r>
                        <a:rPr lang="en-US" sz="1100" dirty="0">
                          <a:effectLst/>
                        </a:rPr>
                        <a:t>Concept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900" dirty="0">
                          <a:effectLst/>
                        </a:rPr>
                        <a:t>Activity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r>
              <a:tr h="764227">
                <a:tc>
                  <a:txBody>
                    <a:bodyPr/>
                    <a:lstStyle/>
                    <a:p>
                      <a:pPr marL="0" marR="0">
                        <a:lnSpc>
                          <a:spcPct val="107000"/>
                        </a:lnSpc>
                        <a:spcBef>
                          <a:spcPts val="0"/>
                        </a:spcBef>
                        <a:spcAft>
                          <a:spcPts val="0"/>
                        </a:spcAft>
                      </a:pPr>
                      <a:r>
                        <a:rPr lang="en-US" sz="1400" dirty="0">
                          <a:effectLst/>
                        </a:rPr>
                        <a:t>Note Reading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dirty="0">
                          <a:effectLst/>
                        </a:rPr>
                        <a:t>Note </a:t>
                      </a:r>
                      <a:r>
                        <a:rPr lang="en-US" sz="1100" dirty="0" smtClean="0">
                          <a:effectLst/>
                        </a:rPr>
                        <a:t>Squish</a:t>
                      </a:r>
                    </a:p>
                    <a:p>
                      <a:pPr marL="0" marR="0" lvl="0" indent="0" algn="l" defTabSz="457200" rtl="0" eaLnBrk="1" fontAlgn="auto" latinLnBrk="0" hangingPunct="1">
                        <a:lnSpc>
                          <a:spcPct val="107000"/>
                        </a:lnSpc>
                        <a:spcBef>
                          <a:spcPts val="0"/>
                        </a:spcBef>
                        <a:spcAft>
                          <a:spcPts val="0"/>
                        </a:spcAft>
                        <a:buClrTx/>
                        <a:buSzTx/>
                        <a:buFontTx/>
                        <a:buNone/>
                        <a:tabLst/>
                        <a:defRPr/>
                      </a:pPr>
                      <a:r>
                        <a:rPr lang="en-US" sz="1100" u="sng" dirty="0" smtClean="0">
                          <a:effectLst/>
                          <a:hlinkClick r:id="rId6"/>
                        </a:rPr>
                        <a:t>Note Squish App</a:t>
                      </a:r>
                      <a:endParaRPr lang="en-US" sz="1100" u="sng" dirty="0" smtClean="0">
                        <a:effectLst/>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smtClean="0">
                          <a:effectLst/>
                          <a:hlinkClick r:id="rId7"/>
                        </a:rPr>
                        <a:t>Demo</a:t>
                      </a:r>
                      <a:endParaRPr lang="en-US" sz="1100" dirty="0">
                        <a:effectLst/>
                      </a:endParaRPr>
                    </a:p>
                  </a:txBody>
                  <a:tcPr marL="51743" marR="51743" marT="0" marB="0"/>
                </a:tc>
                <a:tc>
                  <a:txBody>
                    <a:bodyPr/>
                    <a:lstStyle/>
                    <a:p>
                      <a:pPr marL="0" marR="0">
                        <a:lnSpc>
                          <a:spcPct val="107000"/>
                        </a:lnSpc>
                        <a:spcBef>
                          <a:spcPts val="0"/>
                        </a:spcBef>
                        <a:spcAft>
                          <a:spcPts val="0"/>
                        </a:spcAft>
                      </a:pPr>
                      <a:r>
                        <a:rPr lang="en-US" sz="1100" dirty="0">
                          <a:effectLst/>
                        </a:rPr>
                        <a:t>Treble/Bass or combination.   Can adjust levels by range of notes and speed.   Correct letter pops up and isn’t always there, which discourages guessing.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r>
              <a:tr h="640925">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dirty="0">
                          <a:effectLst/>
                        </a:rPr>
                        <a:t>Name That Note!</a:t>
                      </a:r>
                    </a:p>
                    <a:p>
                      <a:pPr marL="0" marR="0">
                        <a:lnSpc>
                          <a:spcPct val="107000"/>
                        </a:lnSpc>
                        <a:spcBef>
                          <a:spcPts val="0"/>
                        </a:spcBef>
                        <a:spcAft>
                          <a:spcPts val="0"/>
                        </a:spcAft>
                      </a:pPr>
                      <a:r>
                        <a:rPr lang="en-US" sz="1100" u="sng" dirty="0">
                          <a:effectLst/>
                          <a:hlinkClick r:id="rId8"/>
                        </a:rPr>
                        <a:t>https://itunes.apple.com/us/app/name-that-note/id556292142?mt=8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r>
              <a:tr h="190320">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r>
              <a:tr h="190320">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r>
              <a:tr h="692023">
                <a:tc>
                  <a:txBody>
                    <a:bodyPr/>
                    <a:lstStyle/>
                    <a:p>
                      <a:pPr marL="0" marR="0">
                        <a:lnSpc>
                          <a:spcPct val="107000"/>
                        </a:lnSpc>
                        <a:spcBef>
                          <a:spcPts val="0"/>
                        </a:spcBef>
                        <a:spcAft>
                          <a:spcPts val="0"/>
                        </a:spcAft>
                      </a:pPr>
                      <a:r>
                        <a:rPr lang="en-US" sz="1400">
                          <a:effectLst/>
                        </a:rPr>
                        <a:t>Rhythm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dirty="0">
                          <a:effectLst/>
                          <a:hlinkClick r:id="rId9"/>
                        </a:rPr>
                        <a:t>The Most Addicting Sheep Game (T-M-A-S-G</a:t>
                      </a:r>
                      <a:r>
                        <a:rPr lang="en-US" sz="1100" dirty="0" smtClean="0">
                          <a:effectLst/>
                          <a:hlinkClick r:id="rId9"/>
                        </a:rPr>
                        <a:t>)</a:t>
                      </a:r>
                      <a:endParaRPr lang="en-US" sz="1100" dirty="0" smtClean="0">
                        <a:effectLst/>
                      </a:endParaRPr>
                    </a:p>
                    <a:p>
                      <a:pPr marL="0" marR="0">
                        <a:lnSpc>
                          <a:spcPct val="107000"/>
                        </a:lnSpc>
                        <a:spcBef>
                          <a:spcPts val="0"/>
                        </a:spcBef>
                        <a:spcAft>
                          <a:spcPts val="0"/>
                        </a:spcAft>
                      </a:pPr>
                      <a:endParaRPr lang="en-US" sz="1100" dirty="0">
                        <a:effectLst/>
                      </a:endParaRPr>
                    </a:p>
                    <a:p>
                      <a:pPr marL="0" marR="0">
                        <a:lnSpc>
                          <a:spcPct val="107000"/>
                        </a:lnSpc>
                        <a:spcBef>
                          <a:spcPts val="0"/>
                        </a:spcBef>
                        <a:spcAft>
                          <a:spcPts val="0"/>
                        </a:spcAft>
                      </a:pPr>
                      <a:r>
                        <a:rPr lang="en-US" sz="1100" dirty="0">
                          <a:effectLst/>
                        </a:rPr>
                        <a:t> </a:t>
                      </a:r>
                      <a:r>
                        <a:rPr lang="en-US" sz="1100" dirty="0" smtClean="0">
                          <a:effectLst/>
                          <a:hlinkClick r:id="rId10"/>
                        </a:rPr>
                        <a:t>YouTube Demo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Tapping in rhythm.   Lengthy “training” session.  Wouldn’t use in lessons but not bad for assigning basic rhythm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r>
              <a:tr h="609818">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Rhythm Lab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built-in rhythm patterns in all sorts of meters and students can tap right on the screen and get instant feedback.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r>
              <a:tr h="918636">
                <a:tc>
                  <a:txBody>
                    <a:bodyPr/>
                    <a:lstStyle/>
                    <a:p>
                      <a:pPr marL="0" marR="0">
                        <a:lnSpc>
                          <a:spcPct val="107000"/>
                        </a:lnSpc>
                        <a:spcBef>
                          <a:spcPts val="0"/>
                        </a:spcBef>
                        <a:spcAft>
                          <a:spcPts val="0"/>
                        </a:spcAft>
                      </a:pPr>
                      <a:r>
                        <a:rPr lang="en-US" sz="1400">
                          <a:effectLst/>
                        </a:rPr>
                        <a:t>Music Theory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dirty="0">
                          <a:effectLst/>
                        </a:rPr>
                        <a:t>Music for Little </a:t>
                      </a:r>
                      <a:r>
                        <a:rPr lang="en-US" sz="1100" dirty="0" err="1">
                          <a:effectLst/>
                        </a:rPr>
                        <a:t>Mozarts</a:t>
                      </a:r>
                      <a:endParaRPr lang="en-US" sz="1100" dirty="0">
                        <a:effectLst/>
                      </a:endParaRPr>
                    </a:p>
                    <a:p>
                      <a:pPr marL="0" marR="0">
                        <a:lnSpc>
                          <a:spcPct val="107000"/>
                        </a:lnSpc>
                        <a:spcBef>
                          <a:spcPts val="0"/>
                        </a:spcBef>
                        <a:spcAft>
                          <a:spcPts val="0"/>
                        </a:spcAft>
                      </a:pPr>
                      <a:r>
                        <a:rPr lang="en-US" sz="1100" u="sng" dirty="0">
                          <a:effectLst/>
                          <a:hlinkClick r:id="rId11"/>
                        </a:rPr>
                        <a:t>https://itunes.apple.com/us/app/music-for-little-mozarts/id412230593?mt=8</a:t>
                      </a:r>
                      <a:endParaRPr lang="en-US" sz="1100" dirty="0">
                        <a:effectLst/>
                      </a:endParaRPr>
                    </a:p>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Good beginning concepts – Low and High notes, dynamics,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$0.99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r>
              <a:tr h="190320">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Tenuto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interactive keyboard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r>
              <a:tr h="190320">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Perfect 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r>
              <a:tr h="346011">
                <a:tc>
                  <a:txBody>
                    <a:bodyPr/>
                    <a:lstStyle/>
                    <a:p>
                      <a:pPr marL="0" marR="0">
                        <a:lnSpc>
                          <a:spcPct val="107000"/>
                        </a:lnSpc>
                        <a:spcBef>
                          <a:spcPts val="0"/>
                        </a:spcBef>
                        <a:spcAft>
                          <a:spcPts val="0"/>
                        </a:spcAft>
                      </a:pPr>
                      <a:r>
                        <a:rPr lang="en-US" sz="1400" dirty="0">
                          <a:effectLst/>
                        </a:rPr>
                        <a:t>Metronome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Tempo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Very customizable.   Irregular meters, save beat patterns.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r>
              <a:tr h="190320">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r>
              <a:tr h="480695">
                <a:tc>
                  <a:txBody>
                    <a:bodyPr/>
                    <a:lstStyle/>
                    <a:p>
                      <a:pPr marL="0" marR="0" algn="ctr">
                        <a:lnSpc>
                          <a:spcPct val="107000"/>
                        </a:lnSpc>
                        <a:spcBef>
                          <a:spcPts val="0"/>
                        </a:spcBef>
                        <a:spcAft>
                          <a:spcPts val="0"/>
                        </a:spcAft>
                      </a:pPr>
                      <a:r>
                        <a:rPr lang="en-US" sz="1400" dirty="0">
                          <a:effectLst/>
                        </a:rPr>
                        <a:t>Piano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a:effectLst/>
                        </a:rPr>
                        <a:t>Virtuoso Piano Free 2 HD (iphone)</a:t>
                      </a:r>
                    </a:p>
                    <a:p>
                      <a:pPr marL="0" marR="0">
                        <a:lnSpc>
                          <a:spcPct val="107000"/>
                        </a:lnSpc>
                        <a:spcBef>
                          <a:spcPts val="0"/>
                        </a:spcBef>
                        <a:spcAft>
                          <a:spcPts val="0"/>
                        </a:spcAft>
                      </a:pPr>
                      <a:r>
                        <a:rPr lang="en-US" sz="1100">
                          <a:effectLst/>
                        </a:rPr>
                        <a:t>Perfect Piano (Android)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100" dirty="0">
                          <a:effectLst/>
                        </a:rPr>
                        <a:t>better suited for iPad, but pretty good.</a:t>
                      </a:r>
                    </a:p>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c>
                  <a:txBody>
                    <a:bodyPr/>
                    <a:lstStyle/>
                    <a:p>
                      <a:pPr marL="0" marR="0">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743" marR="51743" marT="0" marB="0"/>
                </a:tc>
              </a:tr>
            </a:tbl>
          </a:graphicData>
        </a:graphic>
      </p:graphicFrame>
    </p:spTree>
    <p:extLst>
      <p:ext uri="{BB962C8B-B14F-4D97-AF65-F5344CB8AC3E}">
        <p14:creationId xmlns:p14="http://schemas.microsoft.com/office/powerpoint/2010/main" val="31963138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43" y="640186"/>
            <a:ext cx="8825657" cy="1160723"/>
          </a:xfrm>
        </p:spPr>
        <p:txBody>
          <a:bodyPr/>
          <a:lstStyle/>
          <a:p>
            <a:r>
              <a:rPr lang="en-US" dirty="0" smtClean="0"/>
              <a:t>Facebook Groups I Love</a:t>
            </a:r>
            <a:endParaRPr lang="en-US" dirty="0"/>
          </a:p>
        </p:txBody>
      </p:sp>
      <p:sp>
        <p:nvSpPr>
          <p:cNvPr id="3" name="Text Placeholder 2"/>
          <p:cNvSpPr>
            <a:spLocks noGrp="1"/>
          </p:cNvSpPr>
          <p:nvPr>
            <p:ph type="body" idx="1"/>
          </p:nvPr>
        </p:nvSpPr>
        <p:spPr>
          <a:xfrm>
            <a:off x="986143" y="1909427"/>
            <a:ext cx="9789710" cy="1857351"/>
          </a:xfrm>
        </p:spPr>
        <p:txBody>
          <a:bodyPr>
            <a:normAutofit/>
          </a:bodyPr>
          <a:lstStyle/>
          <a:p>
            <a:r>
              <a:rPr lang="en-US" sz="2400" cap="none" dirty="0" smtClean="0">
                <a:hlinkClick r:id="rId2"/>
              </a:rPr>
              <a:t>WELS FACEBOOK GROUP</a:t>
            </a:r>
            <a:r>
              <a:rPr lang="en-US" sz="2400" cap="none" dirty="0"/>
              <a:t>  (Note-</a:t>
            </a:r>
            <a:r>
              <a:rPr lang="en-US" sz="2400" cap="none" dirty="0" err="1"/>
              <a:t>ables</a:t>
            </a:r>
            <a:r>
              <a:rPr lang="en-US" sz="2400" cap="none" dirty="0"/>
              <a:t> (WELS) musicians &amp; piano </a:t>
            </a:r>
            <a:r>
              <a:rPr lang="en-US" sz="2400" cap="none" dirty="0" smtClean="0"/>
              <a:t>teachers)</a:t>
            </a:r>
          </a:p>
          <a:p>
            <a:r>
              <a:rPr lang="en-US" sz="2400" cap="none" dirty="0" smtClean="0">
                <a:hlinkClick r:id="rId3"/>
              </a:rPr>
              <a:t>Piano Adventures Discussion Group   </a:t>
            </a:r>
            <a:endParaRPr lang="en-US" sz="2400" cap="none" dirty="0" smtClean="0"/>
          </a:p>
          <a:p>
            <a:endParaRPr lang="en-US" dirty="0"/>
          </a:p>
        </p:txBody>
      </p:sp>
      <p:sp>
        <p:nvSpPr>
          <p:cNvPr id="4" name="Title 1"/>
          <p:cNvSpPr txBox="1">
            <a:spLocks/>
          </p:cNvSpPr>
          <p:nvPr/>
        </p:nvSpPr>
        <p:spPr>
          <a:xfrm>
            <a:off x="986142" y="3294934"/>
            <a:ext cx="8825657" cy="1160723"/>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i="0" kern="1200" cap="none">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You Tube Resources to Enjoy</a:t>
            </a:r>
            <a:endParaRPr lang="en-US" dirty="0"/>
          </a:p>
        </p:txBody>
      </p:sp>
      <p:sp>
        <p:nvSpPr>
          <p:cNvPr id="7" name="Rectangle 6"/>
          <p:cNvSpPr/>
          <p:nvPr/>
        </p:nvSpPr>
        <p:spPr>
          <a:xfrm>
            <a:off x="986142" y="4505954"/>
            <a:ext cx="10605636" cy="2031325"/>
          </a:xfrm>
          <a:prstGeom prst="rect">
            <a:avLst/>
          </a:prstGeom>
        </p:spPr>
        <p:txBody>
          <a:bodyPr wrap="square">
            <a:spAutoFit/>
          </a:bodyPr>
          <a:lstStyle/>
          <a:p>
            <a:r>
              <a:rPr lang="en-US" dirty="0">
                <a:hlinkClick r:id="rId4"/>
              </a:rPr>
              <a:t>https</a:t>
            </a:r>
            <a:r>
              <a:rPr lang="en-US" dirty="0" smtClean="0">
                <a:hlinkClick r:id="rId4"/>
              </a:rPr>
              <a:t>://FaberPianoAdventures</a:t>
            </a:r>
            <a:endParaRPr lang="en-US" dirty="0" smtClean="0"/>
          </a:p>
          <a:p>
            <a:endParaRPr lang="en-US" dirty="0" smtClean="0"/>
          </a:p>
          <a:p>
            <a:endParaRPr lang="en-US" dirty="0"/>
          </a:p>
          <a:p>
            <a:r>
              <a:rPr lang="en-US" dirty="0"/>
              <a:t>https</a:t>
            </a:r>
            <a:r>
              <a:rPr lang="en-US" dirty="0" smtClean="0"/>
              <a:t>://</a:t>
            </a:r>
            <a:r>
              <a:rPr lang="en-US" dirty="0" smtClean="0">
                <a:hlinkClick r:id="rId5"/>
              </a:rPr>
              <a:t>Piano Demos</a:t>
            </a:r>
            <a:endParaRPr lang="en-US" dirty="0" smtClean="0"/>
          </a:p>
          <a:p>
            <a:endParaRPr lang="en-US" dirty="0"/>
          </a:p>
          <a:p>
            <a:r>
              <a:rPr lang="en-US" dirty="0" smtClean="0">
                <a:hlinkClick r:id="rId5"/>
              </a:rPr>
              <a:t>Chris Brent Music</a:t>
            </a:r>
            <a:endParaRPr lang="en-US" dirty="0"/>
          </a:p>
          <a:p>
            <a:endParaRPr lang="en-US" dirty="0"/>
          </a:p>
        </p:txBody>
      </p:sp>
    </p:spTree>
    <p:extLst>
      <p:ext uri="{BB962C8B-B14F-4D97-AF65-F5344CB8AC3E}">
        <p14:creationId xmlns:p14="http://schemas.microsoft.com/office/powerpoint/2010/main" val="18569947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750" y="382136"/>
            <a:ext cx="4270711" cy="1050877"/>
          </a:xfrm>
        </p:spPr>
        <p:txBody>
          <a:bodyPr/>
          <a:lstStyle/>
          <a:p>
            <a:r>
              <a:rPr lang="en-US" sz="4800" dirty="0" smtClean="0"/>
              <a:t>Recitals/Gifts</a:t>
            </a:r>
            <a:endParaRPr lang="en-US" sz="3600" dirty="0"/>
          </a:p>
        </p:txBody>
      </p:sp>
      <p:pic>
        <p:nvPicPr>
          <p:cNvPr id="4" name="Picture 3"/>
          <p:cNvPicPr>
            <a:picLocks noChangeAspect="1"/>
          </p:cNvPicPr>
          <p:nvPr/>
        </p:nvPicPr>
        <p:blipFill>
          <a:blip r:embed="rId2"/>
          <a:stretch>
            <a:fillRect/>
          </a:stretch>
        </p:blipFill>
        <p:spPr>
          <a:xfrm>
            <a:off x="5005506" y="1094272"/>
            <a:ext cx="3045157" cy="4060209"/>
          </a:xfrm>
          <a:prstGeom prst="rect">
            <a:avLst/>
          </a:prstGeom>
        </p:spPr>
      </p:pic>
      <p:pic>
        <p:nvPicPr>
          <p:cNvPr id="6" name="Picture 5"/>
          <p:cNvPicPr>
            <a:picLocks noChangeAspect="1"/>
          </p:cNvPicPr>
          <p:nvPr/>
        </p:nvPicPr>
        <p:blipFill rotWithShape="1">
          <a:blip r:embed="rId3"/>
          <a:srcRect l="14468" t="10283" r="2978"/>
          <a:stretch/>
        </p:blipFill>
        <p:spPr>
          <a:xfrm>
            <a:off x="417621" y="1539744"/>
            <a:ext cx="4434840" cy="3614737"/>
          </a:xfrm>
          <a:prstGeom prst="rect">
            <a:avLst/>
          </a:prstGeom>
        </p:spPr>
      </p:pic>
      <p:pic>
        <p:nvPicPr>
          <p:cNvPr id="5" name="Picture 4"/>
          <p:cNvPicPr>
            <a:picLocks noChangeAspect="1"/>
          </p:cNvPicPr>
          <p:nvPr/>
        </p:nvPicPr>
        <p:blipFill>
          <a:blip r:embed="rId4"/>
          <a:stretch>
            <a:fillRect/>
          </a:stretch>
        </p:blipFill>
        <p:spPr>
          <a:xfrm>
            <a:off x="8376438" y="3930554"/>
            <a:ext cx="3526327" cy="2647215"/>
          </a:xfrm>
          <a:prstGeom prst="rect">
            <a:avLst/>
          </a:prstGeom>
        </p:spPr>
      </p:pic>
      <p:pic>
        <p:nvPicPr>
          <p:cNvPr id="7" name="Picture 6"/>
          <p:cNvPicPr>
            <a:picLocks noChangeAspect="1"/>
          </p:cNvPicPr>
          <p:nvPr/>
        </p:nvPicPr>
        <p:blipFill rotWithShape="1">
          <a:blip r:embed="rId5"/>
          <a:srcRect l="9078" t="12555" r="7845" b="20505"/>
          <a:stretch/>
        </p:blipFill>
        <p:spPr>
          <a:xfrm>
            <a:off x="8376438" y="907575"/>
            <a:ext cx="2346011" cy="2839908"/>
          </a:xfrm>
          <a:prstGeom prst="rect">
            <a:avLst/>
          </a:prstGeom>
        </p:spPr>
      </p:pic>
    </p:spTree>
    <p:extLst>
      <p:ext uri="{BB962C8B-B14F-4D97-AF65-F5344CB8AC3E}">
        <p14:creationId xmlns:p14="http://schemas.microsoft.com/office/powerpoint/2010/main" val="3358099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014" t="5343" r="10656" b="4766"/>
          <a:stretch/>
        </p:blipFill>
        <p:spPr>
          <a:xfrm>
            <a:off x="2172724" y="914400"/>
            <a:ext cx="2553726" cy="5074920"/>
          </a:xfrm>
          <a:prstGeom prst="rect">
            <a:avLst/>
          </a:prstGeom>
        </p:spPr>
      </p:pic>
      <p:pic>
        <p:nvPicPr>
          <p:cNvPr id="5" name="Picture 4"/>
          <p:cNvPicPr>
            <a:picLocks noChangeAspect="1"/>
          </p:cNvPicPr>
          <p:nvPr/>
        </p:nvPicPr>
        <p:blipFill rotWithShape="1">
          <a:blip r:embed="rId3"/>
          <a:srcRect r="9983"/>
          <a:stretch/>
        </p:blipFill>
        <p:spPr>
          <a:xfrm>
            <a:off x="5513070" y="914400"/>
            <a:ext cx="3426214" cy="5074920"/>
          </a:xfrm>
          <a:prstGeom prst="rect">
            <a:avLst/>
          </a:prstGeom>
        </p:spPr>
      </p:pic>
    </p:spTree>
    <p:extLst>
      <p:ext uri="{BB962C8B-B14F-4D97-AF65-F5344CB8AC3E}">
        <p14:creationId xmlns:p14="http://schemas.microsoft.com/office/powerpoint/2010/main" val="949787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462037" y="428773"/>
            <a:ext cx="3982160" cy="5966503"/>
          </a:xfrm>
          <a:prstGeom prst="rect">
            <a:avLst/>
          </a:prstGeom>
        </p:spPr>
      </p:pic>
      <p:pic>
        <p:nvPicPr>
          <p:cNvPr id="10" name="Picture 9"/>
          <p:cNvPicPr>
            <a:picLocks noChangeAspect="1"/>
          </p:cNvPicPr>
          <p:nvPr/>
        </p:nvPicPr>
        <p:blipFill>
          <a:blip r:embed="rId3"/>
          <a:stretch>
            <a:fillRect/>
          </a:stretch>
        </p:blipFill>
        <p:spPr>
          <a:xfrm>
            <a:off x="6175718" y="347973"/>
            <a:ext cx="4147614" cy="6047303"/>
          </a:xfrm>
          <a:prstGeom prst="rect">
            <a:avLst/>
          </a:prstGeom>
        </p:spPr>
      </p:pic>
    </p:spTree>
    <p:extLst>
      <p:ext uri="{BB962C8B-B14F-4D97-AF65-F5344CB8AC3E}">
        <p14:creationId xmlns:p14="http://schemas.microsoft.com/office/powerpoint/2010/main" val="3553929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1548088"/>
            <a:ext cx="8825657" cy="1926632"/>
          </a:xfrm>
        </p:spPr>
        <p:txBody>
          <a:bodyPr/>
          <a:lstStyle/>
          <a:p>
            <a:r>
              <a:rPr lang="en-US" dirty="0"/>
              <a:t>Starting and Maintaining a </a:t>
            </a:r>
            <a:r>
              <a:rPr lang="en-US" dirty="0" smtClean="0"/>
              <a:t/>
            </a:r>
            <a:br>
              <a:rPr lang="en-US" dirty="0" smtClean="0"/>
            </a:br>
            <a:r>
              <a:rPr lang="en-US" dirty="0" smtClean="0"/>
              <a:t>Thriving Music Instruction </a:t>
            </a:r>
            <a:r>
              <a:rPr lang="en-US" dirty="0"/>
              <a:t>Program</a:t>
            </a:r>
            <a:br>
              <a:rPr lang="en-US" dirty="0"/>
            </a:br>
            <a:endParaRPr lang="en-US" dirty="0"/>
          </a:p>
        </p:txBody>
      </p:sp>
      <p:sp>
        <p:nvSpPr>
          <p:cNvPr id="3" name="Text Placeholder 2"/>
          <p:cNvSpPr>
            <a:spLocks noGrp="1"/>
          </p:cNvSpPr>
          <p:nvPr>
            <p:ph type="body" idx="1"/>
          </p:nvPr>
        </p:nvSpPr>
        <p:spPr>
          <a:xfrm>
            <a:off x="1154955" y="3631842"/>
            <a:ext cx="8825658" cy="2446229"/>
          </a:xfrm>
        </p:spPr>
        <p:txBody>
          <a:bodyPr>
            <a:normAutofit/>
          </a:bodyPr>
          <a:lstStyle/>
          <a:p>
            <a:pPr>
              <a:lnSpc>
                <a:spcPct val="150000"/>
              </a:lnSpc>
              <a:spcBef>
                <a:spcPts val="0"/>
              </a:spcBef>
            </a:pPr>
            <a:r>
              <a:rPr lang="en-US" cap="none" dirty="0" smtClean="0"/>
              <a:t>Is there a need?</a:t>
            </a:r>
          </a:p>
          <a:p>
            <a:pPr>
              <a:lnSpc>
                <a:spcPct val="150000"/>
              </a:lnSpc>
              <a:spcBef>
                <a:spcPts val="0"/>
              </a:spcBef>
            </a:pPr>
            <a:r>
              <a:rPr lang="en-US" cap="none" dirty="0" smtClean="0"/>
              <a:t>Proper channels – School Board, Church Leadership</a:t>
            </a:r>
          </a:p>
          <a:p>
            <a:pPr>
              <a:lnSpc>
                <a:spcPct val="150000"/>
              </a:lnSpc>
              <a:spcBef>
                <a:spcPts val="0"/>
              </a:spcBef>
            </a:pPr>
            <a:r>
              <a:rPr lang="en-US" cap="none" dirty="0" smtClean="0"/>
              <a:t>Write a proposal – include benefits of piano instruction as well as details such as how many lessons per quarter, pricing, billing</a:t>
            </a:r>
            <a:endParaRPr lang="en-US" cap="none" dirty="0"/>
          </a:p>
        </p:txBody>
      </p:sp>
    </p:spTree>
    <p:extLst>
      <p:ext uri="{BB962C8B-B14F-4D97-AF65-F5344CB8AC3E}">
        <p14:creationId xmlns:p14="http://schemas.microsoft.com/office/powerpoint/2010/main" val="2545970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363070"/>
            <a:ext cx="8825657" cy="864286"/>
          </a:xfrm>
        </p:spPr>
        <p:txBody>
          <a:bodyPr/>
          <a:lstStyle/>
          <a:p>
            <a:r>
              <a:rPr lang="en-US" dirty="0" smtClean="0"/>
              <a:t>What Next?</a:t>
            </a:r>
            <a:endParaRPr lang="en-US" dirty="0"/>
          </a:p>
        </p:txBody>
      </p:sp>
      <p:sp>
        <p:nvSpPr>
          <p:cNvPr id="3" name="Text Placeholder 2"/>
          <p:cNvSpPr>
            <a:spLocks noGrp="1"/>
          </p:cNvSpPr>
          <p:nvPr>
            <p:ph type="body" idx="1"/>
          </p:nvPr>
        </p:nvSpPr>
        <p:spPr>
          <a:xfrm>
            <a:off x="1154954" y="1227356"/>
            <a:ext cx="10139817" cy="5281020"/>
          </a:xfrm>
        </p:spPr>
        <p:txBody>
          <a:bodyPr>
            <a:normAutofit/>
          </a:bodyPr>
          <a:lstStyle/>
          <a:p>
            <a:r>
              <a:rPr lang="en-US" sz="2800" cap="none" dirty="0" smtClean="0"/>
              <a:t>Registration Documents</a:t>
            </a:r>
          </a:p>
          <a:p>
            <a:r>
              <a:rPr lang="en-US" sz="2800" cap="none" dirty="0" smtClean="0"/>
              <a:t>Sign-up – this will give you an approximate number of students.  Expect more to sign up the first day of school, and possibly some stragglers after two weeks of piano lessons when the children go home and ask if they can take piano because their friends are taking piano</a:t>
            </a:r>
            <a:r>
              <a:rPr lang="en-US" sz="2800" cap="none" dirty="0" smtClean="0"/>
              <a:t>.</a:t>
            </a:r>
          </a:p>
          <a:p>
            <a:endParaRPr lang="en-US" sz="2800" cap="none" dirty="0" smtClean="0"/>
          </a:p>
          <a:p>
            <a:r>
              <a:rPr lang="en-US" sz="2800" cap="none" dirty="0" smtClean="0"/>
              <a:t>Policies – have these in place and distributed to all parents.</a:t>
            </a:r>
          </a:p>
          <a:p>
            <a:endParaRPr lang="en-US" cap="none" dirty="0" smtClean="0"/>
          </a:p>
          <a:p>
            <a:endParaRPr lang="en-US" cap="none" dirty="0"/>
          </a:p>
        </p:txBody>
      </p:sp>
    </p:spTree>
    <p:extLst>
      <p:ext uri="{BB962C8B-B14F-4D97-AF65-F5344CB8AC3E}">
        <p14:creationId xmlns:p14="http://schemas.microsoft.com/office/powerpoint/2010/main" val="37485412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706141545"/>
              </p:ext>
            </p:extLst>
          </p:nvPr>
        </p:nvGraphicFramePr>
        <p:xfrm>
          <a:off x="567439" y="412046"/>
          <a:ext cx="8847017" cy="5929800"/>
        </p:xfrm>
        <a:graphic>
          <a:graphicData uri="http://schemas.openxmlformats.org/presentationml/2006/ole">
            <mc:AlternateContent xmlns:mc="http://schemas.openxmlformats.org/markup-compatibility/2006">
              <mc:Choice xmlns:v="urn:schemas-microsoft-com:vml" Requires="v">
                <p:oleObj spid="_x0000_s1089" name="Document" r:id="rId3" imgW="10846551" imgH="7231842" progId="Word.Document.12">
                  <p:embed/>
                </p:oleObj>
              </mc:Choice>
              <mc:Fallback>
                <p:oleObj name="Document" r:id="rId3" imgW="10846551" imgH="7231842" progId="Word.Document.12">
                  <p:embed/>
                  <p:pic>
                    <p:nvPicPr>
                      <p:cNvPr id="0" name=""/>
                      <p:cNvPicPr/>
                      <p:nvPr/>
                    </p:nvPicPr>
                    <p:blipFill>
                      <a:blip r:embed="rId4"/>
                      <a:stretch>
                        <a:fillRect/>
                      </a:stretch>
                    </p:blipFill>
                    <p:spPr>
                      <a:xfrm>
                        <a:off x="567439" y="412046"/>
                        <a:ext cx="8847017" cy="592980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354206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225039363"/>
              </p:ext>
            </p:extLst>
          </p:nvPr>
        </p:nvGraphicFramePr>
        <p:xfrm>
          <a:off x="876348" y="259307"/>
          <a:ext cx="10620375" cy="6496335"/>
        </p:xfrm>
        <a:graphic>
          <a:graphicData uri="http://schemas.openxmlformats.org/presentationml/2006/ole">
            <mc:AlternateContent xmlns:mc="http://schemas.openxmlformats.org/markup-compatibility/2006">
              <mc:Choice xmlns:v="urn:schemas-microsoft-com:vml" Requires="v">
                <p:oleObj spid="_x0000_s2113" name="Document" r:id="rId3" imgW="12064931" imgH="7826846" progId="Word.Document.12">
                  <p:embed/>
                </p:oleObj>
              </mc:Choice>
              <mc:Fallback>
                <p:oleObj name="Document" r:id="rId3" imgW="12064931" imgH="7826846" progId="Word.Document.12">
                  <p:embed/>
                  <p:pic>
                    <p:nvPicPr>
                      <p:cNvPr id="0" name=""/>
                      <p:cNvPicPr/>
                      <p:nvPr/>
                    </p:nvPicPr>
                    <p:blipFill>
                      <a:blip r:embed="rId4"/>
                      <a:stretch>
                        <a:fillRect/>
                      </a:stretch>
                    </p:blipFill>
                    <p:spPr>
                      <a:xfrm>
                        <a:off x="876348" y="259307"/>
                        <a:ext cx="10620375" cy="6496335"/>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1488764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954741"/>
            <a:ext cx="8825657" cy="823945"/>
          </a:xfrm>
        </p:spPr>
        <p:txBody>
          <a:bodyPr/>
          <a:lstStyle/>
          <a:p>
            <a:r>
              <a:rPr lang="en-US" dirty="0" smtClean="0"/>
              <a:t>School – Billing, Payment</a:t>
            </a:r>
            <a:endParaRPr lang="en-US" dirty="0"/>
          </a:p>
        </p:txBody>
      </p:sp>
      <p:sp>
        <p:nvSpPr>
          <p:cNvPr id="3" name="Text Placeholder 2"/>
          <p:cNvSpPr>
            <a:spLocks noGrp="1"/>
          </p:cNvSpPr>
          <p:nvPr>
            <p:ph type="body" idx="1"/>
          </p:nvPr>
        </p:nvSpPr>
        <p:spPr>
          <a:xfrm>
            <a:off x="1154954" y="1976717"/>
            <a:ext cx="6301913" cy="4462719"/>
          </a:xfrm>
        </p:spPr>
        <p:txBody>
          <a:bodyPr>
            <a:normAutofit/>
          </a:bodyPr>
          <a:lstStyle/>
          <a:p>
            <a:r>
              <a:rPr lang="en-US" sz="2400" cap="none" dirty="0" smtClean="0"/>
              <a:t>Quarterly Schedules or Semester</a:t>
            </a:r>
          </a:p>
          <a:p>
            <a:r>
              <a:rPr lang="en-US" sz="2400" cap="none" dirty="0" smtClean="0"/>
              <a:t>Keeping Track of Money</a:t>
            </a:r>
          </a:p>
          <a:p>
            <a:endParaRPr lang="en-US" sz="2400" cap="none" dirty="0" smtClean="0"/>
          </a:p>
          <a:p>
            <a:r>
              <a:rPr lang="en-US" sz="2400" cap="none" dirty="0"/>
              <a:t>At Peace Lutheran, the parents pay $14 per lesson.   </a:t>
            </a:r>
            <a:r>
              <a:rPr lang="en-US" sz="2400" cap="none" dirty="0" smtClean="0"/>
              <a:t>The student accounts are billed at the beginning of each quarter.   The </a:t>
            </a:r>
            <a:r>
              <a:rPr lang="en-US" sz="2400" cap="none" dirty="0"/>
              <a:t>teachers receive approximately $12.35 per lesson, so the remainder goes toward the school general fund to offset the cost of electricity and piano tuning.   </a:t>
            </a:r>
          </a:p>
          <a:p>
            <a:endParaRPr lang="en-US" cap="none" dirty="0"/>
          </a:p>
        </p:txBody>
      </p:sp>
      <p:sp>
        <p:nvSpPr>
          <p:cNvPr id="10" name="TextBox 9"/>
          <p:cNvSpPr txBox="1"/>
          <p:nvPr/>
        </p:nvSpPr>
        <p:spPr>
          <a:xfrm>
            <a:off x="7948970" y="2590793"/>
            <a:ext cx="4063284" cy="3046988"/>
          </a:xfrm>
          <a:prstGeom prst="rect">
            <a:avLst/>
          </a:prstGeom>
          <a:noFill/>
        </p:spPr>
        <p:txBody>
          <a:bodyPr wrap="square" rtlCol="0">
            <a:spAutoFit/>
          </a:bodyPr>
          <a:lstStyle/>
          <a:p>
            <a:r>
              <a:rPr lang="en-US" sz="2400" dirty="0"/>
              <a:t>Quarter 1 (8 weeks):  </a:t>
            </a:r>
          </a:p>
          <a:p>
            <a:r>
              <a:rPr lang="en-US" sz="2400" dirty="0"/>
              <a:t>Tuition due August 29  </a:t>
            </a:r>
            <a:r>
              <a:rPr lang="en-US" sz="2400" dirty="0" smtClean="0"/>
              <a:t>($112.00</a:t>
            </a:r>
            <a:r>
              <a:rPr lang="en-US" sz="2400" dirty="0"/>
              <a:t>)</a:t>
            </a:r>
          </a:p>
          <a:p>
            <a:r>
              <a:rPr lang="en-US" sz="2400" dirty="0"/>
              <a:t>Regular Lessons	</a:t>
            </a:r>
            <a:endParaRPr lang="en-US" sz="2400" dirty="0" smtClean="0"/>
          </a:p>
          <a:p>
            <a:r>
              <a:rPr lang="en-US" sz="2400" dirty="0" smtClean="0"/>
              <a:t>Weeks </a:t>
            </a:r>
            <a:r>
              <a:rPr lang="en-US" sz="2400" dirty="0"/>
              <a:t>of Aug 29,</a:t>
            </a:r>
          </a:p>
          <a:p>
            <a:r>
              <a:rPr lang="en-US" sz="2400" dirty="0"/>
              <a:t> Sept 6, 12, 19, 26,</a:t>
            </a:r>
          </a:p>
          <a:p>
            <a:r>
              <a:rPr lang="en-US" sz="2400" dirty="0"/>
              <a:t> Oct. 3, 10, 17.  </a:t>
            </a:r>
          </a:p>
          <a:p>
            <a:r>
              <a:rPr lang="en-US" sz="2400" dirty="0"/>
              <a:t>Make-up week Oct 24-26</a:t>
            </a:r>
          </a:p>
        </p:txBody>
      </p:sp>
    </p:spTree>
    <p:extLst>
      <p:ext uri="{BB962C8B-B14F-4D97-AF65-F5344CB8AC3E}">
        <p14:creationId xmlns:p14="http://schemas.microsoft.com/office/powerpoint/2010/main" val="3309021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1250576"/>
            <a:ext cx="8825657" cy="918074"/>
          </a:xfrm>
        </p:spPr>
        <p:txBody>
          <a:bodyPr/>
          <a:lstStyle/>
          <a:p>
            <a:r>
              <a:rPr lang="en-US" dirty="0" smtClean="0"/>
              <a:t>Scheduling</a:t>
            </a:r>
            <a:endParaRPr lang="en-US" dirty="0"/>
          </a:p>
        </p:txBody>
      </p:sp>
      <p:sp>
        <p:nvSpPr>
          <p:cNvPr id="3" name="Text Placeholder 2"/>
          <p:cNvSpPr>
            <a:spLocks noGrp="1"/>
          </p:cNvSpPr>
          <p:nvPr>
            <p:ph type="body" idx="1"/>
          </p:nvPr>
        </p:nvSpPr>
        <p:spPr>
          <a:xfrm>
            <a:off x="1154955" y="2487706"/>
            <a:ext cx="8825658" cy="3150075"/>
          </a:xfrm>
        </p:spPr>
        <p:txBody>
          <a:bodyPr/>
          <a:lstStyle/>
          <a:p>
            <a:r>
              <a:rPr lang="en-US" cap="none" dirty="0"/>
              <a:t>Teacher </a:t>
            </a:r>
            <a:r>
              <a:rPr lang="en-US" cap="none" dirty="0" smtClean="0"/>
              <a:t>Schedule</a:t>
            </a:r>
            <a:endParaRPr lang="en-US" cap="none" dirty="0"/>
          </a:p>
          <a:p>
            <a:r>
              <a:rPr lang="en-US" cap="none" dirty="0" smtClean="0"/>
              <a:t>After </a:t>
            </a:r>
            <a:r>
              <a:rPr lang="en-US" cap="none" dirty="0"/>
              <a:t>the teachers have their school day schedule set, ask each for a copy with their preferred times where kids could miss a half hour of class.   Begin scheduling with the grade who has the least amount of flexibility.   In our school, Language Arts and Religion are usually the ones that the students do not miss.   Exception to this is Grade 1-2 Christ Light, as they spend two days on the Bible Lesson and we have the parent agree to go over the lesson with the child at home.</a:t>
            </a:r>
          </a:p>
          <a:p>
            <a:endParaRPr lang="en-US" dirty="0"/>
          </a:p>
        </p:txBody>
      </p:sp>
    </p:spTree>
    <p:extLst>
      <p:ext uri="{BB962C8B-B14F-4D97-AF65-F5344CB8AC3E}">
        <p14:creationId xmlns:p14="http://schemas.microsoft.com/office/powerpoint/2010/main" val="6492945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1237</TotalTime>
  <Words>2039</Words>
  <Application>Microsoft Office PowerPoint</Application>
  <PresentationFormat>Widescreen</PresentationFormat>
  <Paragraphs>1033</Paragraphs>
  <Slides>30</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0" baseType="lpstr">
      <vt:lpstr>Arial</vt:lpstr>
      <vt:lpstr>Arial Rounded MT Bold</vt:lpstr>
      <vt:lpstr>Calibri</vt:lpstr>
      <vt:lpstr>Century Gothic</vt:lpstr>
      <vt:lpstr>Forte</vt:lpstr>
      <vt:lpstr>Times New Roman</vt:lpstr>
      <vt:lpstr>Wingdings</vt:lpstr>
      <vt:lpstr>Wingdings 3</vt:lpstr>
      <vt:lpstr>Ion</vt:lpstr>
      <vt:lpstr>Document</vt:lpstr>
      <vt:lpstr>Starting a Piano Program at  Your School</vt:lpstr>
      <vt:lpstr>Why Start a Piano Program?</vt:lpstr>
      <vt:lpstr>PowerPoint Presentation</vt:lpstr>
      <vt:lpstr>Starting and Maintaining a  Thriving Music Instruction Program </vt:lpstr>
      <vt:lpstr>What Next?</vt:lpstr>
      <vt:lpstr>PowerPoint Presentation</vt:lpstr>
      <vt:lpstr>PowerPoint Presentation</vt:lpstr>
      <vt:lpstr>School – Billing, Payment</vt:lpstr>
      <vt:lpstr>Scheduling</vt:lpstr>
      <vt:lpstr>PowerPoint Presentation</vt:lpstr>
      <vt:lpstr>PowerPoint Presentation</vt:lpstr>
      <vt:lpstr>PowerPoint Presentation</vt:lpstr>
      <vt:lpstr>PowerPoint Presentation</vt:lpstr>
      <vt:lpstr>Instruction Method </vt:lpstr>
      <vt:lpstr>Learning About  Each Student</vt:lpstr>
      <vt:lpstr>Nurturing Young Musicians</vt:lpstr>
      <vt:lpstr>Supplementing</vt:lpstr>
      <vt:lpstr>Communication with Parents--  The Notebook</vt:lpstr>
      <vt:lpstr>Practicing- Begin strong.      “Is she/he ready for                    Piano   Lessons?”    I prefer to ask, “Are you (the parent) ready to spend the time it takes to teach good practice habits and make it part of the routine.”  Possible Parent Information Meeting with demonstration. Possible “Training” provided by upper grade students.   </vt:lpstr>
      <vt:lpstr>PowerPoint Presentation</vt:lpstr>
      <vt:lpstr>PowerPoint Presentation</vt:lpstr>
      <vt:lpstr>Playing for Chapel</vt:lpstr>
      <vt:lpstr>Start Small in Worship.   Quality vs. Quantity</vt:lpstr>
      <vt:lpstr>Incentives</vt:lpstr>
      <vt:lpstr>Communication With Parents</vt:lpstr>
      <vt:lpstr>PowerPoint Presentation</vt:lpstr>
      <vt:lpstr>Resources</vt:lpstr>
      <vt:lpstr>Facebook Groups I Love</vt:lpstr>
      <vt:lpstr>Recitals/Gifts</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Start a Piano Prgram</dc:title>
  <dc:creator>April Marquardt</dc:creator>
  <cp:lastModifiedBy>April Marquardt</cp:lastModifiedBy>
  <cp:revision>77</cp:revision>
  <dcterms:created xsi:type="dcterms:W3CDTF">2017-05-20T20:29:38Z</dcterms:created>
  <dcterms:modified xsi:type="dcterms:W3CDTF">2017-06-13T15:55:53Z</dcterms:modified>
</cp:coreProperties>
</file>