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25"/>
  </p:notesMasterIdLst>
  <p:handoutMasterIdLst>
    <p:handoutMasterId r:id="rId26"/>
  </p:handoutMasterIdLst>
  <p:sldIdLst>
    <p:sldId id="256" r:id="rId5"/>
    <p:sldId id="512" r:id="rId6"/>
    <p:sldId id="513" r:id="rId7"/>
    <p:sldId id="524" r:id="rId8"/>
    <p:sldId id="514" r:id="rId9"/>
    <p:sldId id="518" r:id="rId10"/>
    <p:sldId id="516" r:id="rId11"/>
    <p:sldId id="520" r:id="rId12"/>
    <p:sldId id="521" r:id="rId13"/>
    <p:sldId id="526" r:id="rId14"/>
    <p:sldId id="522" r:id="rId15"/>
    <p:sldId id="523" r:id="rId16"/>
    <p:sldId id="525" r:id="rId17"/>
    <p:sldId id="534" r:id="rId18"/>
    <p:sldId id="527" r:id="rId19"/>
    <p:sldId id="528" r:id="rId20"/>
    <p:sldId id="529" r:id="rId21"/>
    <p:sldId id="531" r:id="rId22"/>
    <p:sldId id="533" r:id="rId23"/>
    <p:sldId id="532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d Dvorak" initials="TD" lastIdx="1" clrIdx="0">
    <p:extLst>
      <p:ext uri="{19B8F6BF-5375-455C-9EA6-DF929625EA0E}">
        <p15:presenceInfo xmlns:p15="http://schemas.microsoft.com/office/powerpoint/2012/main" userId="S-1-5-21-4096230307-3721088831-3542043833-1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4" autoAdjust="0"/>
    <p:restoredTop sz="82360" autoAdjust="0"/>
  </p:normalViewPr>
  <p:slideViewPr>
    <p:cSldViewPr>
      <p:cViewPr varScale="1">
        <p:scale>
          <a:sx n="44" d="100"/>
          <a:sy n="44" d="100"/>
        </p:scale>
        <p:origin x="117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7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r">
              <a:defRPr sz="1200"/>
            </a:lvl1pPr>
          </a:lstStyle>
          <a:p>
            <a:pPr>
              <a:defRPr/>
            </a:pPr>
            <a:fld id="{6D34D6BA-5BD9-42FE-A998-BB4D1897D95E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833FDB1-6485-445D-96F9-A54B06C3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r">
              <a:defRPr sz="1200"/>
            </a:lvl1pPr>
          </a:lstStyle>
          <a:p>
            <a:pPr>
              <a:defRPr/>
            </a:pPr>
            <a:fld id="{78F38208-AA4C-42D8-A2C1-E3D1E5C6542F}" type="datetimeFigureOut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8" tIns="46589" rIns="93178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60888"/>
            <a:ext cx="5854700" cy="4321175"/>
          </a:xfrm>
          <a:prstGeom prst="rect">
            <a:avLst/>
          </a:prstGeom>
        </p:spPr>
        <p:txBody>
          <a:bodyPr vert="horz" lIns="93178" tIns="46589" rIns="93178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ACFCC41-CE87-4284-9F70-628C950AB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Marketing\Branding\Power Point Templates\2012\PPT 2012 botto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12200" cy="5029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FBB8-80B8-4383-A198-45977CE34AF4}" type="slidenum">
              <a:rPr lang="en-US"/>
              <a:pPr>
                <a:defRPr/>
              </a:pPr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12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8FA7F62-4C89-4332-85A0-291BF806CD9B}" type="slidenum">
              <a:rPr lang="en-US"/>
              <a:pPr>
                <a:defRPr/>
              </a:pPr>
              <a:t>‹#›</a:t>
            </a:fld>
            <a:endParaRPr lang="en-US" sz="1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3078" name="Picture 7" descr="Hoff_logo_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363" y="6457950"/>
            <a:ext cx="7572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3080" name="Picture 7" descr="Hoff_logo_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363" y="6457950"/>
            <a:ext cx="7572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71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8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&gt;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 idx="4294967295"/>
          </p:nvPr>
        </p:nvSpPr>
        <p:spPr>
          <a:xfrm>
            <a:off x="533400" y="1905000"/>
            <a:ext cx="7848600" cy="18288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Accessibility 101: Overcoming Physical Barriers in Worship Spaces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-2177" y="4191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/>
              <a:t>Todd Dvorak </a:t>
            </a:r>
            <a:r>
              <a:rPr lang="en-US" sz="1600" baseline="30000" dirty="0"/>
              <a:t>AIA</a:t>
            </a:r>
            <a:endParaRPr lang="en-US" sz="1600" dirty="0"/>
          </a:p>
          <a:p>
            <a:pPr eaLnBrk="1" hangingPunct="1">
              <a:defRPr/>
            </a:pPr>
            <a:r>
              <a:rPr lang="en-US" sz="1600" dirty="0"/>
              <a:t>2017 National Conference on Worship Music &amp; the Arts</a:t>
            </a:r>
          </a:p>
          <a:p>
            <a:pPr eaLnBrk="1" hangingPunct="1">
              <a:defRPr/>
            </a:pPr>
            <a:r>
              <a:rPr lang="en-US" sz="1600" cap="all" dirty="0"/>
              <a:t>JUNE 14 &amp; 15, 2017</a:t>
            </a:r>
          </a:p>
          <a:p>
            <a:pPr eaLnBrk="1" hangingPunct="1"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10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Components on the accessible route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Entry: Stairs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7” maximum rise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11” minimum run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27890"/>
            <a:ext cx="3787913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3429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11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Components on the accessible route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Handrails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6” vertical step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clearance and diameter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Top of handrail height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27986"/>
            <a:ext cx="3810000" cy="3290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-2562" r="22105" b="2562"/>
          <a:stretch/>
        </p:blipFill>
        <p:spPr>
          <a:xfrm>
            <a:off x="304800" y="3141133"/>
            <a:ext cx="1828800" cy="3259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24036"/>
            <a:ext cx="2209800" cy="30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12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Components on the accessible route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Guardrails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Handrails versus guards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30” vertical separation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9" name="Picture 24" descr="Image result for handrail and gu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803419"/>
            <a:ext cx="5181600" cy="36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166028" cy="14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13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Entering the Building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Narthex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Mailboxes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Coat Racks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Drinking Fountain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50419"/>
            <a:ext cx="4885476" cy="2762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1" r="3741"/>
          <a:stretch/>
        </p:blipFill>
        <p:spPr>
          <a:xfrm>
            <a:off x="5181600" y="870505"/>
            <a:ext cx="3429000" cy="2319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4568" r="18889" b="14445"/>
          <a:stretch/>
        </p:blipFill>
        <p:spPr>
          <a:xfrm rot="5400000">
            <a:off x="5519056" y="3901858"/>
            <a:ext cx="2754087" cy="18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14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Moving Through the Building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Narthex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Doorknobs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Protruding objects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Door widths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7034"/>
            <a:ext cx="3733800" cy="2873276"/>
          </a:xfrm>
          <a:prstGeom prst="rect">
            <a:avLst/>
          </a:prstGeom>
        </p:spPr>
      </p:pic>
      <p:pic>
        <p:nvPicPr>
          <p:cNvPr id="1026" name="Picture 2" descr="https://tse1.mm.bing.net/th?id=OIP.awIdE31LPQhIVGqmJcQ6hwDbEs&amp;pid=15.1&amp;P=0&amp;w=300&amp;h=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4133" r="4501" b="5201"/>
          <a:stretch/>
        </p:blipFill>
        <p:spPr bwMode="auto">
          <a:xfrm>
            <a:off x="5680981" y="779145"/>
            <a:ext cx="16110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se2.mm.bing.net/th?id=OIP.Wpqwk69iiqd1xQsKHU5mCAEaEs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46021"/>
            <a:ext cx="2609850" cy="27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0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15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Worship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Nave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Pew Cuts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Pew Spacing– assumes no more than 14 persons in one pew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197644"/>
            <a:ext cx="3153467" cy="215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86651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0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16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Worship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Chancel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Baptismal Font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Lord’s Supper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Pulpit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3924857" cy="2943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5752" r="3404" b="5665"/>
          <a:stretch/>
        </p:blipFill>
        <p:spPr>
          <a:xfrm>
            <a:off x="566057" y="3354696"/>
            <a:ext cx="3733800" cy="28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17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Worship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3820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Chancel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Lighting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Print Bulletins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Screens?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3" y="3187887"/>
            <a:ext cx="2289810" cy="3053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5927" r="4141" b="4917"/>
          <a:stretch/>
        </p:blipFill>
        <p:spPr>
          <a:xfrm>
            <a:off x="4343400" y="1485406"/>
            <a:ext cx="4509094" cy="33018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370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18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Accessory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430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Bathrooms – water closets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Grab Bars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Sizes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2058" name="Picture 10" descr="https://tse3.mm.bing.net/th?id=OIP.d_YtrcBcsSDJMFfdQhM66AEsDp&amp;pid=15.1&amp;P=0&amp;w=240&amp;h=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62820"/>
            <a:ext cx="3212783" cy="25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se1.mm.bing.net/th?id=OIP.-pdtzWiZVMvNh4jbBqjLjwEsEQ&amp;pid=15.1&amp;P=0&amp;w=189&amp;h=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828926" cy="25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44333"/>
            <a:ext cx="4082143" cy="22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42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19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Accessory spaces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5878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Bathrooms– sinks and accessories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Accessories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Soap dispenser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Paper towel dispenser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Mirror Height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Sink Height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8370"/>
            <a:ext cx="3505200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4245"/>
            <a:ext cx="252888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667" r="17500" b="13667"/>
          <a:stretch/>
        </p:blipFill>
        <p:spPr>
          <a:xfrm>
            <a:off x="259080" y="838200"/>
            <a:ext cx="4030134" cy="25908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3657601"/>
            <a:ext cx="4030134" cy="2678360"/>
          </a:xfrm>
          <a:prstGeom prst="rect">
            <a:avLst/>
          </a:prstGeom>
        </p:spPr>
      </p:pic>
      <p:pic>
        <p:nvPicPr>
          <p:cNvPr id="1026" name="Picture 2" descr="https://upload.wikimedia.org/wikipedia/commons/4/44/Steps_up_to_the_west_door_at_Windsor_Parish_Church_-_geograph.org.uk_-_1168717.jpg">
            <a:extLst>
              <a:ext uri="{FF2B5EF4-FFF2-40B4-BE49-F238E27FC236}">
                <a16:creationId xmlns:a16="http://schemas.microsoft.com/office/drawing/2014/main" id="{57C01696-2CCE-4C0F-9325-141D9599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997"/>
            <a:ext cx="3923709" cy="54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20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7714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Areas for 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8712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Entrance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Provide handicapped marked stalls closest to accessible entrance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Keep all surfaces smooth– no uneven surfaces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Handrails when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Narthex / Welcome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Large print bulletins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Coats and mailboxes at lower heights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Worship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Location of Baptismal Font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Distribution of Lord’s Supper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Bathrooms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Grab Bars, even in non-compliant water closets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Non-slip flooring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Adjust heights of sinks, 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57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3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393739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65% of those without disabilities attend religious services at least once per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47% of those with disabilities attend religious services at least once per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73% of those with disabilities say their faith is very important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55% of those without disabilities say their faith is very important to them</a:t>
            </a:r>
          </a:p>
        </p:txBody>
      </p:sp>
    </p:spTree>
    <p:extLst>
      <p:ext uri="{BB962C8B-B14F-4D97-AF65-F5344CB8AC3E}">
        <p14:creationId xmlns:p14="http://schemas.microsoft.com/office/powerpoint/2010/main" val="3168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4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Discussion focus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93739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Code requirements</a:t>
            </a:r>
          </a:p>
          <a:p>
            <a:endParaRPr 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Elements of accessibility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Parking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Entrance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Worship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Bathrooms</a:t>
            </a:r>
          </a:p>
          <a:p>
            <a:pPr lvl="1"/>
            <a:endParaRPr 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Insight to share at your home congregation</a:t>
            </a:r>
          </a:p>
        </p:txBody>
      </p:sp>
      <p:pic>
        <p:nvPicPr>
          <p:cNvPr id="14338" name="Picture 2" descr="http://www.westpointevent.org.uk/media/9847/accessibility_-_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6259"/>
            <a:ext cx="3810000" cy="13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8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5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Americans with Disabilities Act, 1990</a:t>
            </a:r>
          </a:p>
          <a:p>
            <a:endParaRPr 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State Building Codes (International Building Code, Chapter 11), tells us WHAT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Americans with Disabilities Act Accessibility Guidelines (ADAAG), tells us HOW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American National Standards Institute (ANSI, Section A117.1), tells us HOW</a:t>
            </a:r>
            <a:r>
              <a:rPr lang="en-US" b="1" dirty="0">
                <a:latin typeface="+mn-lt"/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What is in effect varies from state to state</a:t>
            </a:r>
          </a:p>
        </p:txBody>
      </p:sp>
    </p:spTree>
    <p:extLst>
      <p:ext uri="{BB962C8B-B14F-4D97-AF65-F5344CB8AC3E}">
        <p14:creationId xmlns:p14="http://schemas.microsoft.com/office/powerpoint/2010/main" val="257810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6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Building codes– WHAT vs. HOW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017" y="829928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International Building Code, Chapter 11– identifies what quantity of accessible parking stalls are required</a:t>
            </a:r>
          </a:p>
          <a:p>
            <a:endParaRPr lang="en-US" b="1" dirty="0">
              <a:latin typeface="+mn-lt"/>
            </a:endParaRPr>
          </a:p>
        </p:txBody>
      </p:sp>
      <p:pic>
        <p:nvPicPr>
          <p:cNvPr id="6146" name="Picture 2" descr="https://s-media-cache-ak0.pinimg.com/originals/c3/78/28/c378288c294dd8dcc2ea012f1a0fad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31854"/>
            <a:ext cx="4541519" cy="29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18457"/>
            <a:ext cx="2695575" cy="2746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4114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ADAAG and ANSI tells us how to design each accessible parking stall</a:t>
            </a: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99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7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Is a church required to follow the Americans With Disabilities Act?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Is any part of your </a:t>
            </a:r>
            <a:r>
              <a:rPr lang="en-US">
                <a:latin typeface="+mn-lt"/>
              </a:rPr>
              <a:t>building shared </a:t>
            </a:r>
            <a:r>
              <a:rPr lang="en-US" dirty="0">
                <a:latin typeface="+mn-lt"/>
              </a:rPr>
              <a:t>with the public or rented by outside groups?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Are you renovating or building a new building?</a:t>
            </a:r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79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8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Components on the accessible route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Accessible parking spaces</a:t>
            </a:r>
          </a:p>
        </p:txBody>
      </p:sp>
      <p:pic>
        <p:nvPicPr>
          <p:cNvPr id="9220" name="Picture 4" descr="https://tse4.mm.bing.net/th?id=OIP.6DpiZRF0Jg7CVpJSPXcUuQEFEs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27986"/>
            <a:ext cx="3030583" cy="34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tse1.mm.bing.net/th?id=OIP.HNTupiPn7ObqPo3a5TqwEwEsCJ&amp;pid=15.1&amp;P=0&amp;w=411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6" y="4038600"/>
            <a:ext cx="4573924" cy="21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3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FBB8-80B8-4383-A198-45977CE34AF4}" type="slidenum">
              <a:rPr lang="en-US" smtClean="0"/>
              <a:pPr>
                <a:defRPr/>
              </a:pPr>
              <a:t>9</a:t>
            </a:fld>
            <a:endParaRPr lang="en-US" sz="1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12200" cy="609600"/>
          </a:xfrm>
        </p:spPr>
        <p:txBody>
          <a:bodyPr>
            <a:normAutofit/>
          </a:bodyPr>
          <a:lstStyle/>
          <a:p>
            <a:r>
              <a:rPr lang="en-US" dirty="0"/>
              <a:t>Components on the accessible route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827986"/>
            <a:ext cx="4811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Entry: Ramps</a:t>
            </a:r>
          </a:p>
          <a:p>
            <a:endParaRPr lang="en-US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1:12 Slope maximum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Alternative accessible route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10242" name="Picture 2" descr="Image result for ramp at church ent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58216"/>
            <a:ext cx="411480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Image result for accessible route to front ent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71575"/>
            <a:ext cx="33337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27505"/>
      </p:ext>
    </p:extLst>
  </p:cSld>
  <p:clrMapOvr>
    <a:masterClrMapping/>
  </p:clrMapOvr>
</p:sld>
</file>

<file path=ppt/theme/theme1.xml><?xml version="1.0" encoding="utf-8"?>
<a:theme xmlns:a="http://schemas.openxmlformats.org/drawingml/2006/main" name="Hoffman Theme 2012">
  <a:themeElements>
    <a:clrScheme name="Custom 3">
      <a:dk1>
        <a:srgbClr val="015941"/>
      </a:dk1>
      <a:lt1>
        <a:srgbClr val="FFFFFF"/>
      </a:lt1>
      <a:dk2>
        <a:srgbClr val="010000"/>
      </a:dk2>
      <a:lt2>
        <a:srgbClr val="FFFFFF"/>
      </a:lt2>
      <a:accent1>
        <a:srgbClr val="015941"/>
      </a:accent1>
      <a:accent2>
        <a:srgbClr val="015941"/>
      </a:accent2>
      <a:accent3>
        <a:srgbClr val="FFFFFF"/>
      </a:accent3>
      <a:accent4>
        <a:srgbClr val="000000"/>
      </a:accent4>
      <a:accent5>
        <a:srgbClr val="D2CBB7"/>
      </a:accent5>
      <a:accent6>
        <a:srgbClr val="015941"/>
      </a:accent6>
      <a:hlink>
        <a:srgbClr val="E3B11F"/>
      </a:hlink>
      <a:folHlink>
        <a:srgbClr val="E3B11F"/>
      </a:folHlink>
    </a:clrScheme>
    <a:fontScheme name="1_Hoff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1_Hoff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ff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ff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ff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ff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ff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ff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ff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ff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ff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ff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ff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41F78EAF8F745B1434A4692D40BC0" ma:contentTypeVersion="6" ma:contentTypeDescription="Create a new document." ma:contentTypeScope="" ma:versionID="c78190f728e52a164f6ea13264c1aaf2">
  <xsd:schema xmlns:xsd="http://www.w3.org/2001/XMLSchema" xmlns:xs="http://www.w3.org/2001/XMLSchema" xmlns:p="http://schemas.microsoft.com/office/2006/metadata/properties" xmlns:ns2="e9a501cc-80d8-47ee-bfe9-47d708b541da" xmlns:ns3="e02d9023-7abc-4e6a-a486-becf26265b73" targetNamespace="http://schemas.microsoft.com/office/2006/metadata/properties" ma:root="true" ma:fieldsID="9031d9509185c6979eb3d7c0a5dfaeb8" ns2:_="" ns3:_="">
    <xsd:import namespace="e9a501cc-80d8-47ee-bfe9-47d708b541da"/>
    <xsd:import namespace="e02d9023-7abc-4e6a-a486-becf26265b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01cc-80d8-47ee-bfe9-47d708b541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d9023-7abc-4e6a-a486-becf26265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9DC6EC-14E4-4029-ABD6-29637D889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a501cc-80d8-47ee-bfe9-47d708b541da"/>
    <ds:schemaRef ds:uri="e02d9023-7abc-4e6a-a486-becf26265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F7CAC-5977-4F02-A347-CB1CA8165B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9a501cc-80d8-47ee-bfe9-47d708b541da"/>
    <ds:schemaRef ds:uri="http://purl.org/dc/elements/1.1/"/>
    <ds:schemaRef ds:uri="http://schemas.microsoft.com/office/2006/metadata/properties"/>
    <ds:schemaRef ds:uri="http://schemas.microsoft.com/office/infopath/2007/PartnerControls"/>
    <ds:schemaRef ds:uri="e02d9023-7abc-4e6a-a486-becf26265b7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10C6BA-C4B7-4305-9628-B2CD480F8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Hoffman Theme 2012</Template>
  <TotalTime>8130</TotalTime>
  <Words>446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</vt:lpstr>
      <vt:lpstr>Times New Roman</vt:lpstr>
      <vt:lpstr>Wingdings</vt:lpstr>
      <vt:lpstr>Hoffman Theme 2012</vt:lpstr>
      <vt:lpstr>Accessibility 101: Overcoming Physical Barriers in Worship Spaces</vt:lpstr>
      <vt:lpstr>Introduction</vt:lpstr>
      <vt:lpstr>Introduction</vt:lpstr>
      <vt:lpstr>Discussion focus</vt:lpstr>
      <vt:lpstr>Expectations</vt:lpstr>
      <vt:lpstr>Building codes– WHAT vs. HOW example</vt:lpstr>
      <vt:lpstr>Expectations</vt:lpstr>
      <vt:lpstr>Components on the accessible route</vt:lpstr>
      <vt:lpstr>Components on the accessible route</vt:lpstr>
      <vt:lpstr>Components on the accessible route</vt:lpstr>
      <vt:lpstr>Components on the accessible route</vt:lpstr>
      <vt:lpstr>Components on the accessible route</vt:lpstr>
      <vt:lpstr>Entering the Building</vt:lpstr>
      <vt:lpstr>Moving Through the Building</vt:lpstr>
      <vt:lpstr>Worship</vt:lpstr>
      <vt:lpstr>Worship</vt:lpstr>
      <vt:lpstr>Worship</vt:lpstr>
      <vt:lpstr>Accessory spaces</vt:lpstr>
      <vt:lpstr>Accessory spaces</vt:lpstr>
      <vt:lpstr>Areas for improvement</vt:lpstr>
    </vt:vector>
  </TitlesOfParts>
  <Company>Hoffman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Drechsel</dc:creator>
  <cp:lastModifiedBy>Laura Schulz</cp:lastModifiedBy>
  <cp:revision>543</cp:revision>
  <cp:lastPrinted>2017-06-09T19:03:05Z</cp:lastPrinted>
  <dcterms:created xsi:type="dcterms:W3CDTF">2008-12-09T15:53:17Z</dcterms:created>
  <dcterms:modified xsi:type="dcterms:W3CDTF">2017-09-22T20:29:49Z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0x010100A2F41F78EAF8F745B1434A4692D40BC0</vt:lpwstr>
  </property>
</Properties>
</file>