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8" r:id="rId4"/>
  </p:sldMasterIdLst>
  <p:notesMasterIdLst>
    <p:notesMasterId r:id="rId31"/>
  </p:notesMasterIdLst>
  <p:handoutMasterIdLst>
    <p:handoutMasterId r:id="rId32"/>
  </p:handoutMasterIdLst>
  <p:sldIdLst>
    <p:sldId id="256" r:id="rId5"/>
    <p:sldId id="257" r:id="rId6"/>
    <p:sldId id="258" r:id="rId7"/>
    <p:sldId id="259" r:id="rId8"/>
    <p:sldId id="260" r:id="rId9"/>
    <p:sldId id="281" r:id="rId10"/>
    <p:sldId id="261" r:id="rId11"/>
    <p:sldId id="262" r:id="rId12"/>
    <p:sldId id="263" r:id="rId13"/>
    <p:sldId id="264" r:id="rId14"/>
    <p:sldId id="265" r:id="rId15"/>
    <p:sldId id="282" r:id="rId16"/>
    <p:sldId id="278" r:id="rId17"/>
    <p:sldId id="280" r:id="rId18"/>
    <p:sldId id="266" r:id="rId19"/>
    <p:sldId id="267" r:id="rId20"/>
    <p:sldId id="271" r:id="rId21"/>
    <p:sldId id="268" r:id="rId22"/>
    <p:sldId id="269" r:id="rId23"/>
    <p:sldId id="270" r:id="rId24"/>
    <p:sldId id="272" r:id="rId25"/>
    <p:sldId id="273" r:id="rId26"/>
    <p:sldId id="274" r:id="rId27"/>
    <p:sldId id="275" r:id="rId28"/>
    <p:sldId id="276" r:id="rId29"/>
    <p:sldId id="277" r:id="rId3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49" d="100"/>
          <a:sy n="49" d="100"/>
        </p:scale>
        <p:origin x="1094" y="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83" d="100"/>
          <a:sy n="83" d="100"/>
        </p:scale>
        <p:origin x="-2040" y="-90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handoutMaster" Target="handoutMasters/handoutMaster1.xml"/><Relationship Id="rId37" Type="http://schemas.microsoft.com/office/2015/10/relationships/revisionInfo" Target="revisionInfo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3CB8542-26C9-4A3E-9718-4F0B233B43B7}" type="datetimeFigureOut">
              <a:rPr lang="en-US" smtClean="0"/>
              <a:t>9/22/2017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296AC17-DA9E-4F00-B273-376626566B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495749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A4D0F67-48C3-4CF1-8C55-1034817F0F61}" type="datetimeFigureOut">
              <a:rPr lang="en-US" smtClean="0"/>
              <a:t>9/22/2017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2E374ED-DD99-4436-89F2-F83BF36A320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81664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374ED-DD99-4436-89F2-F83BF36A320B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426710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374ED-DD99-4436-89F2-F83BF36A320B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538701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374ED-DD99-4436-89F2-F83BF36A320B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987667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374ED-DD99-4436-89F2-F83BF36A320B}" type="slidenum">
              <a:rPr lang="en-US" smtClean="0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882573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374ED-DD99-4436-89F2-F83BF36A320B}" type="slidenum">
              <a:rPr lang="en-US" smtClean="0"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019786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374ED-DD99-4436-89F2-F83BF36A320B}" type="slidenum">
              <a:rPr lang="en-US" smtClean="0"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471460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374ED-DD99-4436-89F2-F83BF36A320B}" type="slidenum">
              <a:rPr lang="en-US" smtClean="0"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0407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374ED-DD99-4436-89F2-F83BF36A320B}" type="slidenum">
              <a:rPr lang="en-US" smtClean="0"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939461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374ED-DD99-4436-89F2-F83BF36A320B}" type="slidenum">
              <a:rPr lang="en-US" smtClean="0"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864034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374ED-DD99-4436-89F2-F83BF36A320B}" type="slidenum">
              <a:rPr lang="en-US" smtClean="0"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882742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374ED-DD99-4436-89F2-F83BF36A320B}" type="slidenum">
              <a:rPr lang="en-US" smtClean="0"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625448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374ED-DD99-4436-89F2-F83BF36A320B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286536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374ED-DD99-4436-89F2-F83BF36A320B}" type="slidenum">
              <a:rPr lang="en-US" smtClean="0"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776829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374ED-DD99-4436-89F2-F83BF36A320B}" type="slidenum">
              <a:rPr lang="en-US" smtClean="0"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202305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374ED-DD99-4436-89F2-F83BF36A320B}" type="slidenum">
              <a:rPr lang="en-US" smtClean="0"/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7686817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374ED-DD99-4436-89F2-F83BF36A320B}" type="slidenum">
              <a:rPr lang="en-US" smtClean="0"/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212921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374ED-DD99-4436-89F2-F83BF36A320B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596092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374ED-DD99-4436-89F2-F83BF36A320B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22344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374ED-DD99-4436-89F2-F83BF36A320B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870504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374ED-DD99-4436-89F2-F83BF36A320B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99043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374ED-DD99-4436-89F2-F83BF36A320B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991620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374ED-DD99-4436-89F2-F83BF36A320B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889846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374ED-DD99-4436-89F2-F83BF36A320B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52018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-382403" y="0"/>
            <a:ext cx="9932332" cy="6858000"/>
            <a:chOff x="-382404" y="0"/>
            <a:chExt cx="9932332" cy="6858000"/>
          </a:xfrm>
        </p:grpSpPr>
        <p:grpSp>
          <p:nvGrpSpPr>
            <p:cNvPr id="44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0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5" name="Rectangle 11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16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17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grpSp>
            <p:nvGrpSpPr>
              <p:cNvPr id="71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5" name="Rectangle 8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14" name="Rectangle 11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grpSp>
            <p:nvGrpSpPr>
              <p:cNvPr id="7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45" name="Freeform 44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8" name="Freeform 57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8" name="Freeform 67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9" name="Freeform 68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3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7" name="Rectangle 46"/>
          <p:cNvSpPr/>
          <p:nvPr/>
        </p:nvSpPr>
        <p:spPr>
          <a:xfrm>
            <a:off x="4649096" y="-21511"/>
            <a:ext cx="3505200" cy="23128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5" y="2708476"/>
            <a:ext cx="3313355" cy="17021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65" y="4421081"/>
            <a:ext cx="3309803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38744" y="1516829"/>
            <a:ext cx="2133600" cy="750981"/>
          </a:xfrm>
        </p:spPr>
        <p:txBody>
          <a:bodyPr anchor="b"/>
          <a:lstStyle>
            <a:lvl1pPr algn="l">
              <a:defRPr sz="2400"/>
            </a:lvl1pPr>
          </a:lstStyle>
          <a:p>
            <a:fld id="{FB3A9470-6AC3-489C-82ED-752F657F4CEE}" type="datetimeFigureOut">
              <a:rPr lang="en-US" smtClean="0"/>
              <a:t>9/22/2017</a:t>
            </a:fld>
            <a:endParaRPr lang="en-US" dirty="0"/>
          </a:p>
        </p:txBody>
      </p:sp>
      <p:sp>
        <p:nvSpPr>
          <p:cNvPr id="50" name="Rectangle 49"/>
          <p:cNvSpPr/>
          <p:nvPr/>
        </p:nvSpPr>
        <p:spPr>
          <a:xfrm>
            <a:off x="4650889" y="6088285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03520" y="5719967"/>
            <a:ext cx="2831592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096" y="5719967"/>
            <a:ext cx="643667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C61A23C0-6B43-4884-96DB-ED19D6516C81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9" name="Rectangle 88"/>
          <p:cNvSpPr/>
          <p:nvPr/>
        </p:nvSpPr>
        <p:spPr>
          <a:xfrm>
            <a:off x="4650889" y="6088285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3A9470-6AC3-489C-82ED-752F657F4CEE}" type="datetimeFigureOut">
              <a:rPr lang="en-US" smtClean="0"/>
              <a:t>9/22/2017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1A23C0-6B43-4884-96DB-ED19D6516C81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30147"/>
            <a:ext cx="1484453" cy="4780344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3296" y="1030147"/>
            <a:ext cx="5423704" cy="47803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3A9470-6AC3-489C-82ED-752F657F4CEE}" type="datetimeFigureOut">
              <a:rPr lang="en-US" smtClean="0"/>
              <a:t>9/22/2017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1A23C0-6B43-4884-96DB-ED19D6516C81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3A9470-6AC3-489C-82ED-752F657F4CEE}" type="datetimeFigureOut">
              <a:rPr lang="en-US" smtClean="0"/>
              <a:t>9/22/2017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1A23C0-6B43-4884-96DB-ED19D6516C81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646" y="2900830"/>
            <a:ext cx="6637468" cy="1362075"/>
          </a:xfrm>
        </p:spPr>
        <p:txBody>
          <a:bodyPr anchor="b"/>
          <a:lstStyle>
            <a:lvl1pPr algn="l">
              <a:defRPr sz="4000" b="0" cap="none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8645" y="4267201"/>
            <a:ext cx="6637467" cy="1520413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3A9470-6AC3-489C-82ED-752F657F4CEE}" type="datetimeFigureOut">
              <a:rPr lang="en-US" smtClean="0"/>
              <a:t>9/22/2017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1A23C0-6B43-4884-96DB-ED19D6516C81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3A9470-6AC3-489C-82ED-752F657F4CEE}" type="datetimeFigureOut">
              <a:rPr lang="en-US" smtClean="0"/>
              <a:t>9/22/2017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1A23C0-6B43-4884-96DB-ED19D6516C81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042416" y="2313432"/>
            <a:ext cx="3419856" cy="349300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313431"/>
            <a:ext cx="3419856" cy="349300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2111" y="2316009"/>
            <a:ext cx="305714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721" y="2974695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1838" y="2316010"/>
            <a:ext cx="305571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2974695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3A9470-6AC3-489C-82ED-752F657F4CEE}" type="datetimeFigureOut">
              <a:rPr lang="en-US" smtClean="0"/>
              <a:t>9/22/2017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1A23C0-6B43-4884-96DB-ED19D6516C81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3A9470-6AC3-489C-82ED-752F657F4CEE}" type="datetimeFigureOut">
              <a:rPr lang="en-US" smtClean="0"/>
              <a:t>9/22/2017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1A23C0-6B43-4884-96DB-ED19D6516C81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3A9470-6AC3-489C-82ED-752F657F4CEE}" type="datetimeFigureOut">
              <a:rPr lang="en-US" smtClean="0"/>
              <a:t>9/22/2017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1A23C0-6B43-4884-96DB-ED19D6516C81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3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2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85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86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grpSp>
            <p:nvGrpSpPr>
              <p:cNvPr id="73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grpSp>
            <p:nvGrpSpPr>
              <p:cNvPr id="74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80" name="Rectangle 79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47" name="Freeform 46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9" name="Freeform 58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0" name="Freeform 69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1" name="Freeform 70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3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7" name="Rectangle 56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3A9470-6AC3-489C-82ED-752F657F4CEE}" type="datetimeFigureOut">
              <a:rPr lang="en-US" smtClean="0"/>
              <a:t>9/22/2017</a:t>
            </a:fld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1A23C0-6B43-4884-96DB-ED19D6516C81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58" name="Rectangle 57"/>
          <p:cNvSpPr/>
          <p:nvPr/>
        </p:nvSpPr>
        <p:spPr>
          <a:xfrm>
            <a:off x="905573" y="601883"/>
            <a:ext cx="3562257" cy="564844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5895" y="856527"/>
            <a:ext cx="3090440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4650889" y="6088285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6"/>
            <a:ext cx="3493664" cy="365125"/>
          </a:xfrm>
        </p:spPr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9834" y="2657435"/>
            <a:ext cx="3304572" cy="1463153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6592" y="4136994"/>
            <a:ext cx="3298784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3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5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7" name="Rectangle 8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88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89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grpSp>
            <p:nvGrpSpPr>
              <p:cNvPr id="76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grpSp>
            <p:nvGrpSpPr>
              <p:cNvPr id="77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sp>
            <p:nvSpPr>
              <p:cNvPr id="78" name="Rectangle 77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46" name="Freeform 45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3" name="Freeform 62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0" name="Hexagon 69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1" name="Hexagon 70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2" name="Hexagon 71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3" name="Freeform 72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4" name="Freeform 73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94" name="Rectangle 93"/>
          <p:cNvSpPr/>
          <p:nvPr/>
        </p:nvSpPr>
        <p:spPr>
          <a:xfrm>
            <a:off x="4561243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1" name="Rectangle 10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2" name="Rectangle 101"/>
          <p:cNvSpPr/>
          <p:nvPr/>
        </p:nvSpPr>
        <p:spPr>
          <a:xfrm>
            <a:off x="905573" y="601883"/>
            <a:ext cx="3562257" cy="564844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5" name="Rectangle 104"/>
          <p:cNvSpPr/>
          <p:nvPr/>
        </p:nvSpPr>
        <p:spPr>
          <a:xfrm>
            <a:off x="4650889" y="6088285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424" y="2660904"/>
            <a:ext cx="3300984" cy="146304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5210" y="693795"/>
            <a:ext cx="3359623" cy="5468112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31" y="4133089"/>
            <a:ext cx="3300573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3A9470-6AC3-489C-82ED-752F657F4CEE}" type="datetimeFigureOut">
              <a:rPr lang="en-US" smtClean="0"/>
              <a:t>9/22/2017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6"/>
            <a:ext cx="3493664" cy="365125"/>
          </a:xfrm>
        </p:spPr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1A23C0-6B43-4884-96DB-ED19D6516C81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304799" y="0"/>
            <a:ext cx="9932332" cy="6858000"/>
            <a:chOff x="-382404" y="0"/>
            <a:chExt cx="9932332" cy="6858000"/>
          </a:xfrm>
        </p:grpSpPr>
        <p:grpSp>
          <p:nvGrpSpPr>
            <p:cNvPr id="43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1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grpSp>
            <p:nvGrpSpPr>
              <p:cNvPr id="102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grpSp>
            <p:nvGrpSpPr>
              <p:cNvPr id="10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66" name="Rectangle 65"/>
          <p:cNvSpPr/>
          <p:nvPr/>
        </p:nvSpPr>
        <p:spPr>
          <a:xfrm>
            <a:off x="457200" y="333488"/>
            <a:ext cx="8229600" cy="618564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0" name="Rectangle 69"/>
          <p:cNvSpPr/>
          <p:nvPr/>
        </p:nvSpPr>
        <p:spPr>
          <a:xfrm>
            <a:off x="4561243" y="-21511"/>
            <a:ext cx="3679116" cy="699244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1" name="Rectangle 7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43491" y="1027664"/>
            <a:ext cx="7024744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3492" y="2323652"/>
            <a:ext cx="6777317" cy="35089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7388" y="224493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EFEFE"/>
                </a:solidFill>
              </a:defRPr>
            </a:lvl1pPr>
          </a:lstStyle>
          <a:p>
            <a:fld id="{FB3A9470-6AC3-489C-82ED-752F657F4CEE}" type="datetimeFigureOut">
              <a:rPr lang="en-US" smtClean="0"/>
              <a:t>9/22/2017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1448" y="5852161"/>
            <a:ext cx="35021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49097" y="224492"/>
            <a:ext cx="13321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EFEFE"/>
                </a:solidFill>
              </a:defRPr>
            </a:lvl1pPr>
          </a:lstStyle>
          <a:p>
            <a:fld id="{C61A23C0-6B43-4884-96DB-ED19D6516C81}" type="slidenum">
              <a:rPr lang="en-US" smtClean="0"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471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Building Child Singers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Equipping our children for a lifetime of meaningful worship, enjoyment and personal expression! 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Sounds Our Voice Can Make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/>
              <a:t>Speaking</a:t>
            </a:r>
          </a:p>
          <a:p>
            <a:r>
              <a:rPr lang="en-US" dirty="0"/>
              <a:t>Whispering</a:t>
            </a:r>
          </a:p>
          <a:p>
            <a:r>
              <a:rPr lang="en-US" dirty="0"/>
              <a:t>Shouting </a:t>
            </a:r>
          </a:p>
          <a:p>
            <a:r>
              <a:rPr lang="en-US" dirty="0"/>
              <a:t>Singing</a:t>
            </a:r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sz="quarter" idx="1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7202" y="2514600"/>
            <a:ext cx="3797300" cy="3276600"/>
          </a:xfr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Finding our Singing Voice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/>
              <a:t>The Slide Whistle</a:t>
            </a:r>
          </a:p>
          <a:p>
            <a:r>
              <a:rPr lang="en-US" dirty="0"/>
              <a:t>Soft Siren Sounds with movement and pictures</a:t>
            </a:r>
          </a:p>
          <a:p>
            <a:r>
              <a:rPr lang="en-US" dirty="0"/>
              <a:t>Poems</a:t>
            </a:r>
          </a:p>
          <a:p>
            <a:r>
              <a:rPr lang="en-US" dirty="0"/>
              <a:t>Animal sounds</a:t>
            </a:r>
          </a:p>
          <a:p>
            <a:r>
              <a:rPr lang="en-US" dirty="0"/>
              <a:t>Singing games</a:t>
            </a: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quarter" idx="1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1" y="2286000"/>
            <a:ext cx="3419475" cy="2819400"/>
          </a:xfr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4839A178-1979-43BA-8AC7-63F3BAB30B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Older Students: Use a singing game!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3FBC9488-3B66-443D-9502-B4CF1F2A132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Students will get so involved in the game, they will forget about singing and  naturally sing with good vocal quality.</a:t>
            </a:r>
          </a:p>
          <a:p>
            <a:r>
              <a:rPr lang="en-US" dirty="0"/>
              <a:t>Singing games are done unaccompanied, allowing students to really hear the melody.</a:t>
            </a:r>
          </a:p>
          <a:p>
            <a:r>
              <a:rPr lang="en-US" dirty="0"/>
              <a:t>It’s fun and older students (grades 3-6) will love them!</a:t>
            </a:r>
          </a:p>
          <a:p>
            <a:r>
              <a:rPr lang="en-US" sz="1700" i="1" dirty="0"/>
              <a:t>Note: In my original presentation, this slide was a video. Contact me for resources!</a:t>
            </a:r>
          </a:p>
        </p:txBody>
      </p:sp>
    </p:spTree>
    <p:extLst>
      <p:ext uri="{BB962C8B-B14F-4D97-AF65-F5344CB8AC3E}">
        <p14:creationId xmlns:p14="http://schemas.microsoft.com/office/powerpoint/2010/main" val="418808844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Our Bodies and Singing</a:t>
            </a:r>
          </a:p>
        </p:txBody>
      </p:sp>
      <p:pic>
        <p:nvPicPr>
          <p:cNvPr id="2" name="Content Placeholder 1"/>
          <p:cNvPicPr>
            <a:picLocks noGrp="1" noChangeAspect="1"/>
          </p:cNvPicPr>
          <p:nvPr>
            <p:ph sz="quarter" idx="13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4944" y="2373314"/>
            <a:ext cx="2175563" cy="3494087"/>
          </a:xfrm>
        </p:spPr>
      </p:pic>
      <p:sp>
        <p:nvSpPr>
          <p:cNvPr id="7" name="Content Placeholder 6"/>
          <p:cNvSpPr>
            <a:spLocks noGrp="1"/>
          </p:cNvSpPr>
          <p:nvPr>
            <p:ph sz="quarter" idx="14"/>
          </p:nvPr>
        </p:nvSpPr>
        <p:spPr/>
        <p:txBody>
          <a:bodyPr>
            <a:normAutofit fontScale="92500"/>
          </a:bodyPr>
          <a:lstStyle/>
          <a:p>
            <a:r>
              <a:rPr lang="en-US" dirty="0"/>
              <a:t>The Larynx</a:t>
            </a:r>
          </a:p>
          <a:p>
            <a:r>
              <a:rPr lang="en-US" dirty="0"/>
              <a:t>The Lungs and Diaphragm</a:t>
            </a:r>
          </a:p>
          <a:p>
            <a:r>
              <a:rPr lang="en-US" dirty="0"/>
              <a:t>Our lips, teeth, and tongue</a:t>
            </a:r>
          </a:p>
          <a:p>
            <a:r>
              <a:rPr lang="en-US" dirty="0"/>
              <a:t>Our mouth and the rest of our head</a:t>
            </a:r>
          </a:p>
          <a:p>
            <a:r>
              <a:rPr lang="en-US" dirty="0"/>
              <a:t>Our brain</a:t>
            </a:r>
          </a:p>
          <a:p>
            <a:r>
              <a:rPr lang="en-US" dirty="0"/>
              <a:t>The rest of the body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Vocal Chords</a:t>
            </a:r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401" y="2438400"/>
            <a:ext cx="5567239" cy="3657600"/>
          </a:xfrm>
        </p:spPr>
      </p:pic>
    </p:spTree>
    <p:extLst>
      <p:ext uri="{BB962C8B-B14F-4D97-AF65-F5344CB8AC3E}">
        <p14:creationId xmlns:p14="http://schemas.microsoft.com/office/powerpoint/2010/main" val="75144267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Using Our Ears To Sing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/>
              <a:t>Introduce the concept of in-tune singing</a:t>
            </a:r>
          </a:p>
          <a:p>
            <a:r>
              <a:rPr lang="en-US" dirty="0"/>
              <a:t>Tuning forks</a:t>
            </a:r>
          </a:p>
          <a:p>
            <a:r>
              <a:rPr lang="en-US" dirty="0"/>
              <a:t>Echo patterns</a:t>
            </a:r>
          </a:p>
          <a:p>
            <a:r>
              <a:rPr lang="en-US" dirty="0"/>
              <a:t>Limited range songs</a:t>
            </a:r>
          </a:p>
          <a:p>
            <a:r>
              <a:rPr lang="en-US" dirty="0"/>
              <a:t>Singing without piano or accompanying instruments</a:t>
            </a:r>
          </a:p>
          <a:p>
            <a:r>
              <a:rPr lang="en-US" dirty="0"/>
              <a:t>Give time to listen and think when needed</a:t>
            </a: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quarter" idx="1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5025" y="2438400"/>
            <a:ext cx="3419475" cy="2903934"/>
          </a:xfr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dirty="0"/>
              <a:t>Vocal Technique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13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sz="4800" dirty="0"/>
              <a:t>Posture</a:t>
            </a:r>
          </a:p>
          <a:p>
            <a:r>
              <a:rPr lang="en-US" sz="4800" dirty="0"/>
              <a:t>Breathing</a:t>
            </a:r>
          </a:p>
          <a:p>
            <a:r>
              <a:rPr lang="en-US" sz="4800" dirty="0"/>
              <a:t>Tall Vowels</a:t>
            </a:r>
          </a:p>
          <a:p>
            <a:r>
              <a:rPr lang="en-US" sz="4800" dirty="0"/>
              <a:t>Crisp Consonants</a:t>
            </a:r>
          </a:p>
          <a:p>
            <a:r>
              <a:rPr lang="en-US" sz="4800" dirty="0"/>
              <a:t>Volume</a:t>
            </a:r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sz="quarter" idx="1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5025" y="2438400"/>
            <a:ext cx="3419475" cy="2761456"/>
          </a:xfr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Toys that Teach!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2592" y="2324101"/>
            <a:ext cx="4677833" cy="3508375"/>
          </a:xfr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Posture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13"/>
          </p:nvPr>
        </p:nvSpPr>
        <p:spPr/>
        <p:txBody>
          <a:bodyPr>
            <a:normAutofit fontScale="92500"/>
          </a:bodyPr>
          <a:lstStyle/>
          <a:p>
            <a:r>
              <a:rPr lang="en-US" dirty="0"/>
              <a:t>Posture Cat</a:t>
            </a:r>
          </a:p>
          <a:p>
            <a:r>
              <a:rPr lang="en-US" dirty="0"/>
              <a:t>Use a sports analogy</a:t>
            </a:r>
          </a:p>
          <a:p>
            <a:r>
              <a:rPr lang="en-US" dirty="0"/>
              <a:t>Practice the wrong way to sit and stand and identify the tension and lack of balance that is created</a:t>
            </a:r>
          </a:p>
          <a:p>
            <a:r>
              <a:rPr lang="en-US" dirty="0"/>
              <a:t>Posture Rap</a:t>
            </a:r>
          </a:p>
          <a:p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quarter" idx="1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5026" y="2057400"/>
            <a:ext cx="3813175" cy="3200400"/>
          </a:xfr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i="1" dirty="0"/>
              <a:t>The Poster Rap</a:t>
            </a:r>
            <a:r>
              <a:rPr lang="en-US" dirty="0"/>
              <a:t> by Ken Philips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None/>
            </a:pPr>
            <a:r>
              <a:rPr lang="en-US" dirty="0"/>
              <a:t>Feet on the floor, one slightly ahead,</a:t>
            </a:r>
          </a:p>
          <a:p>
            <a:pPr>
              <a:buNone/>
            </a:pPr>
            <a:r>
              <a:rPr lang="en-US" dirty="0"/>
              <a:t>Relax those knees, don’t lock ‘em dead.</a:t>
            </a:r>
          </a:p>
          <a:p>
            <a:pPr>
              <a:buNone/>
            </a:pPr>
            <a:r>
              <a:rPr lang="en-US" dirty="0"/>
              <a:t>Hips rolled under, let your spine grow tall,</a:t>
            </a:r>
          </a:p>
          <a:p>
            <a:pPr>
              <a:buNone/>
            </a:pPr>
            <a:r>
              <a:rPr lang="en-US" dirty="0"/>
              <a:t>Sternum up, don’t let it fall!</a:t>
            </a:r>
          </a:p>
          <a:p>
            <a:pPr>
              <a:buNone/>
            </a:pPr>
            <a:r>
              <a:rPr lang="en-US" dirty="0"/>
              <a:t>Shoulders should be back and down,</a:t>
            </a:r>
          </a:p>
          <a:p>
            <a:pPr>
              <a:buNone/>
            </a:pPr>
            <a:r>
              <a:rPr lang="en-US" dirty="0"/>
              <a:t>Head is high, don’t wear a frown,</a:t>
            </a:r>
          </a:p>
          <a:p>
            <a:pPr>
              <a:buNone/>
            </a:pPr>
            <a:r>
              <a:rPr lang="en-US" dirty="0"/>
              <a:t>This is how you stand to sing,</a:t>
            </a:r>
          </a:p>
          <a:p>
            <a:pPr>
              <a:buNone/>
            </a:pPr>
            <a:r>
              <a:rPr lang="en-US" dirty="0"/>
              <a:t>If you want your voice to ring!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9120" y="4800600"/>
            <a:ext cx="8183880" cy="1051560"/>
          </a:xfrm>
        </p:spPr>
        <p:txBody>
          <a:bodyPr>
            <a:normAutofit fontScale="90000"/>
          </a:bodyPr>
          <a:lstStyle/>
          <a:p>
            <a:r>
              <a:rPr lang="en-US" sz="2700" dirty="0"/>
              <a:t>Our goal: To equip our children with the</a:t>
            </a:r>
            <a:r>
              <a:rPr lang="en-US" dirty="0"/>
              <a:t> </a:t>
            </a:r>
            <a:r>
              <a:rPr lang="en-US" sz="2700" dirty="0"/>
              <a:t>skills and confidence to participate in all aspects of worship!</a:t>
            </a: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2592" y="990601"/>
            <a:ext cx="4677833" cy="3352800"/>
          </a:xfr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Breathing</a:t>
            </a:r>
          </a:p>
        </p:txBody>
      </p:sp>
      <p:sp>
        <p:nvSpPr>
          <p:cNvPr id="15" name="Content Placeholder 14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/>
              <a:t>Taking a low breath.</a:t>
            </a:r>
          </a:p>
          <a:p>
            <a:r>
              <a:rPr lang="en-US" dirty="0"/>
              <a:t>Taking a full breath</a:t>
            </a:r>
          </a:p>
          <a:p>
            <a:r>
              <a:rPr lang="en-US" dirty="0"/>
              <a:t>Taking a silent breath</a:t>
            </a:r>
          </a:p>
          <a:p>
            <a:r>
              <a:rPr lang="en-US" dirty="0"/>
              <a:t>Using the breath over a period of time</a:t>
            </a:r>
          </a:p>
        </p:txBody>
      </p:sp>
      <p:sp>
        <p:nvSpPr>
          <p:cNvPr id="16" name="Content Placeholder 15"/>
          <p:cNvSpPr>
            <a:spLocks noGrp="1"/>
          </p:cNvSpPr>
          <p:nvPr>
            <p:ph sz="quarter" idx="14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/>
              <a:t>Balloon analogy</a:t>
            </a:r>
          </a:p>
          <a:p>
            <a:r>
              <a:rPr lang="en-US" dirty="0"/>
              <a:t>Ring of noses</a:t>
            </a:r>
          </a:p>
          <a:p>
            <a:r>
              <a:rPr lang="en-US" dirty="0"/>
              <a:t>Hoberman Sphere</a:t>
            </a:r>
          </a:p>
          <a:p>
            <a:r>
              <a:rPr lang="en-US" dirty="0"/>
              <a:t>Physical movement</a:t>
            </a:r>
          </a:p>
          <a:p>
            <a:r>
              <a:rPr lang="en-US" dirty="0"/>
              <a:t>Chinese yo-yo</a:t>
            </a:r>
          </a:p>
          <a:p>
            <a:r>
              <a:rPr lang="en-US" dirty="0"/>
              <a:t>Sing the alphabet on one breath</a:t>
            </a:r>
          </a:p>
          <a:p>
            <a:r>
              <a:rPr lang="en-US" dirty="0"/>
              <a:t>Sing a short song on one breath</a:t>
            </a:r>
          </a:p>
          <a:p>
            <a:r>
              <a:rPr lang="en-US" dirty="0"/>
              <a:t>Lip trills (older students)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Tall Vowels=Resonance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quarter" idx="13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2988" y="2667002"/>
            <a:ext cx="3419475" cy="2528404"/>
          </a:xfrm>
        </p:spPr>
      </p:pic>
      <p:sp>
        <p:nvSpPr>
          <p:cNvPr id="4" name="Content Placeholder 3"/>
          <p:cNvSpPr>
            <a:spLocks noGrp="1"/>
          </p:cNvSpPr>
          <p:nvPr>
            <p:ph sz="quarter" idx="14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Find the pinna</a:t>
            </a:r>
          </a:p>
          <a:p>
            <a:r>
              <a:rPr lang="en-US" dirty="0"/>
              <a:t>Feel the face</a:t>
            </a:r>
          </a:p>
          <a:p>
            <a:r>
              <a:rPr lang="en-US" dirty="0"/>
              <a:t>Voiceman</a:t>
            </a:r>
          </a:p>
          <a:p>
            <a:r>
              <a:rPr lang="en-US" dirty="0"/>
              <a:t>Vowels carry sound</a:t>
            </a:r>
          </a:p>
          <a:p>
            <a:r>
              <a:rPr lang="en-US" dirty="0"/>
              <a:t>Experiment with sound!</a:t>
            </a:r>
          </a:p>
          <a:p>
            <a:r>
              <a:rPr lang="en-US" dirty="0"/>
              <a:t>Work for a round, resonant sound</a:t>
            </a:r>
          </a:p>
          <a:p>
            <a:r>
              <a:rPr lang="en-US" dirty="0"/>
              <a:t>Good breathing must be present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Crisp Consonants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Diction is done with the tip of the tongue and the teeth!</a:t>
            </a:r>
          </a:p>
          <a:p>
            <a:r>
              <a:rPr lang="en-US" dirty="0"/>
              <a:t>Dinosaur and hammer</a:t>
            </a:r>
          </a:p>
          <a:p>
            <a:r>
              <a:rPr lang="en-US" dirty="0"/>
              <a:t>Tongue twisters</a:t>
            </a:r>
          </a:p>
          <a:p>
            <a:r>
              <a:rPr lang="en-US" dirty="0"/>
              <a:t>Vowels carry the sound, but consonants shape and project the sound!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quarter" idx="1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5025" y="2362200"/>
            <a:ext cx="3419475" cy="2837656"/>
          </a:xfr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Volume in Singing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Use the handshake analogy</a:t>
            </a:r>
          </a:p>
          <a:p>
            <a:r>
              <a:rPr lang="en-US" dirty="0"/>
              <a:t>Experiment with volume</a:t>
            </a:r>
          </a:p>
          <a:p>
            <a:r>
              <a:rPr lang="en-US" dirty="0"/>
              <a:t>Dynamics are relative</a:t>
            </a:r>
          </a:p>
          <a:p>
            <a:r>
              <a:rPr lang="en-US" dirty="0"/>
              <a:t>Never louder than lovely!</a:t>
            </a:r>
          </a:p>
          <a:p>
            <a:r>
              <a:rPr lang="en-US" dirty="0"/>
              <a:t>Employ good vocal technique</a:t>
            </a:r>
          </a:p>
          <a:p>
            <a:r>
              <a:rPr lang="en-US" dirty="0"/>
              <a:t>Separate the divas!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quarter" idx="1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5025" y="2286000"/>
            <a:ext cx="3419475" cy="3056334"/>
          </a:xfr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Working with Individuals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quarter" idx="13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2988" y="2590800"/>
            <a:ext cx="3419475" cy="2609056"/>
          </a:xfrm>
        </p:spPr>
      </p:pic>
      <p:sp>
        <p:nvSpPr>
          <p:cNvPr id="4" name="Content Placeholder 3"/>
          <p:cNvSpPr>
            <a:spLocks noGrp="1"/>
          </p:cNvSpPr>
          <p:nvPr>
            <p:ph sz="quarter" idx="14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/>
              <a:t>Retrace steps on an individual basis</a:t>
            </a:r>
          </a:p>
          <a:p>
            <a:r>
              <a:rPr lang="en-US" dirty="0"/>
              <a:t>Biggest culprits: breathing, finding the singing channel, and good listening skills</a:t>
            </a:r>
          </a:p>
          <a:p>
            <a:r>
              <a:rPr lang="en-US" dirty="0"/>
              <a:t>Listen</a:t>
            </a:r>
          </a:p>
          <a:p>
            <a:r>
              <a:rPr lang="en-US" dirty="0"/>
              <a:t>Ask: What did you hear? How does that feel?  What did you do differently?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to use this information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/>
              <a:t>Formal presentation (small chunks!)</a:t>
            </a:r>
          </a:p>
          <a:p>
            <a:r>
              <a:rPr lang="en-US" dirty="0"/>
              <a:t>As part of your vocal warm-ups (older children)</a:t>
            </a:r>
          </a:p>
          <a:p>
            <a:r>
              <a:rPr lang="en-US" dirty="0"/>
              <a:t>To fix issues as they occur</a:t>
            </a: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quarter" idx="1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5800" y="2590800"/>
            <a:ext cx="3810000" cy="2895600"/>
          </a:xfr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Have fun and enjoy the journey!</a:t>
            </a:r>
          </a:p>
        </p:txBody>
      </p:sp>
      <p:pic>
        <p:nvPicPr>
          <p:cNvPr id="2" name="Content Placeholder 1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2592" y="2324101"/>
            <a:ext cx="4677833" cy="3508375"/>
          </a:xfr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3491" y="1027664"/>
            <a:ext cx="6881309" cy="572536"/>
          </a:xfrm>
        </p:spPr>
        <p:txBody>
          <a:bodyPr>
            <a:normAutofit/>
          </a:bodyPr>
          <a:lstStyle/>
          <a:p>
            <a:r>
              <a:rPr lang="en-US" sz="2800" dirty="0"/>
              <a:t>Why did God give us the gift of music?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quarter" idx="13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2443" y="2312988"/>
            <a:ext cx="2620565" cy="3494087"/>
          </a:xfrm>
        </p:spPr>
      </p:pic>
      <p:sp>
        <p:nvSpPr>
          <p:cNvPr id="7" name="Content Placeholder 6"/>
          <p:cNvSpPr>
            <a:spLocks noGrp="1"/>
          </p:cNvSpPr>
          <p:nvPr>
            <p:ph sz="quarter" idx="14"/>
          </p:nvPr>
        </p:nvSpPr>
        <p:spPr/>
        <p:txBody>
          <a:bodyPr>
            <a:normAutofit/>
          </a:bodyPr>
          <a:lstStyle/>
          <a:p>
            <a:r>
              <a:rPr lang="en-US" dirty="0"/>
              <a:t>To praise God and glorify His name!</a:t>
            </a:r>
          </a:p>
          <a:p>
            <a:r>
              <a:rPr lang="en-US" dirty="0"/>
              <a:t>To proclaim His Word!</a:t>
            </a:r>
          </a:p>
          <a:p>
            <a:r>
              <a:rPr lang="en-US" dirty="0"/>
              <a:t>Beauty in a sin-filled world!</a:t>
            </a:r>
          </a:p>
          <a:p>
            <a:r>
              <a:rPr lang="en-US" dirty="0"/>
              <a:t>To strengthen us as a community!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I love singing……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When everyone else also loves to sing.</a:t>
            </a:r>
          </a:p>
          <a:p>
            <a:r>
              <a:rPr lang="en-US" dirty="0"/>
              <a:t>When we sound good and everyone sings in tune.</a:t>
            </a:r>
          </a:p>
          <a:p>
            <a:r>
              <a:rPr lang="en-US" dirty="0"/>
              <a:t>When you can sing in parts.</a:t>
            </a:r>
          </a:p>
          <a:p>
            <a:r>
              <a:rPr lang="en-US" dirty="0"/>
              <a:t>When you sing with tall vowels and good consonants. (I also add good breathing –all three make the sound resonant)</a:t>
            </a:r>
          </a:p>
          <a:p>
            <a:r>
              <a:rPr lang="en-US" dirty="0"/>
              <a:t>When you sing with dynamics and stuff like that.</a:t>
            </a:r>
          </a:p>
          <a:p>
            <a:endParaRPr lang="en-US" dirty="0"/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6800" y="1295400"/>
            <a:ext cx="6777317" cy="4648200"/>
          </a:xfrm>
        </p:spPr>
        <p:txBody>
          <a:bodyPr>
            <a:normAutofit/>
          </a:bodyPr>
          <a:lstStyle/>
          <a:p>
            <a:r>
              <a:rPr lang="en-US" dirty="0"/>
              <a:t>When the music is interesting.</a:t>
            </a:r>
          </a:p>
          <a:p>
            <a:r>
              <a:rPr lang="en-US" dirty="0"/>
              <a:t>When the music is different and doesn’t all sound the same.</a:t>
            </a:r>
          </a:p>
          <a:p>
            <a:r>
              <a:rPr lang="en-US" dirty="0"/>
              <a:t>When you sing with feeling.</a:t>
            </a:r>
          </a:p>
          <a:p>
            <a:r>
              <a:rPr lang="en-US" dirty="0"/>
              <a:t>When rehearsals are enjoyable and you get a lot accomplished.</a:t>
            </a:r>
          </a:p>
          <a:p>
            <a:r>
              <a:rPr lang="en-US" dirty="0"/>
              <a:t>When you understand you are praising God, proclaiming His Word, sharing beauty, and building up yourself and others. Not doing these is a loss for the student and others!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2800" b="1" dirty="0"/>
              <a:t>If you don’t have #1, you’re missing something in #2-10. If you have #2-10, you’ll have #1.</a:t>
            </a:r>
          </a:p>
        </p:txBody>
      </p:sp>
      <p:pic>
        <p:nvPicPr>
          <p:cNvPr id="11" name="Content Placeholder 10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2443" y="2312988"/>
            <a:ext cx="2620565" cy="3494087"/>
          </a:xfrm>
        </p:spPr>
      </p:pic>
      <p:pic>
        <p:nvPicPr>
          <p:cNvPr id="12" name="Content Placeholder 11"/>
          <p:cNvPicPr>
            <a:picLocks noGrp="1" noChangeAspect="1"/>
          </p:cNvPicPr>
          <p:nvPr>
            <p:ph sz="quarter" idx="1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4480" y="2312988"/>
            <a:ext cx="2620565" cy="3494087"/>
          </a:xfrm>
        </p:spPr>
      </p:pic>
    </p:spTree>
    <p:extLst>
      <p:ext uri="{BB962C8B-B14F-4D97-AF65-F5344CB8AC3E}">
        <p14:creationId xmlns:p14="http://schemas.microsoft.com/office/powerpoint/2010/main" val="646296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Sequence of  Skills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In-tune singing (K-8)</a:t>
            </a:r>
          </a:p>
          <a:p>
            <a:r>
              <a:rPr lang="en-US" dirty="0"/>
              <a:t>Music literacy (1-8)</a:t>
            </a:r>
          </a:p>
          <a:p>
            <a:r>
              <a:rPr lang="en-US" dirty="0"/>
              <a:t>Vocal technique (3-8)</a:t>
            </a:r>
          </a:p>
          <a:p>
            <a:r>
              <a:rPr lang="en-US" dirty="0"/>
              <a:t>Part Singing (3-8)</a:t>
            </a:r>
          </a:p>
          <a:p>
            <a:r>
              <a:rPr lang="en-US" dirty="0"/>
              <a:t>Managing the adolescent changing voice (7-8)</a:t>
            </a:r>
          </a:p>
        </p:txBody>
      </p:sp>
      <p:pic>
        <p:nvPicPr>
          <p:cNvPr id="2" name="Content Placeholder 1"/>
          <p:cNvPicPr>
            <a:picLocks noGrp="1" noChangeAspect="1"/>
          </p:cNvPicPr>
          <p:nvPr>
            <p:ph sz="quarter" idx="1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5025" y="2496345"/>
            <a:ext cx="3419475" cy="2837656"/>
          </a:xfr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Finding My Singing Voice</a:t>
            </a:r>
          </a:p>
        </p:txBody>
      </p:sp>
      <p:pic>
        <p:nvPicPr>
          <p:cNvPr id="2" name="Content Placeholder 1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2592" y="2324101"/>
            <a:ext cx="4677833" cy="3508375"/>
          </a:xfr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Skills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13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Sounds our voice can make</a:t>
            </a:r>
          </a:p>
          <a:p>
            <a:r>
              <a:rPr lang="en-US" dirty="0"/>
              <a:t>How our bodies create sound</a:t>
            </a:r>
          </a:p>
          <a:p>
            <a:r>
              <a:rPr lang="en-US" dirty="0"/>
              <a:t>Finding our singing voice</a:t>
            </a:r>
          </a:p>
          <a:p>
            <a:r>
              <a:rPr lang="en-US" dirty="0"/>
              <a:t>Using our ears to sing: the concept of in-tune singing</a:t>
            </a:r>
          </a:p>
          <a:p>
            <a:r>
              <a:rPr lang="en-US" dirty="0"/>
              <a:t>Creating a beautiful singing sound</a:t>
            </a:r>
          </a:p>
          <a:p>
            <a:endParaRPr lang="en-US" dirty="0"/>
          </a:p>
        </p:txBody>
      </p:sp>
      <p:pic>
        <p:nvPicPr>
          <p:cNvPr id="2" name="Content Placeholder 1"/>
          <p:cNvPicPr>
            <a:picLocks noGrp="1" noChangeAspect="1"/>
          </p:cNvPicPr>
          <p:nvPr>
            <p:ph sz="quarter" idx="1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5025" y="2286000"/>
            <a:ext cx="3419475" cy="3056334"/>
          </a:xfrm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ustin">
  <a:themeElements>
    <a:clrScheme name="Austin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Austin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ustin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2F41F78EAF8F745B1434A4692D40BC0" ma:contentTypeVersion="6" ma:contentTypeDescription="Create a new document." ma:contentTypeScope="" ma:versionID="c78190f728e52a164f6ea13264c1aaf2">
  <xsd:schema xmlns:xsd="http://www.w3.org/2001/XMLSchema" xmlns:xs="http://www.w3.org/2001/XMLSchema" xmlns:p="http://schemas.microsoft.com/office/2006/metadata/properties" xmlns:ns2="e9a501cc-80d8-47ee-bfe9-47d708b541da" xmlns:ns3="e02d9023-7abc-4e6a-a486-becf26265b73" targetNamespace="http://schemas.microsoft.com/office/2006/metadata/properties" ma:root="true" ma:fieldsID="9031d9509185c6979eb3d7c0a5dfaeb8" ns2:_="" ns3:_="">
    <xsd:import namespace="e9a501cc-80d8-47ee-bfe9-47d708b541da"/>
    <xsd:import namespace="e02d9023-7abc-4e6a-a486-becf26265b73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ingHintHash" minOccurs="0"/>
                <xsd:element ref="ns2:SharedWithDetails" minOccurs="0"/>
                <xsd:element ref="ns3:MediaServiceMetadata" minOccurs="0"/>
                <xsd:element ref="ns3:MediaServiceFast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9a501cc-80d8-47ee-bfe9-47d708b541da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ingHintHash" ma:index="9" nillable="true" ma:displayName="Sharing Hint Hash" ma:internalName="SharingHintHash" ma:readOnly="true">
      <xsd:simpleType>
        <xsd:restriction base="dms:Text"/>
      </xsd:simpleType>
    </xsd:element>
    <xsd:element name="SharedWithDetails" ma:index="10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02d9023-7abc-4e6a-a486-becf26265b7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description="" ma:hidden="true" ma:internalName="MediaServiceFast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F90AF979-74A4-4425-B3D4-386D9A1061B9}">
  <ds:schemaRefs>
    <ds:schemaRef ds:uri="http://purl.org/dc/terms/"/>
    <ds:schemaRef ds:uri="http://schemas.openxmlformats.org/package/2006/metadata/core-properties"/>
    <ds:schemaRef ds:uri="http://purl.org/dc/dcmitype/"/>
    <ds:schemaRef ds:uri="http://schemas.microsoft.com/office/infopath/2007/PartnerControls"/>
    <ds:schemaRef ds:uri="e9a501cc-80d8-47ee-bfe9-47d708b541da"/>
    <ds:schemaRef ds:uri="http://schemas.microsoft.com/office/2006/documentManagement/types"/>
    <ds:schemaRef ds:uri="http://schemas.microsoft.com/office/2006/metadata/properties"/>
    <ds:schemaRef ds:uri="e02d9023-7abc-4e6a-a486-becf26265b73"/>
    <ds:schemaRef ds:uri="http://www.w3.org/XML/1998/namespace"/>
    <ds:schemaRef ds:uri="http://purl.org/dc/elements/1.1/"/>
  </ds:schemaRefs>
</ds:datastoreItem>
</file>

<file path=customXml/itemProps2.xml><?xml version="1.0" encoding="utf-8"?>
<ds:datastoreItem xmlns:ds="http://schemas.openxmlformats.org/officeDocument/2006/customXml" ds:itemID="{C0AF485A-A0B1-4EDF-8B54-BA70BA4DF438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3F430AFC-6818-41DD-9B4B-A3ABE0A03EE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e9a501cc-80d8-47ee-bfe9-47d708b541da"/>
    <ds:schemaRef ds:uri="e02d9023-7abc-4e6a-a486-becf26265b7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Austin</Template>
  <TotalTime>284</TotalTime>
  <Words>822</Words>
  <Application>Microsoft Office PowerPoint</Application>
  <PresentationFormat>On-screen Show (4:3)</PresentationFormat>
  <Paragraphs>152</Paragraphs>
  <Slides>26</Slides>
  <Notes>23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0" baseType="lpstr">
      <vt:lpstr>Calibri</vt:lpstr>
      <vt:lpstr>Century Gothic</vt:lpstr>
      <vt:lpstr>Wingdings 2</vt:lpstr>
      <vt:lpstr>Austin</vt:lpstr>
      <vt:lpstr>Building Child Singers</vt:lpstr>
      <vt:lpstr>Our goal: To equip our children with the skills and confidence to participate in all aspects of worship!</vt:lpstr>
      <vt:lpstr>Why did God give us the gift of music?</vt:lpstr>
      <vt:lpstr>I love singing……</vt:lpstr>
      <vt:lpstr>PowerPoint Presentation</vt:lpstr>
      <vt:lpstr>If you don’t have #1, you’re missing something in #2-10. If you have #2-10, you’ll have #1.</vt:lpstr>
      <vt:lpstr>Sequence of  Skills</vt:lpstr>
      <vt:lpstr>Finding My Singing Voice</vt:lpstr>
      <vt:lpstr>Skills</vt:lpstr>
      <vt:lpstr>Sounds Our Voice Can Make</vt:lpstr>
      <vt:lpstr>Finding our Singing Voice</vt:lpstr>
      <vt:lpstr>Older Students: Use a singing game!</vt:lpstr>
      <vt:lpstr>Our Bodies and Singing</vt:lpstr>
      <vt:lpstr>Vocal Chords</vt:lpstr>
      <vt:lpstr>Using Our Ears To Sing</vt:lpstr>
      <vt:lpstr>Vocal Technique</vt:lpstr>
      <vt:lpstr>Toys that Teach!</vt:lpstr>
      <vt:lpstr>Posture</vt:lpstr>
      <vt:lpstr>The Poster Rap by Ken Philips</vt:lpstr>
      <vt:lpstr>Breathing</vt:lpstr>
      <vt:lpstr>Tall Vowels=Resonance</vt:lpstr>
      <vt:lpstr>Crisp Consonants</vt:lpstr>
      <vt:lpstr>Volume in Singing</vt:lpstr>
      <vt:lpstr>Working with Individuals</vt:lpstr>
      <vt:lpstr>How to use this information</vt:lpstr>
      <vt:lpstr>Have fun and enjoy the journey!</vt:lpstr>
    </vt:vector>
  </TitlesOfParts>
  <Company> 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Building Child Singers</dc:title>
  <dc:creator>mgflanag</dc:creator>
  <cp:lastModifiedBy>Laura Schulz</cp:lastModifiedBy>
  <cp:revision>20</cp:revision>
  <dcterms:created xsi:type="dcterms:W3CDTF">2010-09-19T18:53:57Z</dcterms:created>
  <dcterms:modified xsi:type="dcterms:W3CDTF">2017-09-22T20:35:58Z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0x010100A2F41F78EAF8F745B1434A4692D40BC0</vt:lpwstr>
  </property>
</Properties>
</file>