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tic1.squarespace.com/static/5217ca58e4b09bd519db09ba/530f4ed7e4b07533b73d5e6f/530f5043e4b0f38aa20c5723/1393512518928/right.jpg" TargetMode="External"/><Relationship Id="rId3" Type="http://schemas.openxmlformats.org/officeDocument/2006/relationships/hyperlink" Target="https://bbk12e1-cdn.myschoolcdn.com/292/photo/orig_photo394902_3867342.JPG?w=1920"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berghausorgan.com/images/instr_refurb/stalph/before/full/stalph_before_full01.jp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oleybaker.com/wp-content/uploads/2016/10/0300-St.-Marks-Episcopal-Cathedral-Organ-Minneapolis-MN.jpg" TargetMode="External"/><Relationship Id="rId3" Type="http://schemas.openxmlformats.org/officeDocument/2006/relationships/hyperlink" Target="https://s-media-cache-ak0.pinimg.com/originals/56/1e/ee/561eeed71bd18e5fc38a9da50d5f8b1b.jp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valpo.edu/music/files/2015/12/organ_wide.jp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organsociety.org/database/photos/MN/Mankato.TheMotherhou.1994DobsonPipe.20160408.150455.jpg" TargetMode="External"/><Relationship Id="rId3" Type="http://schemas.openxmlformats.org/officeDocument/2006/relationships/hyperlink" Target="http://www.organsociety.org/database/photos/MN/Mankato.TheMotherhou.1994DobsonPipe.20160408.150520.jp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ahlorganbuilders.com/organs/rebuilt/images/IMG_1278pr2.jp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atabase.organsociety.org/photos/MN/Fairfax.EmanuelLuthe.1885CarlBarckh.0509.151709.jpg" TargetMode="External"/><Relationship Id="rId3" Type="http://schemas.openxmlformats.org/officeDocument/2006/relationships/hyperlink" Target="http://database.organsociety.org/photos/MN/Fairfax.EmanuelLuthe.1885CarlBarckh.0509.151811.jp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llwheels.com/Hutchings/hutchings/Welcome_files/hvphoto2550crpdb.jpg" TargetMode="External"/><Relationship Id="rId3" Type="http://schemas.openxmlformats.org/officeDocument/2006/relationships/hyperlink" Target="https://scontent.xx.fbcdn.net/v/t1.0-9/11216247_10153077267598309_629658933130540263_n.jpg?oh=b5d6259af179aad83d4de2227999b886&amp;oe=599E521D" TargetMode="External"/><Relationship Id="rId4" Type="http://schemas.openxmlformats.org/officeDocument/2006/relationships/hyperlink" Target="https://scontent.xx.fbcdn.net/v/t1.0-9/12644962_10153148517941735_3212077269493534412_n.jpg?oh=f5e6cf7dafa8900155adbdcb4b8ce4c2&amp;oe=59D0DDDC" TargetMode="External"/><Relationship Id="rId11" Type="http://schemas.openxmlformats.org/officeDocument/2006/relationships/hyperlink" Target="https://scontent.xx.fbcdn.net/v/t1.0-9/18766146_1872076606139427_6286884399610031086_n.jpg?oh=408565dcee4cdc964dd952163acc2873&amp;oe=59A018E1" TargetMode="External"/><Relationship Id="rId10" Type="http://schemas.openxmlformats.org/officeDocument/2006/relationships/hyperlink" Target="https://scontent.xx.fbcdn.net/v/t1.0-9/16298599_1693047964042293_5167150649249395205_n.jpg?oh=427be69f4025dfe037b3d885c713194c&amp;oe=59E8AD8F" TargetMode="External"/><Relationship Id="rId12" Type="http://schemas.openxmlformats.org/officeDocument/2006/relationships/hyperlink" Target="https://scontent.xx.fbcdn.net/v/t1.0-9/18951007_1881229331890821_7453804408994854477_n.jpg?oh=30b4bc59f71655fbee27ff1ed749d7cf&amp;oe=59A6D10F" TargetMode="External"/><Relationship Id="rId9" Type="http://schemas.openxmlformats.org/officeDocument/2006/relationships/hyperlink" Target="https://scontent.xx.fbcdn.net/v/t1.0-9/14064029_1459309300749495_1473135258069004250_n.png?oh=d4a2d4a96f2ed9fb059cceda15ac9563&amp;oe=59A64A82" TargetMode="External"/><Relationship Id="rId5" Type="http://schemas.openxmlformats.org/officeDocument/2006/relationships/hyperlink" Target="https://scontent.xx.fbcdn.net/v/t1.0-9/1003364_10201401751021015_2044296521_n.jpg?oh=c8e558afdfb18cbf9fe4a8dd78c7c60a&amp;oe=59D21E24" TargetMode="External"/><Relationship Id="rId6" Type="http://schemas.openxmlformats.org/officeDocument/2006/relationships/hyperlink" Target="https://scontent.xx.fbcdn.net/v/t1.0-0/p180x540/15171251_1227400340686078_2091178353176731921_n.jpg?oh=0d61fa28fd73f4423967c31864290a56&amp;oe=59A6750F" TargetMode="External"/><Relationship Id="rId7" Type="http://schemas.openxmlformats.org/officeDocument/2006/relationships/hyperlink" Target="https://scontent.xx.fbcdn.net/v/t1.0-0/s640x640/17800471_10154255316072714_7400048514803773226_n.jpg?oh=4a8bf53439fdfa2a3fa2c4edadf1124b&amp;oe=59E73490" TargetMode="External"/><Relationship Id="rId8" Type="http://schemas.openxmlformats.org/officeDocument/2006/relationships/hyperlink" Target="https://scontent.xx.fbcdn.net/v/t1.0-9/18922098_10155319606014654_523108688445249632_n.jpg?oh=c268e82cc8674bb9c481a024502678b0&amp;oe=59DB449A"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atabase.organsociety.org/photos/WI/Ripon.ChristianScience.1971Becker.Walt01.jp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ipeorganlist.com/Organ_Webpages/Appleton,_WI,_Mount_Olive_Ev._Lutheran,_Dobson_sp_files/op48_appleton.jp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ontent.xx.fbcdn.net/v/t31.0-8/18954874_726368630891346_4996371260139855527_o.jpg?oh=fc5f97b2d6429c3a8c9de04834b0f667&amp;oe=59D3C545" TargetMode="External"/><Relationship Id="rId3" Type="http://schemas.openxmlformats.org/officeDocument/2006/relationships/hyperlink" Target="https://scontent.xx.fbcdn.net/v/t1.0-9/18447151_1504969529544453_7707191937031375532_n.jpg?oh=29d571c6e4cb7a9b9dfcbb8e44ddd100&amp;oe=59E6153B" TargetMode="External"/><Relationship Id="rId4" Type="http://schemas.openxmlformats.org/officeDocument/2006/relationships/hyperlink" Target="https://scontent.xx.fbcdn.net/v/t1.0-9/18581571_1518606864847386_7024745239077313026_n.jpg?oh=50b4a8fee260e37428804fb390c25419&amp;oe=59D41411"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Shape 1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 name="Shape 1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http://www.organmemes.com/wp-content/uploads/2015-11-21-09.44.16.jpg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https://upload.wikimedia.org/wikipedia/commons/1/1b/Sint_bavo_haarlem_orgel_front_1010116.jpg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4" name="Shape 1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http://www.organmemes.com/wp-content/uploads/making-pipe-organs.jpg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Shape 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 name="Shape 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4" name="Shape 1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Shape 2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2" name="Shape 2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https://static1.squarespace.com/static/5217ca58e4b09bd519db09ba/530f4ed7e4b07533b73d5e6f/530f5043e4b0f38aa20c5723/1393512518928/right.jpg</a:t>
            </a:r>
          </a:p>
          <a:p>
            <a:pPr lvl="0">
              <a:spcBef>
                <a:spcPts val="0"/>
              </a:spcBef>
              <a:buNone/>
            </a:pPr>
            <a:r>
              <a:rPr lang="en" u="sng">
                <a:solidFill>
                  <a:schemeClr val="hlink"/>
                </a:solidFill>
                <a:hlinkClick r:id="rId3"/>
              </a:rPr>
              <a:t>https://bbk12e1-cdn.myschoolcdn.com/292/photo/orig_photo394902_3867342.JPG?w=1920</a:t>
            </a:r>
          </a:p>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http://www.berghausorgan.com/images/instr_refurb/stalph/before/full/stalph_before_full01.jpg</a:t>
            </a:r>
          </a:p>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http://foleybaker.com/wp-content/uploads/2016/10/0300-St.-Marks-Episcopal-Cathedral-Organ-Minneapolis-MN.jpg</a:t>
            </a:r>
          </a:p>
          <a:p>
            <a:pPr lvl="0">
              <a:spcBef>
                <a:spcPts val="0"/>
              </a:spcBef>
              <a:buNone/>
            </a:pPr>
            <a:r>
              <a:rPr lang="en" u="sng">
                <a:solidFill>
                  <a:schemeClr val="hlink"/>
                </a:solidFill>
                <a:hlinkClick r:id="rId3"/>
              </a:rPr>
              <a:t>https://s-media-cache-ak0.pinimg.com/originals/56/1e/ee/561eeed71bd18e5fc38a9da50d5f8b1b.jpg</a:t>
            </a:r>
          </a:p>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Shape 2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8" name="Shape 2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http://www.valpo.edu/music/files/2015/12/organ_wide.jpg</a:t>
            </a:r>
          </a:p>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0" name="Shape 28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http://www.organsociety.org/database/photos/MN/Mankato.TheMotherhou.1994DobsonPipe.20160408.150455.jpg</a:t>
            </a:r>
          </a:p>
          <a:p>
            <a:pPr lvl="0">
              <a:spcBef>
                <a:spcPts val="0"/>
              </a:spcBef>
              <a:buNone/>
            </a:pPr>
            <a:r>
              <a:rPr lang="en" u="sng">
                <a:solidFill>
                  <a:schemeClr val="hlink"/>
                </a:solidFill>
                <a:hlinkClick r:id="rId3"/>
              </a:rPr>
              <a:t>http://www.organsociety.org/database/photos/MN/Mankato.TheMotherhou.1994DobsonPipe.20160408.150520.jpg</a:t>
            </a:r>
          </a:p>
          <a:p>
            <a:pPr lvl="0">
              <a:spcBef>
                <a:spcPts val="0"/>
              </a:spcBef>
              <a:buNone/>
            </a:pPr>
            <a:r>
              <a:t/>
            </a:r>
            <a:endParaRPr/>
          </a:p>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http://www.wahlorganbuilders.com/organs/rebuilt/images/IMG_1278pr2.jpg</a:t>
            </a:r>
          </a:p>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4" name="Shape 2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http://database.organsociety.org/photos/MN/Fairfax.EmanuelLuthe.1885CarlBarckh.0509.151709.jpg</a:t>
            </a:r>
          </a:p>
          <a:p>
            <a:pPr lvl="0">
              <a:spcBef>
                <a:spcPts val="0"/>
              </a:spcBef>
              <a:buNone/>
            </a:pPr>
            <a:r>
              <a:rPr lang="en" u="sng">
                <a:solidFill>
                  <a:schemeClr val="hlink"/>
                </a:solidFill>
                <a:hlinkClick r:id="rId3"/>
              </a:rPr>
              <a:t>http://database.organsociety.org/photos/MN/Fairfax.EmanuelLuthe.1885CarlBarckh.0509.151811.jpg</a:t>
            </a:r>
          </a:p>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http://sites.udel.edu/nwr/files/2014/05/thatd-be-great-meme-1vozemw.jpg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http://www.llwheels.com/Hutchings/hutchings/Welcome_files/hvphoto2550crpdb.jpg</a:t>
            </a:r>
            <a:br>
              <a:rPr lang="en"/>
            </a:br>
            <a:r>
              <a:rPr lang="en" u="sng">
                <a:solidFill>
                  <a:schemeClr val="hlink"/>
                </a:solidFill>
                <a:hlinkClick r:id="rId3"/>
              </a:rPr>
              <a:t>https://scontent.xx.fbcdn.net/v/t1.0-9/11216247_10153077267598309_629658933130540263_n.jpg?oh=b5d6259af179aad83d4de2227999b886&amp;oe=599E521D</a:t>
            </a:r>
            <a:br>
              <a:rPr lang="en"/>
            </a:br>
            <a:r>
              <a:rPr lang="en" u="sng">
                <a:solidFill>
                  <a:schemeClr val="hlink"/>
                </a:solidFill>
                <a:hlinkClick r:id="rId4"/>
              </a:rPr>
              <a:t>https://scontent.xx.fbcdn.net/v/t1.0-9/12644962_10153148517941735_3212077269493534412_n.jpg?oh=f5e6cf7dafa8900155adbdcb4b8ce4c2&amp;oe=59D0DDDC</a:t>
            </a:r>
            <a:br>
              <a:rPr lang="en"/>
            </a:br>
            <a:r>
              <a:rPr lang="en" u="sng">
                <a:solidFill>
                  <a:schemeClr val="hlink"/>
                </a:solidFill>
                <a:hlinkClick r:id="rId5"/>
              </a:rPr>
              <a:t>https://scontent.xx.fbcdn.net/v/t1.0-9/1003364_10201401751021015_2044296521_n.jpg?oh=c8e558afdfb18cbf9fe4a8dd78c7c60a&amp;oe=59D21E24</a:t>
            </a:r>
            <a:br>
              <a:rPr lang="en"/>
            </a:br>
            <a:r>
              <a:rPr lang="en" u="sng">
                <a:solidFill>
                  <a:schemeClr val="hlink"/>
                </a:solidFill>
                <a:hlinkClick r:id="rId6"/>
              </a:rPr>
              <a:t>https://scontent.xx.fbcdn.net/v/t1.0-0/p180x540/15171251_1227400340686078_2091178353176731921_n.jpg?oh=0d61fa28fd73f4423967c31864290a56&amp;oe=59A6750F</a:t>
            </a:r>
            <a:br>
              <a:rPr lang="en"/>
            </a:br>
            <a:r>
              <a:rPr lang="en" u="sng">
                <a:solidFill>
                  <a:schemeClr val="hlink"/>
                </a:solidFill>
                <a:hlinkClick r:id="rId7"/>
              </a:rPr>
              <a:t>https://scontent.xx.fbcdn.net/v/t1.0-0/s640x640/17800471_10154255316072714_7400048514803773226_n.jpg?oh=4a8bf53439fdfa2a3fa2c4edadf1124b&amp;oe=59E73490</a:t>
            </a:r>
          </a:p>
          <a:p>
            <a:pPr lvl="0">
              <a:spcBef>
                <a:spcPts val="0"/>
              </a:spcBef>
              <a:buNone/>
            </a:pPr>
            <a:r>
              <a:rPr lang="en" u="sng">
                <a:solidFill>
                  <a:schemeClr val="hlink"/>
                </a:solidFill>
                <a:hlinkClick r:id="rId8"/>
              </a:rPr>
              <a:t>https://scontent.xx.fbcdn.net/v/t1.0-9/18922098_10155319606014654_523108688445249632_n.jpg?oh=c268e82cc8674bb9c481a024502678b0&amp;oe=59DB449A</a:t>
            </a:r>
          </a:p>
          <a:p>
            <a:pPr lvl="0">
              <a:spcBef>
                <a:spcPts val="0"/>
              </a:spcBef>
              <a:buNone/>
            </a:pPr>
            <a:r>
              <a:rPr lang="en" u="sng">
                <a:solidFill>
                  <a:schemeClr val="hlink"/>
                </a:solidFill>
                <a:hlinkClick r:id="rId9"/>
              </a:rPr>
              <a:t>https://scontent.xx.fbcdn.net/v/t1.0-9/14064029_1459309300749495_1473135258069004250_n.png?oh=d4a2d4a96f2ed9fb059cceda15ac9563&amp;oe=59A64A82</a:t>
            </a:r>
            <a:br>
              <a:rPr lang="en"/>
            </a:br>
            <a:r>
              <a:rPr lang="en" u="sng">
                <a:solidFill>
                  <a:schemeClr val="hlink"/>
                </a:solidFill>
                <a:hlinkClick r:id="rId10"/>
              </a:rPr>
              <a:t>https://scontent.xx.fbcdn.net/v/t1.0-9/16298599_1693047964042293_5167150649249395205_n.jpg?oh=427be69f4025dfe037b3d885c713194c&amp;oe=59E8AD8F</a:t>
            </a:r>
            <a:br>
              <a:rPr lang="en"/>
            </a:br>
            <a:r>
              <a:rPr lang="en" u="sng">
                <a:solidFill>
                  <a:schemeClr val="hlink"/>
                </a:solidFill>
                <a:hlinkClick r:id="rId11"/>
              </a:rPr>
              <a:t>https://scontent.xx.fbcdn.net/v/t1.0-9/18766146_1872076606139427_6286884399610031086_n.jpg?oh=408565dcee4cdc964dd952163acc2873&amp;oe=59A018E1</a:t>
            </a:r>
          </a:p>
          <a:p>
            <a:pPr lvl="0">
              <a:spcBef>
                <a:spcPts val="0"/>
              </a:spcBef>
              <a:buNone/>
            </a:pPr>
            <a:r>
              <a:rPr lang="en" u="sng">
                <a:solidFill>
                  <a:schemeClr val="hlink"/>
                </a:solidFill>
                <a:hlinkClick r:id="rId12"/>
              </a:rPr>
              <a:t>https://scontent.xx.fbcdn.net/v/t1.0-9/18951007_1881229331890821_7453804408994854477_n.jpg?oh=30b4bc59f71655fbee27ff1ed749d7cf&amp;oe=59A6D10F</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Shape 3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8" name="Shape 3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http://database.organsociety.org/photos/WI/Ripon.ChristianScience.1971Becker.Walt01.jpg</a:t>
            </a:r>
          </a:p>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Shape 3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5" name="Shape 3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http://www.pipeorganlist.com/Organ_Webpages/St._Paul,_House_of_Hope_Presbyterian,_Merklin_sp_files/stpaul_hopemerklin.jpg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1" name="Shape 38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Shape 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1" name="Shape 3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http://www.pipeorganlist.com/Organ_Webpages/Appleton,_WI,_Mount_Olive_Ev._Lutheran,_Dobson_sp_files/op48_appleton.jpg</a:t>
            </a:r>
          </a:p>
          <a:p>
            <a:pPr lv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Shape 4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4" name="Shape 40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u="sng">
                <a:solidFill>
                  <a:schemeClr val="hlink"/>
                </a:solidFill>
                <a:hlinkClick r:id="rId2"/>
              </a:rPr>
              <a:t>https://scontent.xx.fbcdn.net/v/t31.0-8/18954874_726368630891346_4996371260139855527_o.jpg?oh=fc5f97b2d6429c3a8c9de04834b0f667&amp;oe=59D3C545</a:t>
            </a:r>
          </a:p>
          <a:p>
            <a:pPr lvl="0">
              <a:spcBef>
                <a:spcPts val="0"/>
              </a:spcBef>
              <a:buNone/>
            </a:pPr>
            <a:r>
              <a:rPr lang="en" u="sng">
                <a:solidFill>
                  <a:schemeClr val="hlink"/>
                </a:solidFill>
                <a:hlinkClick r:id="rId3"/>
              </a:rPr>
              <a:t>https://scontent.xx.fbcdn.net/v/t1.0-9/18447151_1504969529544453_7707191937031375532_n.jpg?oh=29d571c6e4cb7a9b9dfcbb8e44ddd100&amp;oe=59E6153B</a:t>
            </a:r>
          </a:p>
          <a:p>
            <a:pPr lvl="0">
              <a:spcBef>
                <a:spcPts val="0"/>
              </a:spcBef>
              <a:buNone/>
            </a:pPr>
            <a:r>
              <a:rPr lang="en" u="sng">
                <a:solidFill>
                  <a:schemeClr val="hlink"/>
                </a:solidFill>
                <a:hlinkClick r:id="rId4"/>
              </a:rPr>
              <a:t>https://scontent.xx.fbcdn.net/v/t1.0-9/18581571_1518606864847386_7024745239077313026_n.jpg?oh=50b4a8fee260e37428804fb390c25419&amp;oe=59D41411</a:t>
            </a:r>
          </a:p>
          <a:p>
            <a:pPr lvl="0">
              <a:spcBef>
                <a:spcPts val="0"/>
              </a:spcBef>
              <a:buNone/>
            </a:pPr>
            <a:r>
              <a:t/>
            </a:r>
            <a:endParaRPr/>
          </a:p>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2" name="Shape 4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Shape 4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9" name="Shape 4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http://www.organmemes.com/wp-content/uploads/organ-fund.jpg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2" name="Shape 44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rPr lang="en"/>
              <a:t>http://1.bp.blogspot.com/_yYqa3PqCYW4/TQ-huQX-bgI/AAAAAAAAARo/xZhf-Tt1ZOk/s1600/Solomon%2527s%2BTemple_int.jpg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wrap="square"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wrap="square"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wrap="square"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wrap="square"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wrap="square"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wrap="square"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wrap="square"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wrap="square"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wrap="square"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rIns="91425" wrap="square"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wrap="square"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wrap="square"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rIns="91425" wrap="square" tIns="91425"/>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wrap="square"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wrap="square"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wrap="square"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lt2"/>
              </a:buClr>
              <a:buSzPct val="100000"/>
              <a:buChar char="●"/>
              <a:defRPr sz="1800">
                <a:solidFill>
                  <a:schemeClr val="lt2"/>
                </a:solidFill>
              </a:defRPr>
            </a:lvl1pPr>
            <a:lvl2pPr lvl="1">
              <a:lnSpc>
                <a:spcPct val="115000"/>
              </a:lnSpc>
              <a:spcBef>
                <a:spcPts val="0"/>
              </a:spcBef>
              <a:spcAft>
                <a:spcPts val="1600"/>
              </a:spcAft>
              <a:buClr>
                <a:schemeClr val="lt2"/>
              </a:buClr>
              <a:buChar char="○"/>
              <a:defRPr>
                <a:solidFill>
                  <a:schemeClr val="lt2"/>
                </a:solidFill>
              </a:defRPr>
            </a:lvl2pPr>
            <a:lvl3pPr lvl="2">
              <a:lnSpc>
                <a:spcPct val="115000"/>
              </a:lnSpc>
              <a:spcBef>
                <a:spcPts val="0"/>
              </a:spcBef>
              <a:spcAft>
                <a:spcPts val="1600"/>
              </a:spcAft>
              <a:buClr>
                <a:schemeClr val="lt2"/>
              </a:buClr>
              <a:buChar char="■"/>
              <a:defRPr>
                <a:solidFill>
                  <a:schemeClr val="lt2"/>
                </a:solidFill>
              </a:defRPr>
            </a:lvl3pPr>
            <a:lvl4pPr lvl="3">
              <a:lnSpc>
                <a:spcPct val="115000"/>
              </a:lnSpc>
              <a:spcBef>
                <a:spcPts val="0"/>
              </a:spcBef>
              <a:spcAft>
                <a:spcPts val="1600"/>
              </a:spcAft>
              <a:buClr>
                <a:schemeClr val="lt2"/>
              </a:buClr>
              <a:buChar char="●"/>
              <a:defRPr>
                <a:solidFill>
                  <a:schemeClr val="lt2"/>
                </a:solidFill>
              </a:defRPr>
            </a:lvl4pPr>
            <a:lvl5pPr lvl="4">
              <a:lnSpc>
                <a:spcPct val="115000"/>
              </a:lnSpc>
              <a:spcBef>
                <a:spcPts val="0"/>
              </a:spcBef>
              <a:spcAft>
                <a:spcPts val="1600"/>
              </a:spcAft>
              <a:buClr>
                <a:schemeClr val="lt2"/>
              </a:buClr>
              <a:buChar char="○"/>
              <a:defRPr>
                <a:solidFill>
                  <a:schemeClr val="lt2"/>
                </a:solidFill>
              </a:defRPr>
            </a:lvl5pPr>
            <a:lvl6pPr lvl="5">
              <a:lnSpc>
                <a:spcPct val="115000"/>
              </a:lnSpc>
              <a:spcBef>
                <a:spcPts val="0"/>
              </a:spcBef>
              <a:spcAft>
                <a:spcPts val="1600"/>
              </a:spcAft>
              <a:buClr>
                <a:schemeClr val="lt2"/>
              </a:buClr>
              <a:buChar char="■"/>
              <a:defRPr>
                <a:solidFill>
                  <a:schemeClr val="lt2"/>
                </a:solidFill>
              </a:defRPr>
            </a:lvl6pPr>
            <a:lvl7pPr lvl="6">
              <a:lnSpc>
                <a:spcPct val="115000"/>
              </a:lnSpc>
              <a:spcBef>
                <a:spcPts val="0"/>
              </a:spcBef>
              <a:spcAft>
                <a:spcPts val="1600"/>
              </a:spcAft>
              <a:buClr>
                <a:schemeClr val="lt2"/>
              </a:buClr>
              <a:buChar char="●"/>
              <a:defRPr>
                <a:solidFill>
                  <a:schemeClr val="lt2"/>
                </a:solidFill>
              </a:defRPr>
            </a:lvl7pPr>
            <a:lvl8pPr lvl="7">
              <a:lnSpc>
                <a:spcPct val="115000"/>
              </a:lnSpc>
              <a:spcBef>
                <a:spcPts val="0"/>
              </a:spcBef>
              <a:spcAft>
                <a:spcPts val="1600"/>
              </a:spcAft>
              <a:buClr>
                <a:schemeClr val="lt2"/>
              </a:buClr>
              <a:buChar char="○"/>
              <a:defRPr>
                <a:solidFill>
                  <a:schemeClr val="lt2"/>
                </a:solidFill>
              </a:defRPr>
            </a:lvl8pPr>
            <a:lvl9pPr lvl="8">
              <a:lnSpc>
                <a:spcPct val="115000"/>
              </a:lnSpc>
              <a:spcBef>
                <a:spcPts val="0"/>
              </a:spcBef>
              <a:spcAft>
                <a:spcPts val="1600"/>
              </a:spcAft>
              <a:buClr>
                <a:schemeClr val="lt2"/>
              </a:buClr>
              <a:buChar char="■"/>
              <a:defRPr>
                <a:solidFill>
                  <a:schemeClr val="lt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wrap="square" tIns="91425">
            <a:noAutofit/>
          </a:bodyPr>
          <a:lstStyle/>
          <a:p>
            <a:pPr lvl="0" algn="r">
              <a:spcBef>
                <a:spcPts val="0"/>
              </a:spcBef>
              <a:buNone/>
            </a:pPr>
            <a:fld id="{00000000-1234-1234-1234-123412341234}" type="slidenum">
              <a:rPr lang="en" sz="1000">
                <a:solidFill>
                  <a:schemeClr val="lt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2.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10.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3.jpg"/><Relationship Id="rId4"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8.jpg"/><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6.jp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24.jpg"/><Relationship Id="rId4" Type="http://schemas.openxmlformats.org/officeDocument/2006/relationships/image" Target="../media/image2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3.jp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1" Type="http://schemas.openxmlformats.org/officeDocument/2006/relationships/image" Target="../media/image39.jpg"/><Relationship Id="rId10" Type="http://schemas.openxmlformats.org/officeDocument/2006/relationships/image" Target="../media/image36.png"/><Relationship Id="rId13" Type="http://schemas.openxmlformats.org/officeDocument/2006/relationships/image" Target="../media/image40.jpg"/><Relationship Id="rId12" Type="http://schemas.openxmlformats.org/officeDocument/2006/relationships/image" Target="../media/image38.jpg"/><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9.jpg"/><Relationship Id="rId4" Type="http://schemas.openxmlformats.org/officeDocument/2006/relationships/image" Target="../media/image32.jpg"/><Relationship Id="rId9" Type="http://schemas.openxmlformats.org/officeDocument/2006/relationships/image" Target="../media/image37.jpg"/><Relationship Id="rId5" Type="http://schemas.openxmlformats.org/officeDocument/2006/relationships/image" Target="../media/image31.jpg"/><Relationship Id="rId6" Type="http://schemas.openxmlformats.org/officeDocument/2006/relationships/image" Target="../media/image33.jpg"/><Relationship Id="rId7" Type="http://schemas.openxmlformats.org/officeDocument/2006/relationships/image" Target="../media/image35.jpg"/><Relationship Id="rId8" Type="http://schemas.openxmlformats.org/officeDocument/2006/relationships/image" Target="../media/image3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5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6.jpg"/><Relationship Id="rId7"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61.jpg"/><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5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48.jpg"/><Relationship Id="rId4" Type="http://schemas.openxmlformats.org/officeDocument/2006/relationships/image" Target="../media/image5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49.jpg"/><Relationship Id="rId4" Type="http://schemas.openxmlformats.org/officeDocument/2006/relationships/image" Target="../media/image56.jpg"/><Relationship Id="rId5"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54.jpg"/><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wrap="square" tIns="91425">
            <a:noAutofit/>
          </a:bodyPr>
          <a:lstStyle/>
          <a:p>
            <a:pPr lvl="0">
              <a:spcBef>
                <a:spcPts val="0"/>
              </a:spcBef>
              <a:buNone/>
            </a:pPr>
            <a:r>
              <a:rPr lang="en"/>
              <a:t>A Pipe Organ Isn’t Just a Pipe Dream</a:t>
            </a:r>
          </a:p>
        </p:txBody>
      </p:sp>
      <p:sp>
        <p:nvSpPr>
          <p:cNvPr id="55" name="Shape 55"/>
          <p:cNvSpPr txBox="1"/>
          <p:nvPr>
            <p:ph idx="1" type="subTitle"/>
          </p:nvPr>
        </p:nvSpPr>
        <p:spPr>
          <a:xfrm>
            <a:off x="311700" y="3149025"/>
            <a:ext cx="8520600" cy="1080600"/>
          </a:xfrm>
          <a:prstGeom prst="rect">
            <a:avLst/>
          </a:prstGeom>
        </p:spPr>
        <p:txBody>
          <a:bodyPr anchorCtr="0" anchor="t" bIns="91425" lIns="91425" rIns="91425" wrap="square" tIns="91425">
            <a:noAutofit/>
          </a:bodyPr>
          <a:lstStyle/>
          <a:p>
            <a:pPr lvl="0">
              <a:spcBef>
                <a:spcPts val="0"/>
              </a:spcBef>
              <a:buNone/>
            </a:pPr>
            <a:r>
              <a:rPr lang="en"/>
              <a:t>John Miller &amp; Ryan Mueller</a:t>
            </a:r>
          </a:p>
          <a:p>
            <a:pPr lvl="0">
              <a:spcBef>
                <a:spcPts val="0"/>
              </a:spcBef>
              <a:buNone/>
            </a:pPr>
            <a:r>
              <a:t/>
            </a:r>
            <a:endParaRPr/>
          </a:p>
        </p:txBody>
      </p:sp>
      <p:sp>
        <p:nvSpPr>
          <p:cNvPr id="56" name="Shape 56"/>
          <p:cNvSpPr txBox="1"/>
          <p:nvPr/>
        </p:nvSpPr>
        <p:spPr>
          <a:xfrm>
            <a:off x="1042750" y="4405375"/>
            <a:ext cx="7404900" cy="433500"/>
          </a:xfrm>
          <a:prstGeom prst="rect">
            <a:avLst/>
          </a:prstGeom>
          <a:noFill/>
          <a:ln>
            <a:noFill/>
          </a:ln>
        </p:spPr>
        <p:txBody>
          <a:bodyPr anchorCtr="0" anchor="t" bIns="91425" lIns="91425" rIns="91425" wrap="square" tIns="91425">
            <a:noAutofit/>
          </a:bodyPr>
          <a:lstStyle/>
          <a:p>
            <a:pPr lvl="0" rtl="0" algn="ctr">
              <a:spcBef>
                <a:spcPts val="0"/>
              </a:spcBef>
              <a:buNone/>
            </a:pPr>
            <a:r>
              <a:rPr lang="en">
                <a:solidFill>
                  <a:schemeClr val="lt2"/>
                </a:solidFill>
              </a:rPr>
              <a:t>WELS National Conference on Worship, Music, and the Arts, 2017</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Shape 119"/>
          <p:cNvSpPr txBox="1"/>
          <p:nvPr>
            <p:ph type="title"/>
          </p:nvPr>
        </p:nvSpPr>
        <p:spPr>
          <a:xfrm>
            <a:off x="311700" y="2150850"/>
            <a:ext cx="8520600" cy="841800"/>
          </a:xfrm>
          <a:prstGeom prst="rect">
            <a:avLst/>
          </a:prstGeom>
        </p:spPr>
        <p:txBody>
          <a:bodyPr anchorCtr="0" anchor="ctr" bIns="91425" lIns="91425" rIns="91425" wrap="square" tIns="91425">
            <a:noAutofit/>
          </a:bodyPr>
          <a:lstStyle/>
          <a:p>
            <a:pPr lvl="0">
              <a:spcBef>
                <a:spcPts val="0"/>
              </a:spcBef>
              <a:buNone/>
            </a:pPr>
            <a:r>
              <a:rPr lang="en"/>
              <a:t>"Even when the pipe organ is silent, its beauty expresses our ability to praise God in everything we do."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descr="portrait.jpg" id="124" name="Shape 124"/>
          <p:cNvPicPr preferRelativeResize="0"/>
          <p:nvPr/>
        </p:nvPicPr>
        <p:blipFill>
          <a:blip r:embed="rId3">
            <a:alphaModFix/>
          </a:blip>
          <a:stretch>
            <a:fillRect/>
          </a:stretch>
        </p:blipFill>
        <p:spPr>
          <a:xfrm>
            <a:off x="5104000" y="190500"/>
            <a:ext cx="3810000" cy="4762500"/>
          </a:xfrm>
          <a:prstGeom prst="rect">
            <a:avLst/>
          </a:prstGeom>
          <a:noFill/>
          <a:ln>
            <a:noFill/>
          </a:ln>
        </p:spPr>
      </p:pic>
      <p:sp>
        <p:nvSpPr>
          <p:cNvPr id="125" name="Shape 125"/>
          <p:cNvSpPr txBox="1"/>
          <p:nvPr/>
        </p:nvSpPr>
        <p:spPr>
          <a:xfrm>
            <a:off x="222600" y="4405375"/>
            <a:ext cx="3878100" cy="4335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
        <p:nvSpPr>
          <p:cNvPr id="126" name="Shape 126"/>
          <p:cNvSpPr txBox="1"/>
          <p:nvPr/>
        </p:nvSpPr>
        <p:spPr>
          <a:xfrm>
            <a:off x="1476250" y="4278625"/>
            <a:ext cx="4089000" cy="687000"/>
          </a:xfrm>
          <a:prstGeom prst="rect">
            <a:avLst/>
          </a:prstGeom>
          <a:noFill/>
          <a:ln>
            <a:noFill/>
          </a:ln>
        </p:spPr>
        <p:txBody>
          <a:bodyPr anchorCtr="0" anchor="t" bIns="91425" lIns="91425" rIns="91425" wrap="square" tIns="91425">
            <a:noAutofit/>
          </a:bodyPr>
          <a:lstStyle/>
          <a:p>
            <a:pPr indent="457200" lvl="0" rtl="0">
              <a:lnSpc>
                <a:spcPct val="115000"/>
              </a:lnSpc>
              <a:spcBef>
                <a:spcPts val="0"/>
              </a:spcBef>
              <a:spcAft>
                <a:spcPts val="1600"/>
              </a:spcAft>
              <a:buNone/>
            </a:pPr>
            <a:r>
              <a:rPr lang="en" sz="1800">
                <a:solidFill>
                  <a:schemeClr val="lt2"/>
                </a:solidFill>
              </a:rPr>
              <a:t>	Merton College Chapel, Oxford, England (Dobson 2014)</a:t>
            </a:r>
          </a:p>
        </p:txBody>
      </p:sp>
      <p:sp>
        <p:nvSpPr>
          <p:cNvPr id="127" name="Shape 127"/>
          <p:cNvSpPr txBox="1"/>
          <p:nvPr/>
        </p:nvSpPr>
        <p:spPr>
          <a:xfrm>
            <a:off x="117150" y="118375"/>
            <a:ext cx="3678900" cy="687000"/>
          </a:xfrm>
          <a:prstGeom prst="rect">
            <a:avLst/>
          </a:prstGeom>
          <a:noFill/>
          <a:ln>
            <a:noFill/>
          </a:ln>
        </p:spPr>
        <p:txBody>
          <a:bodyPr anchorCtr="0" anchor="t" bIns="91425" lIns="91425" rIns="91425" wrap="square" tIns="91425">
            <a:noAutofit/>
          </a:bodyPr>
          <a:lstStyle/>
          <a:p>
            <a:pPr indent="457200" lvl="0" rtl="0">
              <a:lnSpc>
                <a:spcPct val="115000"/>
              </a:lnSpc>
              <a:spcBef>
                <a:spcPts val="0"/>
              </a:spcBef>
              <a:spcAft>
                <a:spcPts val="1600"/>
              </a:spcAft>
              <a:buNone/>
            </a:pPr>
            <a:r>
              <a:rPr lang="en" sz="1800">
                <a:solidFill>
                  <a:schemeClr val="lt2"/>
                </a:solidFill>
              </a:rPr>
              <a:t>	Voxman Music Building,	   Iowa City, IA, (Klais 2017) </a:t>
            </a:r>
          </a:p>
        </p:txBody>
      </p:sp>
      <p:pic>
        <p:nvPicPr>
          <p:cNvPr descr="DSC_3513.jpg" id="128" name="Shape 128"/>
          <p:cNvPicPr preferRelativeResize="0"/>
          <p:nvPr/>
        </p:nvPicPr>
        <p:blipFill>
          <a:blip r:embed="rId4">
            <a:alphaModFix/>
          </a:blip>
          <a:stretch>
            <a:fillRect/>
          </a:stretch>
        </p:blipFill>
        <p:spPr>
          <a:xfrm>
            <a:off x="152400" y="957775"/>
            <a:ext cx="4739703" cy="31439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descr="2015-11-21-09.44.16.jpg" id="133" name="Shape 133"/>
          <p:cNvPicPr preferRelativeResize="0"/>
          <p:nvPr/>
        </p:nvPicPr>
        <p:blipFill>
          <a:blip r:embed="rId3">
            <a:alphaModFix/>
          </a:blip>
          <a:stretch>
            <a:fillRect/>
          </a:stretch>
        </p:blipFill>
        <p:spPr>
          <a:xfrm>
            <a:off x="2542987" y="152400"/>
            <a:ext cx="4058026"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The best—as an heirloom for future generations of Christians</a:t>
            </a:r>
          </a:p>
        </p:txBody>
      </p:sp>
      <p:pic>
        <p:nvPicPr>
          <p:cNvPr descr="IMG_3281.jpg" id="139" name="Shape 139"/>
          <p:cNvPicPr preferRelativeResize="0"/>
          <p:nvPr/>
        </p:nvPicPr>
        <p:blipFill rotWithShape="1">
          <a:blip r:embed="rId3">
            <a:alphaModFix/>
          </a:blip>
          <a:srcRect b="24499" l="23807" r="22847" t="0"/>
          <a:stretch/>
        </p:blipFill>
        <p:spPr>
          <a:xfrm>
            <a:off x="887249" y="1414187"/>
            <a:ext cx="2970378" cy="3152852"/>
          </a:xfrm>
          <a:prstGeom prst="rect">
            <a:avLst/>
          </a:prstGeom>
          <a:noFill/>
          <a:ln>
            <a:noFill/>
          </a:ln>
        </p:spPr>
      </p:pic>
      <p:pic>
        <p:nvPicPr>
          <p:cNvPr descr="Sint_bavo_haarlem_orgel_front_1010116.jpg" id="140" name="Shape 140"/>
          <p:cNvPicPr preferRelativeResize="0"/>
          <p:nvPr/>
        </p:nvPicPr>
        <p:blipFill>
          <a:blip r:embed="rId4">
            <a:alphaModFix/>
          </a:blip>
          <a:stretch>
            <a:fillRect/>
          </a:stretch>
        </p:blipFill>
        <p:spPr>
          <a:xfrm>
            <a:off x="5551038" y="1249475"/>
            <a:ext cx="2105274" cy="3317575"/>
          </a:xfrm>
          <a:prstGeom prst="rect">
            <a:avLst/>
          </a:prstGeom>
          <a:noFill/>
          <a:ln>
            <a:noFill/>
          </a:ln>
        </p:spPr>
      </p:pic>
      <p:sp>
        <p:nvSpPr>
          <p:cNvPr id="141" name="Shape 141"/>
          <p:cNvSpPr txBox="1"/>
          <p:nvPr/>
        </p:nvSpPr>
        <p:spPr>
          <a:xfrm>
            <a:off x="649387" y="4567050"/>
            <a:ext cx="3446100" cy="512100"/>
          </a:xfrm>
          <a:prstGeom prst="rect">
            <a:avLst/>
          </a:prstGeom>
          <a:noFill/>
          <a:ln>
            <a:noFill/>
          </a:ln>
        </p:spPr>
        <p:txBody>
          <a:bodyPr anchorCtr="0" anchor="t" bIns="91425" lIns="91425" rIns="91425" wrap="square" tIns="91425">
            <a:noAutofit/>
          </a:bodyPr>
          <a:lstStyle/>
          <a:p>
            <a:pPr lvl="0">
              <a:spcBef>
                <a:spcPts val="0"/>
              </a:spcBef>
              <a:buNone/>
            </a:pPr>
            <a:r>
              <a:rPr lang="en" sz="1000">
                <a:solidFill>
                  <a:schemeClr val="lt2"/>
                </a:solidFill>
              </a:rPr>
              <a:t>Ev. Kirche Unteröwisheim, Germany—1826 Wilhelm Overmann organ (John’s ancestors’ sang with this organ)</a:t>
            </a:r>
          </a:p>
        </p:txBody>
      </p:sp>
      <p:sp>
        <p:nvSpPr>
          <p:cNvPr id="142" name="Shape 142"/>
          <p:cNvSpPr txBox="1"/>
          <p:nvPr/>
        </p:nvSpPr>
        <p:spPr>
          <a:xfrm>
            <a:off x="4984275" y="4609800"/>
            <a:ext cx="3238800" cy="426600"/>
          </a:xfrm>
          <a:prstGeom prst="rect">
            <a:avLst/>
          </a:prstGeom>
          <a:noFill/>
          <a:ln>
            <a:noFill/>
          </a:ln>
        </p:spPr>
        <p:txBody>
          <a:bodyPr anchorCtr="0" anchor="t" bIns="91425" lIns="91425" rIns="91425" wrap="square" tIns="91425">
            <a:noAutofit/>
          </a:bodyPr>
          <a:lstStyle/>
          <a:p>
            <a:pPr lvl="0">
              <a:spcBef>
                <a:spcPts val="0"/>
              </a:spcBef>
              <a:buNone/>
            </a:pPr>
            <a:r>
              <a:rPr lang="en" sz="1000">
                <a:solidFill>
                  <a:schemeClr val="lt2"/>
                </a:solidFill>
              </a:rPr>
              <a:t>Grote Kerk Haarlem, Netherlands</a:t>
            </a:r>
          </a:p>
          <a:p>
            <a:pPr lvl="0">
              <a:spcBef>
                <a:spcPts val="0"/>
              </a:spcBef>
              <a:buNone/>
            </a:pPr>
            <a:r>
              <a:rPr lang="en" sz="1000">
                <a:solidFill>
                  <a:schemeClr val="lt2"/>
                </a:solidFill>
              </a:rPr>
              <a:t>1738 Müller organ (possibly built by Ryan’s ancestors)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The Best = Quality</a:t>
            </a:r>
          </a:p>
        </p:txBody>
      </p:sp>
      <p:sp>
        <p:nvSpPr>
          <p:cNvPr id="148" name="Shape 148"/>
          <p:cNvSpPr txBox="1"/>
          <p:nvPr>
            <p:ph idx="1" type="body"/>
          </p:nvPr>
        </p:nvSpPr>
        <p:spPr>
          <a:xfrm>
            <a:off x="311700" y="1152475"/>
            <a:ext cx="8520600" cy="487800"/>
          </a:xfrm>
          <a:prstGeom prst="rect">
            <a:avLst/>
          </a:prstGeom>
        </p:spPr>
        <p:txBody>
          <a:bodyPr anchorCtr="0" anchor="t" bIns="91425" lIns="91425" rIns="91425" wrap="square" tIns="91425">
            <a:noAutofit/>
          </a:bodyPr>
          <a:lstStyle/>
          <a:p>
            <a:pPr lvl="0" rtl="0">
              <a:spcBef>
                <a:spcPts val="0"/>
              </a:spcBef>
              <a:buNone/>
            </a:pPr>
            <a:r>
              <a:rPr lang="en"/>
              <a:t>T</a:t>
            </a:r>
            <a:r>
              <a:rPr lang="en"/>
              <a:t>he largest investment besides the building itself</a:t>
            </a:r>
          </a:p>
          <a:p>
            <a:pPr indent="457200" lvl="0" rtl="0">
              <a:spcBef>
                <a:spcPts val="0"/>
              </a:spcBef>
              <a:buNone/>
            </a:pPr>
            <a:r>
              <a:t/>
            </a:r>
            <a:endParaRPr/>
          </a:p>
          <a:p>
            <a:pPr lvl="0" rtl="0">
              <a:spcBef>
                <a:spcPts val="0"/>
              </a:spcBef>
              <a:buNone/>
            </a:pPr>
            <a:r>
              <a:t/>
            </a:r>
            <a:endParaRPr/>
          </a:p>
          <a:p>
            <a:pPr lvl="0" rtl="0">
              <a:spcBef>
                <a:spcPts val="0"/>
              </a:spcBef>
              <a:buNone/>
            </a:pPr>
            <a:r>
              <a:t/>
            </a:r>
            <a:endParaRPr/>
          </a:p>
        </p:txBody>
      </p:sp>
      <p:sp>
        <p:nvSpPr>
          <p:cNvPr id="149" name="Shape 149"/>
          <p:cNvSpPr txBox="1"/>
          <p:nvPr/>
        </p:nvSpPr>
        <p:spPr>
          <a:xfrm>
            <a:off x="351500" y="1886350"/>
            <a:ext cx="8520600" cy="4878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Designed to outlive buildings</a:t>
            </a:r>
          </a:p>
          <a:p>
            <a:pPr indent="0" lvl="0" marL="0" rtl="0">
              <a:lnSpc>
                <a:spcPct val="115000"/>
              </a:lnSpc>
              <a:spcBef>
                <a:spcPts val="0"/>
              </a:spcBef>
              <a:spcAft>
                <a:spcPts val="1600"/>
              </a:spcAft>
              <a:buNone/>
            </a:pPr>
            <a:r>
              <a:t/>
            </a:r>
            <a:endParaRPr sz="1800">
              <a:solidFill>
                <a:schemeClr val="lt2"/>
              </a:solidFill>
            </a:endParaRPr>
          </a:p>
          <a:p>
            <a:pPr indent="457200" lvl="0" rtl="0">
              <a:lnSpc>
                <a:spcPct val="115000"/>
              </a:lnSpc>
              <a:spcBef>
                <a:spcPts val="0"/>
              </a:spcBef>
              <a:spcAft>
                <a:spcPts val="1600"/>
              </a:spcAft>
              <a:buNone/>
            </a:pPr>
            <a:r>
              <a:t/>
            </a:r>
            <a:endParaRPr/>
          </a:p>
        </p:txBody>
      </p:sp>
      <p:sp>
        <p:nvSpPr>
          <p:cNvPr id="150" name="Shape 150"/>
          <p:cNvSpPr txBox="1"/>
          <p:nvPr/>
        </p:nvSpPr>
        <p:spPr>
          <a:xfrm>
            <a:off x="351500" y="2542475"/>
            <a:ext cx="79905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strike="sngStrike">
                <a:solidFill>
                  <a:schemeClr val="lt2"/>
                </a:solidFill>
              </a:rPr>
              <a:t>“The most pipes for the least money”</a:t>
            </a:r>
            <a:r>
              <a:rPr lang="en" sz="1800">
                <a:solidFill>
                  <a:schemeClr val="lt2"/>
                </a:solidFill>
              </a:rPr>
              <a:t> = not necessarily quality</a:t>
            </a:r>
          </a:p>
          <a:p>
            <a:pPr indent="457200" lvl="0" rtl="0">
              <a:lnSpc>
                <a:spcPct val="115000"/>
              </a:lnSpc>
              <a:spcBef>
                <a:spcPts val="0"/>
              </a:spcBef>
              <a:spcAft>
                <a:spcPts val="1600"/>
              </a:spcAft>
              <a:buNone/>
            </a:pPr>
            <a:r>
              <a:t/>
            </a:r>
            <a:endParaRPr/>
          </a:p>
        </p:txBody>
      </p:sp>
      <p:sp>
        <p:nvSpPr>
          <p:cNvPr id="151" name="Shape 151"/>
          <p:cNvSpPr txBox="1"/>
          <p:nvPr/>
        </p:nvSpPr>
        <p:spPr>
          <a:xfrm>
            <a:off x="351500" y="3283500"/>
            <a:ext cx="8236500" cy="9960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Where to go for quality? </a:t>
            </a:r>
          </a:p>
          <a:p>
            <a:pPr indent="457200" lvl="0" rtl="0">
              <a:lnSpc>
                <a:spcPct val="115000"/>
              </a:lnSpc>
              <a:spcBef>
                <a:spcPts val="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000"/>
                                        <p:tgtEl>
                                          <p:spTgt spid="14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000"/>
                                        <p:tgtEl>
                                          <p:spTgt spid="1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000"/>
                                        <p:tgtEl>
                                          <p:spTgt spid="1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000"/>
                                        <p:tgtEl>
                                          <p:spTgt spid="1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descr="making-pipe-organs.jpg" id="156" name="Shape 156"/>
          <p:cNvPicPr preferRelativeResize="0"/>
          <p:nvPr/>
        </p:nvPicPr>
        <p:blipFill>
          <a:blip r:embed="rId3">
            <a:alphaModFix/>
          </a:blip>
          <a:stretch>
            <a:fillRect/>
          </a:stretch>
        </p:blipFill>
        <p:spPr>
          <a:xfrm>
            <a:off x="1914587" y="152400"/>
            <a:ext cx="5314819" cy="48386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Shape 161"/>
          <p:cNvSpPr txBox="1"/>
          <p:nvPr>
            <p:ph type="title"/>
          </p:nvPr>
        </p:nvSpPr>
        <p:spPr>
          <a:xfrm>
            <a:off x="311700" y="2150850"/>
            <a:ext cx="8520600" cy="841800"/>
          </a:xfrm>
          <a:prstGeom prst="rect">
            <a:avLst/>
          </a:prstGeom>
        </p:spPr>
        <p:txBody>
          <a:bodyPr anchorCtr="0" anchor="ctr" bIns="91425" lIns="91425" rIns="91425" wrap="square" tIns="91425">
            <a:noAutofit/>
          </a:bodyPr>
          <a:lstStyle/>
          <a:p>
            <a:pPr lvl="0">
              <a:spcBef>
                <a:spcPts val="0"/>
              </a:spcBef>
              <a:buNone/>
            </a:pPr>
            <a:r>
              <a:rPr lang="en"/>
              <a:t>“You will be remembered for the music you beautified not for the money you saved. The quality of the organ will be judged long after its price is forgotten.”</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ph type="title"/>
          </p:nvPr>
        </p:nvSpPr>
        <p:spPr>
          <a:xfrm>
            <a:off x="311700" y="2150850"/>
            <a:ext cx="8520600" cy="841800"/>
          </a:xfrm>
          <a:prstGeom prst="rect">
            <a:avLst/>
          </a:prstGeom>
        </p:spPr>
        <p:txBody>
          <a:bodyPr anchorCtr="0" anchor="ctr" bIns="91425" lIns="91425" rIns="91425" wrap="square" tIns="91425">
            <a:noAutofit/>
          </a:bodyPr>
          <a:lstStyle/>
          <a:p>
            <a:pPr lvl="0" rtl="0">
              <a:spcBef>
                <a:spcPts val="0"/>
              </a:spcBef>
              <a:buNone/>
            </a:pPr>
            <a:r>
              <a:rPr lang="en"/>
              <a:t>“Failing to plan is planning to fail”</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Planning for an organ project</a:t>
            </a:r>
          </a:p>
        </p:txBody>
      </p:sp>
      <p:sp>
        <p:nvSpPr>
          <p:cNvPr id="172" name="Shape 172"/>
          <p:cNvSpPr txBox="1"/>
          <p:nvPr>
            <p:ph idx="1" type="body"/>
          </p:nvPr>
        </p:nvSpPr>
        <p:spPr>
          <a:xfrm>
            <a:off x="311700" y="1152475"/>
            <a:ext cx="3999900" cy="3721500"/>
          </a:xfrm>
          <a:prstGeom prst="rect">
            <a:avLst/>
          </a:prstGeom>
        </p:spPr>
        <p:txBody>
          <a:bodyPr anchorCtr="0" anchor="t" bIns="91425" lIns="91425" rIns="91425" wrap="square" tIns="91425">
            <a:noAutofit/>
          </a:bodyPr>
          <a:lstStyle/>
          <a:p>
            <a:pPr lvl="0" rtl="0">
              <a:spcBef>
                <a:spcPts val="0"/>
              </a:spcBef>
              <a:buNone/>
            </a:pPr>
            <a:r>
              <a:rPr lang="en"/>
              <a:t>Pray!</a:t>
            </a:r>
          </a:p>
          <a:p>
            <a:pPr lvl="0" rtl="0">
              <a:spcBef>
                <a:spcPts val="0"/>
              </a:spcBef>
              <a:buNone/>
            </a:pPr>
            <a:r>
              <a:rPr lang="en"/>
              <a:t>Have a plan</a:t>
            </a:r>
          </a:p>
          <a:p>
            <a:pPr lvl="0" rtl="0">
              <a:spcBef>
                <a:spcPts val="0"/>
              </a:spcBef>
              <a:buNone/>
            </a:pPr>
            <a:r>
              <a:rPr lang="en"/>
              <a:t>Organ committee</a:t>
            </a:r>
          </a:p>
          <a:p>
            <a:pPr lvl="0" rtl="0">
              <a:spcBef>
                <a:spcPts val="0"/>
              </a:spcBef>
              <a:buNone/>
            </a:pPr>
            <a:r>
              <a:rPr lang="en"/>
              <a:t>Consultant?</a:t>
            </a:r>
          </a:p>
          <a:p>
            <a:pPr lvl="0" rtl="0">
              <a:spcBef>
                <a:spcPts val="0"/>
              </a:spcBef>
              <a:buNone/>
            </a:pPr>
            <a:r>
              <a:rPr lang="en"/>
              <a:t>=</a:t>
            </a:r>
            <a:r>
              <a:rPr lang="en"/>
              <a:t>an individual who is knowledgeable about the organ’s music and its construction and is hired to give advice on an organ project</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173" name="Shape 173"/>
          <p:cNvSpPr txBox="1"/>
          <p:nvPr>
            <p:ph idx="2" type="body"/>
          </p:nvPr>
        </p:nvSpPr>
        <p:spPr>
          <a:xfrm>
            <a:off x="4832400" y="1152475"/>
            <a:ext cx="3999900" cy="3416400"/>
          </a:xfrm>
          <a:prstGeom prst="rect">
            <a:avLst/>
          </a:prstGeom>
        </p:spPr>
        <p:txBody>
          <a:bodyPr anchorCtr="0" anchor="t" bIns="91425" lIns="91425" rIns="91425" wrap="square" tIns="91425">
            <a:noAutofit/>
          </a:bodyPr>
          <a:lstStyle/>
          <a:p>
            <a:pPr lvl="0" rtl="0">
              <a:spcBef>
                <a:spcPts val="0"/>
              </a:spcBef>
              <a:buNone/>
            </a:pPr>
            <a:r>
              <a:rPr lang="en"/>
              <a:t>Assessment of:</a:t>
            </a:r>
          </a:p>
          <a:p>
            <a:pPr indent="-228600" lvl="0" marL="457200" rtl="0">
              <a:lnSpc>
                <a:spcPct val="150000"/>
              </a:lnSpc>
              <a:spcBef>
                <a:spcPts val="0"/>
              </a:spcBef>
              <a:buChar char="-"/>
            </a:pPr>
            <a:r>
              <a:rPr lang="en"/>
              <a:t>Space &amp; Location</a:t>
            </a:r>
          </a:p>
          <a:p>
            <a:pPr indent="-228600" lvl="0" marL="457200" rtl="0">
              <a:lnSpc>
                <a:spcPct val="150000"/>
              </a:lnSpc>
              <a:spcBef>
                <a:spcPts val="0"/>
              </a:spcBef>
              <a:buChar char="-"/>
            </a:pPr>
            <a:r>
              <a:rPr lang="en"/>
              <a:t>Finances/fundraising</a:t>
            </a:r>
          </a:p>
          <a:p>
            <a:pPr indent="-228600" lvl="0" marL="457200" rtl="0">
              <a:lnSpc>
                <a:spcPct val="150000"/>
              </a:lnSpc>
              <a:spcBef>
                <a:spcPts val="0"/>
              </a:spcBef>
              <a:buChar char="-"/>
            </a:pPr>
            <a:r>
              <a:rPr lang="en"/>
              <a:t>Human resources (project volunteers, organists)</a:t>
            </a:r>
          </a:p>
          <a:p>
            <a:pPr indent="-228600" lvl="0" marL="457200" rtl="0">
              <a:lnSpc>
                <a:spcPct val="150000"/>
              </a:lnSpc>
              <a:spcBef>
                <a:spcPts val="0"/>
              </a:spcBef>
              <a:buChar char="-"/>
            </a:pPr>
            <a:r>
              <a:rPr lang="en"/>
              <a:t>Options for organ projects</a:t>
            </a:r>
          </a:p>
          <a:p>
            <a:pPr indent="-228600" lvl="0" marL="457200" rtl="0">
              <a:lnSpc>
                <a:spcPct val="150000"/>
              </a:lnSpc>
              <a:spcBef>
                <a:spcPts val="0"/>
              </a:spcBef>
              <a:buChar char="-"/>
            </a:pPr>
            <a:r>
              <a:rPr lang="en"/>
              <a:t>Budgeting for future organ repairs</a:t>
            </a:r>
          </a:p>
          <a:p>
            <a:pPr indent="-228600" lvl="0" marL="457200" rtl="0">
              <a:lnSpc>
                <a:spcPct val="150000"/>
              </a:lnSpc>
              <a:spcBef>
                <a:spcPts val="0"/>
              </a:spcBef>
              <a:buChar char="-"/>
            </a:pPr>
            <a:r>
              <a:rPr lang="en"/>
              <a:t>Get the congregation involved!</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2"/>
                                        </p:tgtEl>
                                        <p:attrNameLst>
                                          <p:attrName>style.visibility</p:attrName>
                                        </p:attrNameLst>
                                      </p:cBhvr>
                                      <p:to>
                                        <p:strVal val="visible"/>
                                      </p:to>
                                    </p:set>
                                    <p:anim calcmode="lin" valueType="num">
                                      <p:cBhvr additive="base">
                                        <p:cTn dur="1000"/>
                                        <p:tgtEl>
                                          <p:spTgt spid="17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1000"/>
                                        <p:tgtEl>
                                          <p:spTgt spid="1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311700" y="272700"/>
            <a:ext cx="11068200" cy="755700"/>
          </a:xfrm>
          <a:prstGeom prst="rect">
            <a:avLst/>
          </a:prstGeom>
        </p:spPr>
        <p:txBody>
          <a:bodyPr anchorCtr="0" anchor="b" bIns="91425" lIns="91425" rIns="91425" wrap="square" tIns="91425">
            <a:noAutofit/>
          </a:bodyPr>
          <a:lstStyle/>
          <a:p>
            <a:pPr lvl="0">
              <a:spcBef>
                <a:spcPts val="0"/>
              </a:spcBef>
              <a:buNone/>
            </a:pPr>
            <a:r>
              <a:rPr lang="en" sz="2800"/>
              <a:t>Organ Projects</a:t>
            </a:r>
          </a:p>
        </p:txBody>
      </p:sp>
      <p:sp>
        <p:nvSpPr>
          <p:cNvPr id="179" name="Shape 179"/>
          <p:cNvSpPr txBox="1"/>
          <p:nvPr>
            <p:ph idx="1" type="body"/>
          </p:nvPr>
        </p:nvSpPr>
        <p:spPr>
          <a:xfrm>
            <a:off x="311700" y="1784075"/>
            <a:ext cx="2808000" cy="3179400"/>
          </a:xfrm>
          <a:prstGeom prst="rect">
            <a:avLst/>
          </a:prstGeom>
        </p:spPr>
        <p:txBody>
          <a:bodyPr anchorCtr="0" anchor="t" bIns="91425" lIns="91425" rIns="91425" wrap="square" tIns="91425">
            <a:noAutofit/>
          </a:bodyPr>
          <a:lstStyle/>
          <a:p>
            <a:pPr lvl="0">
              <a:spcBef>
                <a:spcPts val="0"/>
              </a:spcBef>
              <a:buNone/>
            </a:pPr>
            <a:r>
              <a:rPr lang="en" sz="1800"/>
              <a:t>Maintenance and Prevention</a:t>
            </a:r>
          </a:p>
          <a:p>
            <a:pPr indent="-317500" lvl="0" marL="457200" rtl="0">
              <a:spcBef>
                <a:spcPts val="0"/>
              </a:spcBef>
              <a:buSzPct val="100000"/>
            </a:pPr>
            <a:r>
              <a:rPr lang="en" sz="1400"/>
              <a:t>Tuning &amp; Inspection</a:t>
            </a:r>
          </a:p>
          <a:p>
            <a:pPr indent="-317500" lvl="0" marL="457200" rtl="0">
              <a:spcBef>
                <a:spcPts val="0"/>
              </a:spcBef>
              <a:buSzPct val="100000"/>
            </a:pPr>
            <a:r>
              <a:rPr lang="en" sz="1400"/>
              <a:t>Major repairs</a:t>
            </a:r>
          </a:p>
          <a:p>
            <a:pPr indent="-317500" lvl="0" marL="457200" rtl="0">
              <a:spcBef>
                <a:spcPts val="0"/>
              </a:spcBef>
              <a:buSzPct val="100000"/>
            </a:pPr>
            <a:r>
              <a:rPr lang="en" sz="1400"/>
              <a:t>Protection</a:t>
            </a:r>
          </a:p>
          <a:p>
            <a:pPr indent="-317500" lvl="0" marL="457200">
              <a:spcBef>
                <a:spcPts val="0"/>
              </a:spcBef>
              <a:buSzPct val="100000"/>
            </a:pPr>
            <a:r>
              <a:rPr lang="en" sz="1400"/>
              <a:t>Funding future expenses</a:t>
            </a:r>
          </a:p>
        </p:txBody>
      </p:sp>
      <p:sp>
        <p:nvSpPr>
          <p:cNvPr id="180" name="Shape 180"/>
          <p:cNvSpPr txBox="1"/>
          <p:nvPr>
            <p:ph idx="1" type="body"/>
          </p:nvPr>
        </p:nvSpPr>
        <p:spPr>
          <a:xfrm>
            <a:off x="3286587" y="1784075"/>
            <a:ext cx="2808000" cy="3179400"/>
          </a:xfrm>
          <a:prstGeom prst="rect">
            <a:avLst/>
          </a:prstGeom>
        </p:spPr>
        <p:txBody>
          <a:bodyPr anchorCtr="0" anchor="t" bIns="91425" lIns="91425" rIns="91425" wrap="square" tIns="91425">
            <a:noAutofit/>
          </a:bodyPr>
          <a:lstStyle/>
          <a:p>
            <a:pPr lvl="0">
              <a:spcBef>
                <a:spcPts val="0"/>
              </a:spcBef>
              <a:buNone/>
            </a:pPr>
            <a:r>
              <a:rPr lang="en" sz="1800"/>
              <a:t>“We have an organ that doesn’t work”</a:t>
            </a:r>
          </a:p>
          <a:p>
            <a:pPr indent="-317500" lvl="0" marL="457200" rtl="0">
              <a:spcBef>
                <a:spcPts val="0"/>
              </a:spcBef>
              <a:buSzPct val="100000"/>
            </a:pPr>
            <a:r>
              <a:rPr lang="en" sz="1400"/>
              <a:t>Rebuilding</a:t>
            </a:r>
          </a:p>
          <a:p>
            <a:pPr indent="-317500" lvl="0" marL="457200" rtl="0">
              <a:spcBef>
                <a:spcPts val="0"/>
              </a:spcBef>
              <a:buSzPct val="100000"/>
            </a:pPr>
            <a:r>
              <a:rPr lang="en" sz="1400"/>
              <a:t>Renovation</a:t>
            </a:r>
          </a:p>
          <a:p>
            <a:pPr indent="-317500" lvl="0" marL="457200" rtl="0">
              <a:spcBef>
                <a:spcPts val="0"/>
              </a:spcBef>
              <a:buSzPct val="100000"/>
            </a:pPr>
            <a:r>
              <a:rPr lang="en" sz="1400"/>
              <a:t>Restoration</a:t>
            </a:r>
          </a:p>
        </p:txBody>
      </p:sp>
      <p:sp>
        <p:nvSpPr>
          <p:cNvPr id="181" name="Shape 181"/>
          <p:cNvSpPr txBox="1"/>
          <p:nvPr>
            <p:ph idx="1" type="body"/>
          </p:nvPr>
        </p:nvSpPr>
        <p:spPr>
          <a:xfrm>
            <a:off x="6261500" y="1784075"/>
            <a:ext cx="2808000" cy="3179400"/>
          </a:xfrm>
          <a:prstGeom prst="rect">
            <a:avLst/>
          </a:prstGeom>
        </p:spPr>
        <p:txBody>
          <a:bodyPr anchorCtr="0" anchor="t" bIns="91425" lIns="91425" rIns="91425" wrap="square" tIns="91425">
            <a:noAutofit/>
          </a:bodyPr>
          <a:lstStyle/>
          <a:p>
            <a:pPr lvl="0">
              <a:spcBef>
                <a:spcPts val="0"/>
              </a:spcBef>
              <a:buNone/>
            </a:pPr>
            <a:r>
              <a:rPr lang="en" sz="1800"/>
              <a:t>“We’d like a pipe organ”</a:t>
            </a:r>
            <a:br>
              <a:rPr lang="en" sz="1800"/>
            </a:br>
          </a:p>
          <a:p>
            <a:pPr indent="-228600" lvl="0" marL="457200" rtl="0">
              <a:spcBef>
                <a:spcPts val="0"/>
              </a:spcBef>
            </a:pPr>
            <a:r>
              <a:rPr lang="en" sz="1400"/>
              <a:t>“N</a:t>
            </a:r>
            <a:r>
              <a:rPr lang="en" sz="1400"/>
              <a:t>ew to you” used organ</a:t>
            </a:r>
          </a:p>
          <a:p>
            <a:pPr indent="-317500" lvl="0" marL="457200" rtl="0">
              <a:spcBef>
                <a:spcPts val="0"/>
              </a:spcBef>
              <a:buSzPct val="100000"/>
            </a:pPr>
            <a:r>
              <a:rPr lang="en" sz="1400"/>
              <a:t>Brand new</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000"/>
                                        <p:tgtEl>
                                          <p:spTgt spid="1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1000"/>
                                        <p:tgtEl>
                                          <p:spTgt spid="18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1000"/>
                                        <p:tgtEl>
                                          <p:spTgt spid="1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pic>
        <p:nvPicPr>
          <p:cNvPr descr="ACLMchart.jpg" id="61" name="Shape 61"/>
          <p:cNvPicPr preferRelativeResize="0"/>
          <p:nvPr/>
        </p:nvPicPr>
        <p:blipFill>
          <a:blip r:embed="rId3">
            <a:alphaModFix/>
          </a:blip>
          <a:stretch>
            <a:fillRect/>
          </a:stretch>
        </p:blipFill>
        <p:spPr>
          <a:xfrm>
            <a:off x="942975" y="152400"/>
            <a:ext cx="7258050" cy="4838700"/>
          </a:xfrm>
          <a:prstGeom prst="rect">
            <a:avLst/>
          </a:prstGeom>
          <a:noFill/>
          <a:ln>
            <a:noFill/>
          </a:ln>
        </p:spPr>
      </p:pic>
      <p:sp>
        <p:nvSpPr>
          <p:cNvPr id="62" name="Shape 62"/>
          <p:cNvSpPr/>
          <p:nvPr/>
        </p:nvSpPr>
        <p:spPr>
          <a:xfrm>
            <a:off x="1089625" y="1851200"/>
            <a:ext cx="2847000" cy="2811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
        <p:nvSpPr>
          <p:cNvPr id="63" name="Shape 63"/>
          <p:cNvSpPr/>
          <p:nvPr/>
        </p:nvSpPr>
        <p:spPr>
          <a:xfrm>
            <a:off x="2249650" y="3573500"/>
            <a:ext cx="5670600" cy="4452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
        <p:nvSpPr>
          <p:cNvPr id="64" name="Shape 64"/>
          <p:cNvSpPr/>
          <p:nvPr/>
        </p:nvSpPr>
        <p:spPr>
          <a:xfrm>
            <a:off x="4288200" y="3503400"/>
            <a:ext cx="363300" cy="2811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
        <p:nvSpPr>
          <p:cNvPr id="65" name="Shape 65"/>
          <p:cNvSpPr/>
          <p:nvPr/>
        </p:nvSpPr>
        <p:spPr>
          <a:xfrm>
            <a:off x="5296075" y="3503400"/>
            <a:ext cx="585600" cy="2811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
        <p:nvSpPr>
          <p:cNvPr id="66" name="Shape 66"/>
          <p:cNvSpPr/>
          <p:nvPr/>
        </p:nvSpPr>
        <p:spPr>
          <a:xfrm>
            <a:off x="5881675" y="3081750"/>
            <a:ext cx="2144100" cy="3513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
        <p:nvSpPr>
          <p:cNvPr id="67" name="Shape 67"/>
          <p:cNvSpPr/>
          <p:nvPr/>
        </p:nvSpPr>
        <p:spPr>
          <a:xfrm>
            <a:off x="5881675" y="1488425"/>
            <a:ext cx="2085600" cy="281100"/>
          </a:xfrm>
          <a:prstGeom prst="rect">
            <a:avLst/>
          </a:prstGeom>
          <a:solidFill>
            <a:srgbClr val="FFFFFF"/>
          </a:solidFill>
          <a:ln>
            <a:noFill/>
          </a:ln>
        </p:spPr>
        <p:txBody>
          <a:bodyPr anchorCtr="0" anchor="ctr" bIns="91425" lIns="91425" rIns="91425" wrap="square" tIns="91425">
            <a:noAutofit/>
          </a:bodyPr>
          <a:lstStyle/>
          <a:p>
            <a:pPr lv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Tuning &amp; Inspection</a:t>
            </a:r>
          </a:p>
        </p:txBody>
      </p:sp>
      <p:sp>
        <p:nvSpPr>
          <p:cNvPr id="187" name="Shape 187"/>
          <p:cNvSpPr txBox="1"/>
          <p:nvPr>
            <p:ph idx="1" type="body"/>
          </p:nvPr>
        </p:nvSpPr>
        <p:spPr>
          <a:xfrm>
            <a:off x="311700" y="1152475"/>
            <a:ext cx="8520600" cy="452700"/>
          </a:xfrm>
          <a:prstGeom prst="rect">
            <a:avLst/>
          </a:prstGeom>
        </p:spPr>
        <p:txBody>
          <a:bodyPr anchorCtr="0" anchor="t" bIns="91425" lIns="91425" rIns="91425" wrap="square" tIns="91425">
            <a:noAutofit/>
          </a:bodyPr>
          <a:lstStyle/>
          <a:p>
            <a:pPr lvl="0" rtl="0">
              <a:spcBef>
                <a:spcPts val="0"/>
              </a:spcBef>
              <a:buNone/>
            </a:pPr>
            <a:r>
              <a:rPr lang="en"/>
              <a:t>Inspection finds minor problems before they become major</a:t>
            </a: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188" name="Shape 188"/>
          <p:cNvSpPr txBox="1"/>
          <p:nvPr/>
        </p:nvSpPr>
        <p:spPr>
          <a:xfrm>
            <a:off x="386700" y="2601025"/>
            <a:ext cx="84456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How often? </a:t>
            </a:r>
          </a:p>
          <a:p>
            <a:pPr lvl="0" rtl="0">
              <a:lnSpc>
                <a:spcPct val="115000"/>
              </a:lnSpc>
              <a:spcBef>
                <a:spcPts val="0"/>
              </a:spcBef>
              <a:spcAft>
                <a:spcPts val="1600"/>
              </a:spcAft>
              <a:buNone/>
            </a:pPr>
            <a:r>
              <a:t/>
            </a:r>
            <a:endParaRPr sz="1800"/>
          </a:p>
        </p:txBody>
      </p:sp>
      <p:sp>
        <p:nvSpPr>
          <p:cNvPr id="189" name="Shape 189"/>
          <p:cNvSpPr txBox="1"/>
          <p:nvPr/>
        </p:nvSpPr>
        <p:spPr>
          <a:xfrm>
            <a:off x="311700" y="1652050"/>
            <a:ext cx="7580400" cy="9021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Sanctuary must be at worship (occupancy) temperature for at least 8-10 hours before tuners arrive and stay constant during their visit </a:t>
            </a:r>
          </a:p>
        </p:txBody>
      </p:sp>
      <p:sp>
        <p:nvSpPr>
          <p:cNvPr id="190" name="Shape 190"/>
          <p:cNvSpPr txBox="1"/>
          <p:nvPr/>
        </p:nvSpPr>
        <p:spPr>
          <a:xfrm>
            <a:off x="311700" y="3409450"/>
            <a:ext cx="7311000" cy="45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Member involvement? NO!</a:t>
            </a:r>
          </a:p>
        </p:txBody>
      </p:sp>
      <p:pic>
        <p:nvPicPr>
          <p:cNvPr descr="Image result for pipe organ tuner" id="191" name="Shape 191"/>
          <p:cNvPicPr preferRelativeResize="0"/>
          <p:nvPr/>
        </p:nvPicPr>
        <p:blipFill>
          <a:blip r:embed="rId3">
            <a:alphaModFix/>
          </a:blip>
          <a:stretch>
            <a:fillRect/>
          </a:stretch>
        </p:blipFill>
        <p:spPr>
          <a:xfrm>
            <a:off x="5131224" y="2399412"/>
            <a:ext cx="3701074" cy="2472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8"/>
                                        </p:tgtEl>
                                        <p:attrNameLst>
                                          <p:attrName>style.visibility</p:attrName>
                                        </p:attrNameLst>
                                      </p:cBhvr>
                                      <p:to>
                                        <p:strVal val="visible"/>
                                      </p:to>
                                    </p:set>
                                    <p:anim calcmode="lin" valueType="num">
                                      <p:cBhvr additive="base">
                                        <p:cTn dur="1000"/>
                                        <p:tgtEl>
                                          <p:spTgt spid="1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1000"/>
                                        <p:tgtEl>
                                          <p:spTgt spid="1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0"/>
                                        </p:tgtEl>
                                        <p:attrNameLst>
                                          <p:attrName>style.visibility</p:attrName>
                                        </p:attrNameLst>
                                      </p:cBhvr>
                                      <p:to>
                                        <p:strVal val="visible"/>
                                      </p:to>
                                    </p:set>
                                    <p:anim calcmode="lin" valueType="num">
                                      <p:cBhvr additive="base">
                                        <p:cTn dur="1000"/>
                                        <p:tgtEl>
                                          <p:spTgt spid="1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91"/>
                                        </p:tgtEl>
                                        <p:attrNameLst>
                                          <p:attrName>style.visibility</p:attrName>
                                        </p:attrNameLst>
                                      </p:cBhvr>
                                      <p:to>
                                        <p:strVal val="visible"/>
                                      </p:to>
                                    </p:set>
                                    <p:anim calcmode="lin" valueType="num">
                                      <p:cBhvr additive="base">
                                        <p:cTn dur="1000"/>
                                        <p:tgtEl>
                                          <p:spTgt spid="19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Shape 19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Major repairs (eg. releathering), Voicing regulation, and Cleaning</a:t>
            </a:r>
          </a:p>
        </p:txBody>
      </p:sp>
      <p:sp>
        <p:nvSpPr>
          <p:cNvPr id="197" name="Shape 197"/>
          <p:cNvSpPr txBox="1"/>
          <p:nvPr>
            <p:ph idx="1" type="body"/>
          </p:nvPr>
        </p:nvSpPr>
        <p:spPr>
          <a:xfrm>
            <a:off x="311700" y="1574275"/>
            <a:ext cx="4597500" cy="429300"/>
          </a:xfrm>
          <a:prstGeom prst="rect">
            <a:avLst/>
          </a:prstGeom>
        </p:spPr>
        <p:txBody>
          <a:bodyPr anchorCtr="0" anchor="t" bIns="91425" lIns="91425" rIns="91425" wrap="square" tIns="91425">
            <a:noAutofit/>
          </a:bodyPr>
          <a:lstStyle/>
          <a:p>
            <a:pPr lvl="0">
              <a:spcBef>
                <a:spcPts val="0"/>
              </a:spcBef>
              <a:buNone/>
            </a:pPr>
            <a:r>
              <a:rPr lang="en"/>
              <a:t>When done well, extends life of the organ to the next generation</a:t>
            </a:r>
          </a:p>
          <a:p>
            <a:pPr lvl="0">
              <a:spcBef>
                <a:spcPts val="0"/>
              </a:spcBef>
              <a:buNone/>
            </a:pPr>
            <a:r>
              <a:t/>
            </a:r>
            <a:endParaRPr/>
          </a:p>
          <a:p>
            <a:pPr lvl="0">
              <a:spcBef>
                <a:spcPts val="0"/>
              </a:spcBef>
              <a:buNone/>
            </a:pPr>
            <a:r>
              <a:t/>
            </a:r>
            <a:endParaRPr/>
          </a:p>
          <a:p>
            <a:pPr lvl="0">
              <a:spcBef>
                <a:spcPts val="0"/>
              </a:spcBef>
              <a:buNone/>
            </a:pPr>
            <a:r>
              <a:t/>
            </a:r>
            <a:endParaRPr/>
          </a:p>
        </p:txBody>
      </p:sp>
      <p:sp>
        <p:nvSpPr>
          <p:cNvPr id="198" name="Shape 198"/>
          <p:cNvSpPr txBox="1"/>
          <p:nvPr/>
        </p:nvSpPr>
        <p:spPr>
          <a:xfrm>
            <a:off x="311700" y="2396075"/>
            <a:ext cx="5277000" cy="7263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How often? Only when necessary (usually once every two generations; ca. 40-60 years).</a:t>
            </a:r>
          </a:p>
          <a:p>
            <a:pPr lvl="0" rtl="0">
              <a:lnSpc>
                <a:spcPct val="115000"/>
              </a:lnSpc>
              <a:spcBef>
                <a:spcPts val="0"/>
              </a:spcBef>
              <a:spcAft>
                <a:spcPts val="1600"/>
              </a:spcAft>
              <a:buNone/>
            </a:pPr>
            <a:r>
              <a:t/>
            </a:r>
            <a:endParaRPr/>
          </a:p>
        </p:txBody>
      </p:sp>
      <p:sp>
        <p:nvSpPr>
          <p:cNvPr id="199" name="Shape 199"/>
          <p:cNvSpPr txBox="1"/>
          <p:nvPr/>
        </p:nvSpPr>
        <p:spPr>
          <a:xfrm>
            <a:off x="311700" y="3456350"/>
            <a:ext cx="8410500" cy="7263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Member involvement? Yes!!</a:t>
            </a:r>
          </a:p>
        </p:txBody>
      </p:sp>
      <p:pic>
        <p:nvPicPr>
          <p:cNvPr descr="17022318_1409624299078977_5842397190811826660_n.jpg" id="200" name="Shape 200"/>
          <p:cNvPicPr preferRelativeResize="0"/>
          <p:nvPr/>
        </p:nvPicPr>
        <p:blipFill>
          <a:blip r:embed="rId3">
            <a:alphaModFix/>
          </a:blip>
          <a:stretch>
            <a:fillRect/>
          </a:stretch>
        </p:blipFill>
        <p:spPr>
          <a:xfrm>
            <a:off x="6034446" y="1206800"/>
            <a:ext cx="2687749" cy="358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1000"/>
                                        <p:tgtEl>
                                          <p:spTgt spid="1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1000"/>
                                        <p:tgtEl>
                                          <p:spTgt spid="19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200"/>
                                        </p:tgtEl>
                                        <p:attrNameLst>
                                          <p:attrName>style.visibility</p:attrName>
                                        </p:attrNameLst>
                                      </p:cBhvr>
                                      <p:to>
                                        <p:strVal val="visible"/>
                                      </p:to>
                                    </p:set>
                                    <p:anim calcmode="lin" valueType="num">
                                      <p:cBhvr additive="base">
                                        <p:cTn dur="1000"/>
                                        <p:tgtEl>
                                          <p:spTgt spid="20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type="title"/>
          </p:nvPr>
        </p:nvSpPr>
        <p:spPr>
          <a:xfrm>
            <a:off x="311700" y="445025"/>
            <a:ext cx="8753700" cy="572700"/>
          </a:xfrm>
          <a:prstGeom prst="rect">
            <a:avLst/>
          </a:prstGeom>
        </p:spPr>
        <p:txBody>
          <a:bodyPr anchorCtr="0" anchor="t" bIns="91425" lIns="91425" rIns="91425" wrap="square" tIns="91425">
            <a:noAutofit/>
          </a:bodyPr>
          <a:lstStyle/>
          <a:p>
            <a:pPr lvl="0">
              <a:spcBef>
                <a:spcPts val="0"/>
              </a:spcBef>
              <a:buNone/>
            </a:pPr>
            <a:r>
              <a:rPr lang="en"/>
              <a:t>Protecting an organ during church restoration/remodeling</a:t>
            </a:r>
          </a:p>
        </p:txBody>
      </p:sp>
      <p:sp>
        <p:nvSpPr>
          <p:cNvPr id="206" name="Shape 206"/>
          <p:cNvSpPr txBox="1"/>
          <p:nvPr>
            <p:ph idx="1" type="body"/>
          </p:nvPr>
        </p:nvSpPr>
        <p:spPr>
          <a:xfrm>
            <a:off x="311700" y="1539125"/>
            <a:ext cx="5323800" cy="476100"/>
          </a:xfrm>
          <a:prstGeom prst="rect">
            <a:avLst/>
          </a:prstGeom>
        </p:spPr>
        <p:txBody>
          <a:bodyPr anchorCtr="0" anchor="t" bIns="91425" lIns="91425" rIns="91425" wrap="square" tIns="91425">
            <a:noAutofit/>
          </a:bodyPr>
          <a:lstStyle/>
          <a:p>
            <a:pPr lvl="0">
              <a:spcBef>
                <a:spcPts val="0"/>
              </a:spcBef>
              <a:buNone/>
            </a:pPr>
            <a:r>
              <a:rPr lang="en"/>
              <a:t>Prevents extensive damage requiring major repairs by uninformed contractors</a:t>
            </a:r>
          </a:p>
          <a:p>
            <a:pPr lvl="0">
              <a:spcBef>
                <a:spcPts val="0"/>
              </a:spcBef>
              <a:buNone/>
            </a:pPr>
            <a:r>
              <a:t/>
            </a:r>
            <a:endParaRPr/>
          </a:p>
          <a:p>
            <a:pPr lvl="0">
              <a:spcBef>
                <a:spcPts val="0"/>
              </a:spcBef>
              <a:buNone/>
            </a:pPr>
            <a:r>
              <a:t/>
            </a:r>
            <a:endParaRPr/>
          </a:p>
          <a:p>
            <a:pPr lvl="0">
              <a:spcBef>
                <a:spcPts val="0"/>
              </a:spcBef>
              <a:buNone/>
            </a:pPr>
            <a:r>
              <a:t/>
            </a:r>
            <a:endParaRPr/>
          </a:p>
        </p:txBody>
      </p:sp>
      <p:sp>
        <p:nvSpPr>
          <p:cNvPr id="207" name="Shape 207"/>
          <p:cNvSpPr txBox="1"/>
          <p:nvPr/>
        </p:nvSpPr>
        <p:spPr>
          <a:xfrm>
            <a:off x="311700" y="2468425"/>
            <a:ext cx="1546500" cy="4761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Relevancy? </a:t>
            </a:r>
          </a:p>
          <a:p>
            <a:pPr lvl="0" rtl="0">
              <a:lnSpc>
                <a:spcPct val="115000"/>
              </a:lnSpc>
              <a:spcBef>
                <a:spcPts val="0"/>
              </a:spcBef>
              <a:spcAft>
                <a:spcPts val="1600"/>
              </a:spcAft>
              <a:buNone/>
            </a:pPr>
            <a:r>
              <a:t/>
            </a:r>
            <a:endParaRPr/>
          </a:p>
        </p:txBody>
      </p:sp>
      <p:sp>
        <p:nvSpPr>
          <p:cNvPr id="208" name="Shape 208"/>
          <p:cNvSpPr txBox="1"/>
          <p:nvPr/>
        </p:nvSpPr>
        <p:spPr>
          <a:xfrm>
            <a:off x="311700" y="3069675"/>
            <a:ext cx="4339800" cy="7263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Project must be overseen by qualified organ builder, but some tasks may be completed by members</a:t>
            </a:r>
          </a:p>
          <a:p>
            <a:pPr lvl="0">
              <a:spcBef>
                <a:spcPts val="0"/>
              </a:spcBef>
              <a:buNone/>
            </a:pPr>
            <a:r>
              <a:t/>
            </a:r>
            <a:endParaRPr/>
          </a:p>
        </p:txBody>
      </p:sp>
      <p:pic>
        <p:nvPicPr>
          <p:cNvPr descr="13872757_1268745616492039_857542780331686588_n.jpg" id="209" name="Shape 209"/>
          <p:cNvPicPr preferRelativeResize="0"/>
          <p:nvPr/>
        </p:nvPicPr>
        <p:blipFill>
          <a:blip r:embed="rId3">
            <a:alphaModFix/>
          </a:blip>
          <a:stretch>
            <a:fillRect/>
          </a:stretch>
        </p:blipFill>
        <p:spPr>
          <a:xfrm>
            <a:off x="4739400" y="1897987"/>
            <a:ext cx="4092900" cy="3069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6"/>
                                        </p:tgtEl>
                                        <p:attrNameLst>
                                          <p:attrName>style.visibility</p:attrName>
                                        </p:attrNameLst>
                                      </p:cBhvr>
                                      <p:to>
                                        <p:strVal val="visible"/>
                                      </p:to>
                                    </p:set>
                                    <p:anim calcmode="lin" valueType="num">
                                      <p:cBhvr additive="base">
                                        <p:cTn dur="1000"/>
                                        <p:tgtEl>
                                          <p:spTgt spid="20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1000"/>
                                        <p:tgtEl>
                                          <p:spTgt spid="2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1000"/>
                                        <p:tgtEl>
                                          <p:spTgt spid="2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Shape 21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Rebuilding</a:t>
            </a:r>
          </a:p>
        </p:txBody>
      </p:sp>
      <p:sp>
        <p:nvSpPr>
          <p:cNvPr id="215" name="Shape 215"/>
          <p:cNvSpPr txBox="1"/>
          <p:nvPr>
            <p:ph idx="1" type="body"/>
          </p:nvPr>
        </p:nvSpPr>
        <p:spPr>
          <a:xfrm>
            <a:off x="311700" y="1152475"/>
            <a:ext cx="8520600" cy="1003200"/>
          </a:xfrm>
          <a:prstGeom prst="rect">
            <a:avLst/>
          </a:prstGeom>
        </p:spPr>
        <p:txBody>
          <a:bodyPr anchorCtr="0" anchor="t" bIns="91425" lIns="91425" rIns="91425" wrap="square" tIns="91425">
            <a:noAutofit/>
          </a:bodyPr>
          <a:lstStyle/>
          <a:p>
            <a:pPr lvl="0">
              <a:spcBef>
                <a:spcPts val="0"/>
              </a:spcBef>
              <a:buNone/>
            </a:pPr>
            <a:r>
              <a:rPr lang="en"/>
              <a:t>=When 50% or more of the builder’s original concept is changed (in any or all of the following ways)</a:t>
            </a:r>
          </a:p>
          <a:p>
            <a:pPr lvl="0">
              <a:spcBef>
                <a:spcPts val="0"/>
              </a:spcBef>
              <a:buNone/>
            </a:pPr>
            <a:r>
              <a:t/>
            </a:r>
            <a:endParaRPr/>
          </a:p>
        </p:txBody>
      </p:sp>
      <p:sp>
        <p:nvSpPr>
          <p:cNvPr id="216" name="Shape 216"/>
          <p:cNvSpPr txBox="1"/>
          <p:nvPr/>
        </p:nvSpPr>
        <p:spPr>
          <a:xfrm>
            <a:off x="398350" y="2097225"/>
            <a:ext cx="81195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Mechanically (playing action, winding system etc.)</a:t>
            </a:r>
          </a:p>
          <a:p>
            <a:pPr lvl="0" rtl="0">
              <a:lnSpc>
                <a:spcPct val="115000"/>
              </a:lnSpc>
              <a:spcBef>
                <a:spcPts val="0"/>
              </a:spcBef>
              <a:spcAft>
                <a:spcPts val="1600"/>
              </a:spcAft>
              <a:buNone/>
            </a:pPr>
            <a:r>
              <a:t/>
            </a:r>
            <a:endParaRPr/>
          </a:p>
        </p:txBody>
      </p:sp>
      <p:sp>
        <p:nvSpPr>
          <p:cNvPr id="217" name="Shape 217"/>
          <p:cNvSpPr txBox="1"/>
          <p:nvPr/>
        </p:nvSpPr>
        <p:spPr>
          <a:xfrm>
            <a:off x="398350" y="2741625"/>
            <a:ext cx="7674300" cy="7851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Tonally (voicing, raising pitch etc.)</a:t>
            </a:r>
          </a:p>
          <a:p>
            <a:pPr lvl="0">
              <a:spcBef>
                <a:spcPts val="0"/>
              </a:spcBef>
              <a:buNone/>
            </a:pPr>
            <a:r>
              <a:t/>
            </a:r>
            <a:endParaRPr/>
          </a:p>
        </p:txBody>
      </p:sp>
      <p:sp>
        <p:nvSpPr>
          <p:cNvPr id="218" name="Shape 218"/>
          <p:cNvSpPr txBox="1"/>
          <p:nvPr/>
        </p:nvSpPr>
        <p:spPr>
          <a:xfrm>
            <a:off x="398350" y="3327450"/>
            <a:ext cx="59169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Visually</a:t>
            </a: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000"/>
                                        <p:tgtEl>
                                          <p:spTgt spid="2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000"/>
                                        <p:tgtEl>
                                          <p:spTgt spid="21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8"/>
                                        </p:tgtEl>
                                        <p:attrNameLst>
                                          <p:attrName>style.visibility</p:attrName>
                                        </p:attrNameLst>
                                      </p:cBhvr>
                                      <p:to>
                                        <p:strVal val="visible"/>
                                      </p:to>
                                    </p:set>
                                    <p:anim calcmode="lin" valueType="num">
                                      <p:cBhvr additive="base">
                                        <p:cTn dur="1000"/>
                                        <p:tgtEl>
                                          <p:spTgt spid="2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idx="1" type="body"/>
          </p:nvPr>
        </p:nvSpPr>
        <p:spPr>
          <a:xfrm>
            <a:off x="311700" y="4230575"/>
            <a:ext cx="8509500" cy="605100"/>
          </a:xfrm>
          <a:prstGeom prst="rect">
            <a:avLst/>
          </a:prstGeom>
        </p:spPr>
        <p:txBody>
          <a:bodyPr anchorCtr="0" anchor="ctr" bIns="91425" lIns="91425" rIns="91425" wrap="square" tIns="91425">
            <a:noAutofit/>
          </a:bodyPr>
          <a:lstStyle/>
          <a:p>
            <a:pPr lvl="0" rtl="0">
              <a:spcBef>
                <a:spcPts val="0"/>
              </a:spcBef>
              <a:buNone/>
            </a:pPr>
            <a:r>
              <a:rPr lang="en"/>
              <a:t>Luther Preparatory School, Watertown, WI (1960/2016 Schlicker/Berghaus)</a:t>
            </a:r>
          </a:p>
        </p:txBody>
      </p:sp>
      <p:pic>
        <p:nvPicPr>
          <p:cNvPr descr="right.jpg" id="224" name="Shape 224"/>
          <p:cNvPicPr preferRelativeResize="0"/>
          <p:nvPr/>
        </p:nvPicPr>
        <p:blipFill>
          <a:blip r:embed="rId3">
            <a:alphaModFix/>
          </a:blip>
          <a:stretch>
            <a:fillRect/>
          </a:stretch>
        </p:blipFill>
        <p:spPr>
          <a:xfrm>
            <a:off x="152400" y="152400"/>
            <a:ext cx="2945067" cy="3925774"/>
          </a:xfrm>
          <a:prstGeom prst="rect">
            <a:avLst/>
          </a:prstGeom>
          <a:noFill/>
          <a:ln>
            <a:noFill/>
          </a:ln>
        </p:spPr>
      </p:pic>
      <p:pic>
        <p:nvPicPr>
          <p:cNvPr descr="orig_photo394902_3867342.JPG" id="225" name="Shape 225"/>
          <p:cNvPicPr preferRelativeResize="0"/>
          <p:nvPr/>
        </p:nvPicPr>
        <p:blipFill>
          <a:blip r:embed="rId4">
            <a:alphaModFix/>
          </a:blip>
          <a:stretch>
            <a:fillRect/>
          </a:stretch>
        </p:blipFill>
        <p:spPr>
          <a:xfrm>
            <a:off x="3440867" y="220600"/>
            <a:ext cx="5499307" cy="3925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ph idx="1" type="body"/>
          </p:nvPr>
        </p:nvSpPr>
        <p:spPr>
          <a:xfrm>
            <a:off x="311700" y="4230575"/>
            <a:ext cx="8265000" cy="605100"/>
          </a:xfrm>
          <a:prstGeom prst="rect">
            <a:avLst/>
          </a:prstGeom>
        </p:spPr>
        <p:txBody>
          <a:bodyPr anchorCtr="0" anchor="ctr" bIns="91425" lIns="91425" rIns="91425" wrap="square" tIns="91425">
            <a:noAutofit/>
          </a:bodyPr>
          <a:lstStyle/>
          <a:p>
            <a:pPr lvl="0" rtl="0">
              <a:spcBef>
                <a:spcPts val="0"/>
              </a:spcBef>
              <a:buNone/>
            </a:pPr>
            <a:r>
              <a:rPr lang="en"/>
              <a:t>St. Crucis Allendorf, Germany (1852/2018 J.W. Walcker/Schulte)</a:t>
            </a:r>
          </a:p>
        </p:txBody>
      </p:sp>
      <p:pic>
        <p:nvPicPr>
          <p:cNvPr descr="19142050_1505495392806120_191208275_n.jpg" id="231" name="Shape 231"/>
          <p:cNvPicPr preferRelativeResize="0"/>
          <p:nvPr/>
        </p:nvPicPr>
        <p:blipFill>
          <a:blip r:embed="rId3">
            <a:alphaModFix/>
          </a:blip>
          <a:stretch>
            <a:fillRect/>
          </a:stretch>
        </p:blipFill>
        <p:spPr>
          <a:xfrm>
            <a:off x="4106550" y="478012"/>
            <a:ext cx="4572000" cy="3429000"/>
          </a:xfrm>
          <a:prstGeom prst="rect">
            <a:avLst/>
          </a:prstGeom>
          <a:noFill/>
          <a:ln>
            <a:noFill/>
          </a:ln>
        </p:spPr>
      </p:pic>
      <p:pic>
        <p:nvPicPr>
          <p:cNvPr descr="IMG_2108.jpg" id="232" name="Shape 232"/>
          <p:cNvPicPr preferRelativeResize="0"/>
          <p:nvPr/>
        </p:nvPicPr>
        <p:blipFill>
          <a:blip r:embed="rId4">
            <a:alphaModFix/>
          </a:blip>
          <a:stretch>
            <a:fillRect/>
          </a:stretch>
        </p:blipFill>
        <p:spPr>
          <a:xfrm>
            <a:off x="492225" y="229625"/>
            <a:ext cx="2932212" cy="3925771"/>
          </a:xfrm>
          <a:prstGeom prst="rect">
            <a:avLst/>
          </a:prstGeom>
          <a:noFill/>
          <a:ln>
            <a:noFill/>
          </a:ln>
        </p:spPr>
      </p:pic>
      <p:sp>
        <p:nvSpPr>
          <p:cNvPr id="233" name="Shape 233"/>
          <p:cNvSpPr txBox="1"/>
          <p:nvPr/>
        </p:nvSpPr>
        <p:spPr>
          <a:xfrm>
            <a:off x="1977075" y="2455900"/>
            <a:ext cx="401700" cy="61800"/>
          </a:xfrm>
          <a:prstGeom prst="rect">
            <a:avLst/>
          </a:prstGeom>
          <a:noFill/>
          <a:ln>
            <a:noFill/>
          </a:ln>
        </p:spPr>
        <p:txBody>
          <a:bodyPr anchorCtr="0" anchor="t" bIns="91425" lIns="91425" rIns="91425" wrap="square" tIns="91425">
            <a:noAutofit/>
          </a:bodyPr>
          <a:lstStyle/>
          <a:p>
            <a:pPr lvl="0">
              <a:spcBef>
                <a:spcPts val="0"/>
              </a:spcBef>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Renovation</a:t>
            </a:r>
          </a:p>
        </p:txBody>
      </p:sp>
      <p:sp>
        <p:nvSpPr>
          <p:cNvPr id="239" name="Shape 239"/>
          <p:cNvSpPr txBox="1"/>
          <p:nvPr>
            <p:ph idx="1" type="body"/>
          </p:nvPr>
        </p:nvSpPr>
        <p:spPr>
          <a:xfrm>
            <a:off x="311700" y="1386800"/>
            <a:ext cx="8520600" cy="572700"/>
          </a:xfrm>
          <a:prstGeom prst="rect">
            <a:avLst/>
          </a:prstGeom>
        </p:spPr>
        <p:txBody>
          <a:bodyPr anchorCtr="0" anchor="t" bIns="91425" lIns="91425" rIns="91425" wrap="square" tIns="91425">
            <a:noAutofit/>
          </a:bodyPr>
          <a:lstStyle/>
          <a:p>
            <a:pPr lvl="0">
              <a:spcBef>
                <a:spcPts val="0"/>
              </a:spcBef>
              <a:buNone/>
            </a:pPr>
            <a:r>
              <a:rPr lang="en"/>
              <a:t>=Making improvements with original builder’s concept in mind</a:t>
            </a:r>
          </a:p>
          <a:p>
            <a:pPr lvl="0">
              <a:spcBef>
                <a:spcPts val="0"/>
              </a:spcBef>
              <a:buNone/>
            </a:pPr>
            <a:r>
              <a:t/>
            </a:r>
            <a:endParaRPr/>
          </a:p>
        </p:txBody>
      </p:sp>
      <p:sp>
        <p:nvSpPr>
          <p:cNvPr id="240" name="Shape 240"/>
          <p:cNvSpPr txBox="1"/>
          <p:nvPr/>
        </p:nvSpPr>
        <p:spPr>
          <a:xfrm>
            <a:off x="360900" y="2243700"/>
            <a:ext cx="8422200" cy="6561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Adding ranks/divisions (using appropriate scaling/voicing)</a:t>
            </a:r>
          </a:p>
        </p:txBody>
      </p:sp>
      <p:sp>
        <p:nvSpPr>
          <p:cNvPr id="241" name="Shape 241"/>
          <p:cNvSpPr txBox="1"/>
          <p:nvPr/>
        </p:nvSpPr>
        <p:spPr>
          <a:xfrm>
            <a:off x="360900" y="2952525"/>
            <a:ext cx="8154600" cy="503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Mechanical improvements (blower, playing action, memory system)</a:t>
            </a: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1000"/>
                                        <p:tgtEl>
                                          <p:spTgt spid="2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1"/>
                                        </p:tgtEl>
                                        <p:attrNameLst>
                                          <p:attrName>style.visibility</p:attrName>
                                        </p:attrNameLst>
                                      </p:cBhvr>
                                      <p:to>
                                        <p:strVal val="visible"/>
                                      </p:to>
                                    </p:set>
                                    <p:anim calcmode="lin" valueType="num">
                                      <p:cBhvr additive="base">
                                        <p:cTn dur="1000"/>
                                        <p:tgtEl>
                                          <p:spTgt spid="2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idx="1" type="body"/>
          </p:nvPr>
        </p:nvSpPr>
        <p:spPr>
          <a:xfrm>
            <a:off x="311700" y="4230575"/>
            <a:ext cx="8907900" cy="605100"/>
          </a:xfrm>
          <a:prstGeom prst="rect">
            <a:avLst/>
          </a:prstGeom>
        </p:spPr>
        <p:txBody>
          <a:bodyPr anchorCtr="0" anchor="ctr" bIns="91425" lIns="91425" rIns="91425" wrap="square" tIns="91425">
            <a:noAutofit/>
          </a:bodyPr>
          <a:lstStyle/>
          <a:p>
            <a:pPr lvl="0">
              <a:spcBef>
                <a:spcPts val="0"/>
              </a:spcBef>
              <a:buNone/>
            </a:pPr>
            <a:r>
              <a:rPr lang="en"/>
              <a:t>St. Alphonsus Chicago, IL (1959/2014 Casavant/Berghaus)</a:t>
            </a:r>
          </a:p>
        </p:txBody>
      </p:sp>
      <p:pic>
        <p:nvPicPr>
          <p:cNvPr descr="stalph_before_full01.jpg" id="247" name="Shape 247"/>
          <p:cNvPicPr preferRelativeResize="0"/>
          <p:nvPr/>
        </p:nvPicPr>
        <p:blipFill rotWithShape="1">
          <a:blip r:embed="rId3">
            <a:alphaModFix/>
          </a:blip>
          <a:srcRect b="40294" l="23082" r="21656" t="0"/>
          <a:stretch/>
        </p:blipFill>
        <p:spPr>
          <a:xfrm>
            <a:off x="311700" y="1038050"/>
            <a:ext cx="3549000" cy="3067400"/>
          </a:xfrm>
          <a:prstGeom prst="rect">
            <a:avLst/>
          </a:prstGeom>
          <a:noFill/>
          <a:ln>
            <a:noFill/>
          </a:ln>
        </p:spPr>
      </p:pic>
      <p:pic>
        <p:nvPicPr>
          <p:cNvPr descr="stalph_after_large03.jpg" id="248" name="Shape 248"/>
          <p:cNvPicPr preferRelativeResize="0"/>
          <p:nvPr/>
        </p:nvPicPr>
        <p:blipFill>
          <a:blip r:embed="rId4">
            <a:alphaModFix/>
          </a:blip>
          <a:stretch>
            <a:fillRect/>
          </a:stretch>
        </p:blipFill>
        <p:spPr>
          <a:xfrm>
            <a:off x="4110700" y="945125"/>
            <a:ext cx="4894548" cy="32532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idx="1" type="body"/>
          </p:nvPr>
        </p:nvSpPr>
        <p:spPr>
          <a:xfrm>
            <a:off x="311700" y="4230575"/>
            <a:ext cx="8380800" cy="605100"/>
          </a:xfrm>
          <a:prstGeom prst="rect">
            <a:avLst/>
          </a:prstGeom>
        </p:spPr>
        <p:txBody>
          <a:bodyPr anchorCtr="0" anchor="ctr" bIns="91425" lIns="91425" rIns="91425" wrap="square" tIns="91425">
            <a:noAutofit/>
          </a:bodyPr>
          <a:lstStyle/>
          <a:p>
            <a:pPr lvl="0">
              <a:spcBef>
                <a:spcPts val="0"/>
              </a:spcBef>
              <a:buNone/>
            </a:pPr>
            <a:r>
              <a:rPr lang="en"/>
              <a:t>Cathedral Church of St. Mark, Minneapolis, MN, (1928/2012 Welte/Foley-Baker)</a:t>
            </a:r>
          </a:p>
        </p:txBody>
      </p:sp>
      <p:pic>
        <p:nvPicPr>
          <p:cNvPr descr="0300-St.-Marks-Episcopal-Cathedral-Organ-Minneapolis-MN.jpg" id="254" name="Shape 254"/>
          <p:cNvPicPr preferRelativeResize="0"/>
          <p:nvPr/>
        </p:nvPicPr>
        <p:blipFill>
          <a:blip r:embed="rId3">
            <a:alphaModFix/>
          </a:blip>
          <a:stretch>
            <a:fillRect/>
          </a:stretch>
        </p:blipFill>
        <p:spPr>
          <a:xfrm>
            <a:off x="311700" y="479849"/>
            <a:ext cx="3876775" cy="2585675"/>
          </a:xfrm>
          <a:prstGeom prst="rect">
            <a:avLst/>
          </a:prstGeom>
          <a:noFill/>
          <a:ln>
            <a:noFill/>
          </a:ln>
        </p:spPr>
      </p:pic>
      <p:pic>
        <p:nvPicPr>
          <p:cNvPr descr="0494-St.-Marks-Episcopal-Cathedral-Organ-Minneapolis-MN.jpg" id="255" name="Shape 255"/>
          <p:cNvPicPr preferRelativeResize="0"/>
          <p:nvPr/>
        </p:nvPicPr>
        <p:blipFill>
          <a:blip r:embed="rId4">
            <a:alphaModFix/>
          </a:blip>
          <a:stretch>
            <a:fillRect/>
          </a:stretch>
        </p:blipFill>
        <p:spPr>
          <a:xfrm>
            <a:off x="4441900" y="949024"/>
            <a:ext cx="4526925" cy="30192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Shape 260"/>
          <p:cNvSpPr txBox="1"/>
          <p:nvPr>
            <p:ph idx="1" type="body"/>
          </p:nvPr>
        </p:nvSpPr>
        <p:spPr>
          <a:xfrm>
            <a:off x="311700" y="4230575"/>
            <a:ext cx="8406600" cy="605100"/>
          </a:xfrm>
          <a:prstGeom prst="rect">
            <a:avLst/>
          </a:prstGeom>
        </p:spPr>
        <p:txBody>
          <a:bodyPr anchorCtr="0" anchor="ctr" bIns="91425" lIns="91425" rIns="91425" wrap="square" tIns="91425">
            <a:noAutofit/>
          </a:bodyPr>
          <a:lstStyle/>
          <a:p>
            <a:pPr lvl="0">
              <a:spcBef>
                <a:spcPts val="0"/>
              </a:spcBef>
              <a:buNone/>
            </a:pPr>
            <a:r>
              <a:rPr lang="en"/>
              <a:t>Chapel of the Resurrection, Valparaiso, Indiana, (1959/1996 Schlicker/Dobson)</a:t>
            </a:r>
          </a:p>
        </p:txBody>
      </p:sp>
      <p:pic>
        <p:nvPicPr>
          <p:cNvPr descr="organ_wide.jpg" id="261" name="Shape 261"/>
          <p:cNvPicPr preferRelativeResize="0"/>
          <p:nvPr/>
        </p:nvPicPr>
        <p:blipFill>
          <a:blip r:embed="rId3">
            <a:alphaModFix/>
          </a:blip>
          <a:stretch>
            <a:fillRect/>
          </a:stretch>
        </p:blipFill>
        <p:spPr>
          <a:xfrm>
            <a:off x="1897812" y="304800"/>
            <a:ext cx="5234366" cy="3925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pic>
        <p:nvPicPr>
          <p:cNvPr descr="ACLMchart.jpg" id="72" name="Shape 72"/>
          <p:cNvPicPr preferRelativeResize="0"/>
          <p:nvPr/>
        </p:nvPicPr>
        <p:blipFill>
          <a:blip r:embed="rId3">
            <a:alphaModFix/>
          </a:blip>
          <a:stretch>
            <a:fillRect/>
          </a:stretch>
        </p:blipFill>
        <p:spPr>
          <a:xfrm>
            <a:off x="942975" y="152400"/>
            <a:ext cx="7258050" cy="483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Shape 266"/>
          <p:cNvSpPr txBox="1"/>
          <p:nvPr>
            <p:ph idx="1" type="body"/>
          </p:nvPr>
        </p:nvSpPr>
        <p:spPr>
          <a:xfrm>
            <a:off x="311700" y="1152475"/>
            <a:ext cx="8520600" cy="572700"/>
          </a:xfrm>
          <a:prstGeom prst="rect">
            <a:avLst/>
          </a:prstGeom>
        </p:spPr>
        <p:txBody>
          <a:bodyPr anchorCtr="0" anchor="t" bIns="91425" lIns="91425" rIns="91425" wrap="square" tIns="91425">
            <a:noAutofit/>
          </a:bodyPr>
          <a:lstStyle/>
          <a:p>
            <a:pPr lvl="0">
              <a:spcBef>
                <a:spcPts val="0"/>
              </a:spcBef>
              <a:buNone/>
            </a:pPr>
            <a:r>
              <a:rPr lang="en"/>
              <a:t>=Returning an instrument to its condition at some point in the past</a:t>
            </a:r>
          </a:p>
          <a:p>
            <a:pPr lvl="0" rtl="0">
              <a:spcBef>
                <a:spcPts val="0"/>
              </a:spcBef>
              <a:buNone/>
            </a:pPr>
            <a:r>
              <a:t/>
            </a:r>
            <a:endParaRPr/>
          </a:p>
          <a:p>
            <a:pPr lvl="0">
              <a:spcBef>
                <a:spcPts val="0"/>
              </a:spcBef>
              <a:buNone/>
            </a:pPr>
            <a:r>
              <a:t/>
            </a:r>
            <a:endParaRPr/>
          </a:p>
          <a:p>
            <a:pPr lvl="0">
              <a:spcBef>
                <a:spcPts val="0"/>
              </a:spcBef>
              <a:buNone/>
            </a:pPr>
            <a:r>
              <a:t/>
            </a:r>
            <a:endParaRPr/>
          </a:p>
        </p:txBody>
      </p:sp>
      <p:sp>
        <p:nvSpPr>
          <p:cNvPr id="267" name="Shape 26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Restoration</a:t>
            </a:r>
          </a:p>
        </p:txBody>
      </p:sp>
      <p:sp>
        <p:nvSpPr>
          <p:cNvPr id="268" name="Shape 268"/>
          <p:cNvSpPr txBox="1"/>
          <p:nvPr/>
        </p:nvSpPr>
        <p:spPr>
          <a:xfrm>
            <a:off x="311700" y="1795475"/>
            <a:ext cx="85206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Replacement materials kept the same as original</a:t>
            </a:r>
          </a:p>
        </p:txBody>
      </p:sp>
      <p:sp>
        <p:nvSpPr>
          <p:cNvPr id="269" name="Shape 269"/>
          <p:cNvSpPr txBox="1"/>
          <p:nvPr/>
        </p:nvSpPr>
        <p:spPr>
          <a:xfrm>
            <a:off x="311700" y="2368175"/>
            <a:ext cx="8387100" cy="6444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No changes to builder’s original concept</a:t>
            </a:r>
          </a:p>
        </p:txBody>
      </p:sp>
      <p:sp>
        <p:nvSpPr>
          <p:cNvPr id="270" name="Shape 270"/>
          <p:cNvSpPr txBox="1"/>
          <p:nvPr/>
        </p:nvSpPr>
        <p:spPr>
          <a:xfrm>
            <a:off x="311700" y="3012575"/>
            <a:ext cx="7767900" cy="6444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For churches with organs of historical significance or that are adequately fulfilling worship needs; churches with organs that are more than 80 years old</a:t>
            </a: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1000"/>
                                        <p:tgtEl>
                                          <p:spTgt spid="2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1000"/>
                                        <p:tgtEl>
                                          <p:spTgt spid="2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1000"/>
                                        <p:tgtEl>
                                          <p:spTgt spid="26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1000"/>
                                        <p:tgtEl>
                                          <p:spTgt spid="2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idx="1" type="body"/>
          </p:nvPr>
        </p:nvSpPr>
        <p:spPr>
          <a:xfrm>
            <a:off x="311700" y="4230575"/>
            <a:ext cx="8355000" cy="605100"/>
          </a:xfrm>
          <a:prstGeom prst="rect">
            <a:avLst/>
          </a:prstGeom>
        </p:spPr>
        <p:txBody>
          <a:bodyPr anchorCtr="0" anchor="ctr" bIns="91425" lIns="91425" rIns="91425" wrap="square" tIns="91425">
            <a:noAutofit/>
          </a:bodyPr>
          <a:lstStyle/>
          <a:p>
            <a:pPr lvl="0">
              <a:spcBef>
                <a:spcPts val="0"/>
              </a:spcBef>
              <a:buNone/>
            </a:pPr>
            <a:r>
              <a:rPr lang="en"/>
              <a:t>St. Maria Himmelfahrt Ginderich, Germany (1888/2016 Conacher/Schulte)</a:t>
            </a:r>
          </a:p>
        </p:txBody>
      </p:sp>
      <p:pic>
        <p:nvPicPr>
          <p:cNvPr descr="12814621_1061086727245906_8404352629340153917_n.jpg" id="276" name="Shape 276"/>
          <p:cNvPicPr preferRelativeResize="0"/>
          <p:nvPr/>
        </p:nvPicPr>
        <p:blipFill>
          <a:blip r:embed="rId3">
            <a:alphaModFix/>
          </a:blip>
          <a:stretch>
            <a:fillRect/>
          </a:stretch>
        </p:blipFill>
        <p:spPr>
          <a:xfrm>
            <a:off x="4234973" y="1248737"/>
            <a:ext cx="4739325" cy="2981825"/>
          </a:xfrm>
          <a:prstGeom prst="rect">
            <a:avLst/>
          </a:prstGeom>
          <a:noFill/>
          <a:ln>
            <a:noFill/>
          </a:ln>
        </p:spPr>
      </p:pic>
      <p:pic>
        <p:nvPicPr>
          <p:cNvPr descr="19047792_1500705076618485_1946879550_n.jpg" id="277" name="Shape 277"/>
          <p:cNvPicPr preferRelativeResize="0"/>
          <p:nvPr/>
        </p:nvPicPr>
        <p:blipFill>
          <a:blip r:embed="rId4">
            <a:alphaModFix/>
          </a:blip>
          <a:stretch>
            <a:fillRect/>
          </a:stretch>
        </p:blipFill>
        <p:spPr>
          <a:xfrm>
            <a:off x="245050" y="231662"/>
            <a:ext cx="4614124" cy="3369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Shape 282"/>
          <p:cNvSpPr txBox="1"/>
          <p:nvPr>
            <p:ph idx="1" type="body"/>
          </p:nvPr>
        </p:nvSpPr>
        <p:spPr>
          <a:xfrm>
            <a:off x="311700" y="4230575"/>
            <a:ext cx="8573700" cy="605100"/>
          </a:xfrm>
          <a:prstGeom prst="rect">
            <a:avLst/>
          </a:prstGeom>
        </p:spPr>
        <p:txBody>
          <a:bodyPr anchorCtr="0" anchor="ctr" bIns="91425" lIns="91425" rIns="91425" wrap="square" tIns="91425">
            <a:noAutofit/>
          </a:bodyPr>
          <a:lstStyle/>
          <a:p>
            <a:pPr lvl="0">
              <a:spcBef>
                <a:spcPts val="0"/>
              </a:spcBef>
              <a:buNone/>
            </a:pPr>
            <a:r>
              <a:rPr lang="en"/>
              <a:t>Our Lady of Good Counsel, Mankato, MN (1877/1996 Johnson &amp; Son/Dobson)</a:t>
            </a:r>
          </a:p>
        </p:txBody>
      </p:sp>
      <p:pic>
        <p:nvPicPr>
          <p:cNvPr descr="Mankato.TheMotherhou.1994DobsonPipe.20160408.150455.jpg" id="283" name="Shape 283"/>
          <p:cNvPicPr preferRelativeResize="0"/>
          <p:nvPr/>
        </p:nvPicPr>
        <p:blipFill>
          <a:blip r:embed="rId3">
            <a:alphaModFix/>
          </a:blip>
          <a:stretch>
            <a:fillRect/>
          </a:stretch>
        </p:blipFill>
        <p:spPr>
          <a:xfrm>
            <a:off x="1243800" y="58087"/>
            <a:ext cx="2781650" cy="4172486"/>
          </a:xfrm>
          <a:prstGeom prst="rect">
            <a:avLst/>
          </a:prstGeom>
          <a:noFill/>
          <a:ln>
            <a:noFill/>
          </a:ln>
        </p:spPr>
      </p:pic>
      <p:pic>
        <p:nvPicPr>
          <p:cNvPr descr="Mankato.TheMotherhou.1994DobsonPipe.20160408.150520.jpg" id="284" name="Shape 284"/>
          <p:cNvPicPr preferRelativeResize="0"/>
          <p:nvPr/>
        </p:nvPicPr>
        <p:blipFill>
          <a:blip r:embed="rId4">
            <a:alphaModFix/>
          </a:blip>
          <a:stretch>
            <a:fillRect/>
          </a:stretch>
        </p:blipFill>
        <p:spPr>
          <a:xfrm>
            <a:off x="5167100" y="58100"/>
            <a:ext cx="2781650" cy="4172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idx="1" type="body"/>
          </p:nvPr>
        </p:nvSpPr>
        <p:spPr>
          <a:xfrm>
            <a:off x="311700" y="4230575"/>
            <a:ext cx="8483700" cy="605100"/>
          </a:xfrm>
          <a:prstGeom prst="rect">
            <a:avLst/>
          </a:prstGeom>
        </p:spPr>
        <p:txBody>
          <a:bodyPr anchorCtr="0" anchor="ctr" bIns="91425" lIns="91425" rIns="91425" wrap="square" tIns="91425">
            <a:noAutofit/>
          </a:bodyPr>
          <a:lstStyle/>
          <a:p>
            <a:pPr lvl="0">
              <a:spcBef>
                <a:spcPts val="0"/>
              </a:spcBef>
              <a:buNone/>
            </a:pPr>
            <a:r>
              <a:rPr lang="en"/>
              <a:t>First Presbyterian Church, Waunakee, WI (ca 1890/2010 Schuelke/Wahl)</a:t>
            </a:r>
          </a:p>
        </p:txBody>
      </p:sp>
      <p:pic>
        <p:nvPicPr>
          <p:cNvPr descr="IMG_1278pr2.jpg" id="290" name="Shape 290"/>
          <p:cNvPicPr preferRelativeResize="0"/>
          <p:nvPr/>
        </p:nvPicPr>
        <p:blipFill>
          <a:blip r:embed="rId3">
            <a:alphaModFix/>
          </a:blip>
          <a:stretch>
            <a:fillRect/>
          </a:stretch>
        </p:blipFill>
        <p:spPr>
          <a:xfrm>
            <a:off x="152400" y="152400"/>
            <a:ext cx="5238750" cy="3867150"/>
          </a:xfrm>
          <a:prstGeom prst="rect">
            <a:avLst/>
          </a:prstGeom>
          <a:noFill/>
          <a:ln>
            <a:noFill/>
          </a:ln>
        </p:spPr>
      </p:pic>
      <p:pic>
        <p:nvPicPr>
          <p:cNvPr descr="IMG_1251r2.jpg" id="291" name="Shape 291"/>
          <p:cNvPicPr preferRelativeResize="0"/>
          <p:nvPr/>
        </p:nvPicPr>
        <p:blipFill>
          <a:blip r:embed="rId4">
            <a:alphaModFix/>
          </a:blip>
          <a:stretch>
            <a:fillRect/>
          </a:stretch>
        </p:blipFill>
        <p:spPr>
          <a:xfrm>
            <a:off x="6068699" y="123087"/>
            <a:ext cx="2348327" cy="39257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Registration—A Tangent</a:t>
            </a:r>
          </a:p>
        </p:txBody>
      </p:sp>
      <p:sp>
        <p:nvSpPr>
          <p:cNvPr id="297" name="Shape 297"/>
          <p:cNvSpPr txBox="1"/>
          <p:nvPr>
            <p:ph idx="1" type="body"/>
          </p:nvPr>
        </p:nvSpPr>
        <p:spPr>
          <a:xfrm>
            <a:off x="311700" y="1152475"/>
            <a:ext cx="3999900" cy="1843500"/>
          </a:xfrm>
          <a:prstGeom prst="rect">
            <a:avLst/>
          </a:prstGeom>
        </p:spPr>
        <p:txBody>
          <a:bodyPr anchorCtr="0" anchor="t" bIns="91425" lIns="91425" rIns="91425" wrap="square" tIns="91425">
            <a:noAutofit/>
          </a:bodyPr>
          <a:lstStyle/>
          <a:p>
            <a:pPr lvl="0" rtl="0">
              <a:spcBef>
                <a:spcPts val="0"/>
              </a:spcBef>
              <a:buNone/>
            </a:pPr>
            <a:r>
              <a:rPr lang="en"/>
              <a:t>The Baroque/Neo-Baroque/Organ Reform school of voicing uses pitch (8’ 4’ 2’ etc.) and stop families to achieve dynamic and tonal diversity</a:t>
            </a:r>
          </a:p>
        </p:txBody>
      </p:sp>
      <p:sp>
        <p:nvSpPr>
          <p:cNvPr id="298" name="Shape 298"/>
          <p:cNvSpPr txBox="1"/>
          <p:nvPr>
            <p:ph idx="2" type="body"/>
          </p:nvPr>
        </p:nvSpPr>
        <p:spPr>
          <a:xfrm>
            <a:off x="4832400" y="1152475"/>
            <a:ext cx="3999900" cy="1843500"/>
          </a:xfrm>
          <a:prstGeom prst="rect">
            <a:avLst/>
          </a:prstGeom>
        </p:spPr>
        <p:txBody>
          <a:bodyPr anchorCtr="0" anchor="t" bIns="91425" lIns="91425" rIns="91425" wrap="square" tIns="91425">
            <a:noAutofit/>
          </a:bodyPr>
          <a:lstStyle/>
          <a:p>
            <a:pPr lvl="0" rtl="0">
              <a:spcBef>
                <a:spcPts val="0"/>
              </a:spcBef>
              <a:buNone/>
            </a:pPr>
            <a:r>
              <a:rPr lang="en"/>
              <a:t>The Romantic school of voicing uses harmonics (ie “pitches within a tone”) within each 8’ “stop family” to achieve dynamic and tonal diversity </a:t>
            </a:r>
          </a:p>
          <a:p>
            <a:pPr lvl="0" rtl="0">
              <a:spcBef>
                <a:spcPts val="0"/>
              </a:spcBef>
              <a:buNone/>
            </a:pPr>
            <a:r>
              <a:rPr lang="en"/>
              <a:t>The more 8’ s drawn, the more harmonic (ie tonal and thus dynamic) diversity</a:t>
            </a:r>
          </a:p>
        </p:txBody>
      </p:sp>
      <p:sp>
        <p:nvSpPr>
          <p:cNvPr id="299" name="Shape 299"/>
          <p:cNvSpPr txBox="1"/>
          <p:nvPr/>
        </p:nvSpPr>
        <p:spPr>
          <a:xfrm>
            <a:off x="311700" y="3729050"/>
            <a:ext cx="8520600" cy="861600"/>
          </a:xfrm>
          <a:prstGeom prst="rect">
            <a:avLst/>
          </a:prstGeom>
          <a:noFill/>
          <a:ln>
            <a:noFill/>
          </a:ln>
        </p:spPr>
        <p:txBody>
          <a:bodyPr anchorCtr="0" anchor="t" bIns="91425" lIns="91425" rIns="91425" wrap="square" tIns="91425">
            <a:noAutofit/>
          </a:bodyPr>
          <a:lstStyle/>
          <a:p>
            <a:pPr lvl="0">
              <a:spcBef>
                <a:spcPts val="0"/>
              </a:spcBef>
              <a:buNone/>
            </a:pPr>
            <a:r>
              <a:rPr lang="en" sz="1600">
                <a:solidFill>
                  <a:schemeClr val="lt2"/>
                </a:solidFill>
              </a:rPr>
              <a:t>Play as if you were alive when the instrument was built (or the period it’s mimicking)</a:t>
            </a:r>
          </a:p>
          <a:p>
            <a:pPr lvl="0">
              <a:spcBef>
                <a:spcPts val="0"/>
              </a:spcBef>
              <a:buNone/>
            </a:pPr>
            <a:r>
              <a:t/>
            </a:r>
            <a:endParaRPr sz="1600">
              <a:solidFill>
                <a:schemeClr val="lt2"/>
              </a:solidFill>
            </a:endParaRPr>
          </a:p>
          <a:p>
            <a:pPr lvl="0">
              <a:spcBef>
                <a:spcPts val="0"/>
              </a:spcBef>
              <a:buNone/>
            </a:pPr>
            <a:r>
              <a:rPr lang="en" sz="1600">
                <a:solidFill>
                  <a:schemeClr val="lt2"/>
                </a:solidFill>
              </a:rPr>
              <a:t>One manual instruments are sufficient for fulfilling most worship needs</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Shape 304"/>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Organ Reform Movement</a:t>
            </a:r>
          </a:p>
        </p:txBody>
      </p:sp>
      <p:pic>
        <p:nvPicPr>
          <p:cNvPr descr="DSCN0331.JPG" id="305" name="Shape 305"/>
          <p:cNvPicPr preferRelativeResize="0"/>
          <p:nvPr/>
        </p:nvPicPr>
        <p:blipFill>
          <a:blip r:embed="rId3">
            <a:alphaModFix/>
          </a:blip>
          <a:stretch>
            <a:fillRect/>
          </a:stretch>
        </p:blipFill>
        <p:spPr>
          <a:xfrm>
            <a:off x="4897275" y="445025"/>
            <a:ext cx="3280901" cy="4374524"/>
          </a:xfrm>
          <a:prstGeom prst="rect">
            <a:avLst/>
          </a:prstGeom>
          <a:noFill/>
          <a:ln>
            <a:noFill/>
          </a:ln>
        </p:spPr>
      </p:pic>
      <p:sp>
        <p:nvSpPr>
          <p:cNvPr id="306" name="Shape 306"/>
          <p:cNvSpPr txBox="1"/>
          <p:nvPr>
            <p:ph idx="2" type="body"/>
          </p:nvPr>
        </p:nvSpPr>
        <p:spPr>
          <a:xfrm>
            <a:off x="1333625" y="1017712"/>
            <a:ext cx="2327400" cy="4045200"/>
          </a:xfrm>
          <a:prstGeom prst="rect">
            <a:avLst/>
          </a:prstGeom>
        </p:spPr>
        <p:txBody>
          <a:bodyPr anchorCtr="0" anchor="t" bIns="91425" lIns="91425" rIns="91425" wrap="square" tIns="91425">
            <a:noAutofit/>
          </a:bodyPr>
          <a:lstStyle/>
          <a:p>
            <a:pPr lvl="0" rtl="0">
              <a:lnSpc>
                <a:spcPct val="100000"/>
              </a:lnSpc>
              <a:spcBef>
                <a:spcPts val="0"/>
              </a:spcBef>
              <a:buNone/>
            </a:pPr>
            <a:r>
              <a:rPr lang="en" sz="1200"/>
              <a:t>New Ulm, Minnesota</a:t>
            </a:r>
            <a:br>
              <a:rPr lang="en" sz="1200"/>
            </a:br>
            <a:r>
              <a:rPr lang="en" sz="1200"/>
              <a:t>Martin Luther College</a:t>
            </a:r>
            <a:br>
              <a:rPr lang="en" sz="1200"/>
            </a:br>
            <a:r>
              <a:rPr lang="en" sz="1200"/>
              <a:t>Charles Hendrickson (1974)</a:t>
            </a:r>
            <a:br>
              <a:rPr lang="en" sz="1200"/>
            </a:br>
            <a:br>
              <a:rPr lang="en" sz="1200"/>
            </a:br>
            <a:r>
              <a:rPr lang="en" sz="1200"/>
              <a:t>HAUPTWERK</a:t>
            </a:r>
            <a:br>
              <a:rPr lang="en" sz="1200"/>
            </a:br>
            <a:r>
              <a:rPr lang="en" sz="1200"/>
              <a:t>8 Holzgedackt</a:t>
            </a:r>
            <a:br>
              <a:rPr lang="en" sz="1200"/>
            </a:br>
            <a:r>
              <a:rPr lang="en" sz="1200"/>
              <a:t>4 Principal</a:t>
            </a:r>
            <a:br>
              <a:rPr lang="en" sz="1200"/>
            </a:br>
            <a:r>
              <a:rPr lang="en" sz="1200"/>
              <a:t>2 Nachthorn</a:t>
            </a:r>
            <a:br>
              <a:rPr lang="en" sz="1200"/>
            </a:br>
            <a:r>
              <a:rPr lang="en" sz="1200"/>
              <a:t>II Mixture</a:t>
            </a:r>
            <a:br>
              <a:rPr lang="en" sz="1200"/>
            </a:br>
            <a:br>
              <a:rPr lang="en" sz="1200"/>
            </a:br>
            <a:r>
              <a:rPr lang="en" sz="1200"/>
              <a:t>BRUSTWERK</a:t>
            </a:r>
            <a:br>
              <a:rPr lang="en" sz="1200"/>
            </a:br>
            <a:r>
              <a:rPr lang="en" sz="1200"/>
              <a:t>8 Quintade</a:t>
            </a:r>
            <a:br>
              <a:rPr lang="en" sz="1200"/>
            </a:br>
            <a:r>
              <a:rPr lang="en" sz="1200"/>
              <a:t>4 Rohrflöte</a:t>
            </a:r>
            <a:br>
              <a:rPr lang="en" sz="1200"/>
            </a:br>
            <a:r>
              <a:rPr lang="en" sz="1200"/>
              <a:t>2 Principal</a:t>
            </a:r>
            <a:br>
              <a:rPr lang="en" sz="1200"/>
            </a:br>
            <a:r>
              <a:rPr lang="en" sz="1200"/>
              <a:t>1-1/3 Quintflöte</a:t>
            </a:r>
            <a:br>
              <a:rPr lang="en" sz="1200"/>
            </a:br>
            <a:r>
              <a:rPr lang="en" sz="1200"/>
              <a:t>8 Regal</a:t>
            </a:r>
            <a:br>
              <a:rPr lang="en" sz="1200"/>
            </a:br>
            <a:br>
              <a:rPr lang="en" sz="1200"/>
            </a:br>
            <a:r>
              <a:rPr lang="en" sz="1200"/>
              <a:t>PEDAL</a:t>
            </a:r>
            <a:br>
              <a:rPr lang="en" sz="1200"/>
            </a:br>
            <a:r>
              <a:rPr lang="en" sz="1200"/>
              <a:t>16 Gedackt Bass</a:t>
            </a:r>
            <a:br>
              <a:rPr lang="en" sz="1200"/>
            </a:br>
            <a:r>
              <a:rPr lang="en" sz="1200"/>
              <a:t>8 Gemshorn</a:t>
            </a:r>
            <a:br>
              <a:rPr lang="en" sz="1200"/>
            </a:br>
            <a:r>
              <a:rPr lang="en" sz="1200"/>
              <a:t>4 Choral Bass</a:t>
            </a:r>
          </a:p>
        </p:txBody>
      </p:sp>
      <p:sp>
        <p:nvSpPr>
          <p:cNvPr id="307" name="Shape 307"/>
          <p:cNvSpPr txBox="1"/>
          <p:nvPr/>
        </p:nvSpPr>
        <p:spPr>
          <a:xfrm>
            <a:off x="3176100" y="3834725"/>
            <a:ext cx="1362900" cy="1228200"/>
          </a:xfrm>
          <a:prstGeom prst="rect">
            <a:avLst/>
          </a:prstGeom>
          <a:noFill/>
          <a:ln>
            <a:noFill/>
          </a:ln>
        </p:spPr>
        <p:txBody>
          <a:bodyPr anchorCtr="0" anchor="t" bIns="91425" lIns="91425" rIns="91425" wrap="square" tIns="91425">
            <a:noAutofit/>
          </a:bodyPr>
          <a:lstStyle/>
          <a:p>
            <a:pPr lvl="0" rtl="0">
              <a:spcBef>
                <a:spcPts val="0"/>
              </a:spcBef>
              <a:spcAft>
                <a:spcPts val="1600"/>
              </a:spcAft>
              <a:buNone/>
            </a:pPr>
            <a:r>
              <a:rPr lang="en" sz="1200">
                <a:solidFill>
                  <a:schemeClr val="lt2"/>
                </a:solidFill>
              </a:rPr>
              <a:t>Tremulant</a:t>
            </a:r>
            <a:br>
              <a:rPr lang="en" sz="1200">
                <a:solidFill>
                  <a:schemeClr val="lt2"/>
                </a:solidFill>
              </a:rPr>
            </a:br>
            <a:r>
              <a:rPr lang="en" sz="1200">
                <a:solidFill>
                  <a:schemeClr val="lt2"/>
                </a:solidFill>
              </a:rPr>
              <a:t>BW to HW</a:t>
            </a:r>
            <a:br>
              <a:rPr lang="en" sz="1200">
                <a:solidFill>
                  <a:schemeClr val="lt2"/>
                </a:solidFill>
              </a:rPr>
            </a:br>
            <a:r>
              <a:rPr lang="en" sz="1200">
                <a:solidFill>
                  <a:schemeClr val="lt2"/>
                </a:solidFill>
              </a:rPr>
              <a:t>HW to PD</a:t>
            </a:r>
            <a:br>
              <a:rPr lang="en" sz="1200">
                <a:solidFill>
                  <a:schemeClr val="lt2"/>
                </a:solidFill>
              </a:rPr>
            </a:br>
            <a:r>
              <a:rPr lang="en" sz="1200">
                <a:solidFill>
                  <a:schemeClr val="lt2"/>
                </a:solidFill>
              </a:rPr>
              <a:t>BW to PD</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descr="i-want-to-play-vierne.jpg" id="312" name="Shape 312"/>
          <p:cNvPicPr preferRelativeResize="0"/>
          <p:nvPr/>
        </p:nvPicPr>
        <p:blipFill>
          <a:blip r:embed="rId3">
            <a:alphaModFix/>
          </a:blip>
          <a:stretch>
            <a:fillRect/>
          </a:stretch>
        </p:blipFill>
        <p:spPr>
          <a:xfrm>
            <a:off x="1902375" y="152400"/>
            <a:ext cx="5339254"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Shape 31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Romantic Specification</a:t>
            </a:r>
          </a:p>
        </p:txBody>
      </p:sp>
      <p:sp>
        <p:nvSpPr>
          <p:cNvPr id="318" name="Shape 318"/>
          <p:cNvSpPr txBox="1"/>
          <p:nvPr>
            <p:ph idx="2" type="body"/>
          </p:nvPr>
        </p:nvSpPr>
        <p:spPr>
          <a:xfrm>
            <a:off x="1333625" y="1017725"/>
            <a:ext cx="2472600" cy="4045200"/>
          </a:xfrm>
          <a:prstGeom prst="rect">
            <a:avLst/>
          </a:prstGeom>
        </p:spPr>
        <p:txBody>
          <a:bodyPr anchorCtr="0" anchor="t" bIns="91425" lIns="91425" rIns="91425" wrap="square" tIns="91425">
            <a:noAutofit/>
          </a:bodyPr>
          <a:lstStyle/>
          <a:p>
            <a:pPr lvl="0" rtl="0">
              <a:lnSpc>
                <a:spcPct val="100000"/>
              </a:lnSpc>
              <a:spcBef>
                <a:spcPts val="0"/>
              </a:spcBef>
              <a:buNone/>
            </a:pPr>
            <a:r>
              <a:rPr lang="en" sz="1100"/>
              <a:t>Mazeppa, South Dakota</a:t>
            </a:r>
            <a:br>
              <a:rPr lang="en" sz="1100"/>
            </a:br>
            <a:r>
              <a:rPr lang="en" sz="1100"/>
              <a:t>St. John Lutheran Church (WELS)</a:t>
            </a:r>
            <a:br>
              <a:rPr lang="en" sz="1100"/>
            </a:br>
            <a:r>
              <a:rPr lang="en" sz="1100"/>
              <a:t>Vogelpohl &amp; Spaeth (1908)</a:t>
            </a:r>
            <a:br>
              <a:rPr lang="en" sz="1100"/>
            </a:br>
            <a:br>
              <a:rPr lang="en" sz="1100"/>
            </a:br>
            <a:r>
              <a:rPr lang="en" sz="1100"/>
              <a:t>GREAT ORGAN</a:t>
            </a:r>
            <a:br>
              <a:rPr lang="en" sz="1100"/>
            </a:br>
            <a:r>
              <a:rPr lang="en" sz="1100"/>
              <a:t>8’ Open Diapason</a:t>
            </a:r>
            <a:br>
              <a:rPr lang="en" sz="1100"/>
            </a:br>
            <a:r>
              <a:rPr lang="en" sz="1100"/>
              <a:t>8’ Melodia</a:t>
            </a:r>
            <a:br>
              <a:rPr lang="en" sz="1100"/>
            </a:br>
            <a:r>
              <a:rPr lang="en" sz="1100"/>
              <a:t>8’ Dulciana</a:t>
            </a:r>
            <a:br>
              <a:rPr lang="en" sz="1100"/>
            </a:br>
            <a:r>
              <a:rPr lang="en" sz="1100"/>
              <a:t>4’ Octave</a:t>
            </a:r>
            <a:br>
              <a:rPr lang="en" sz="1100"/>
            </a:br>
            <a:br>
              <a:rPr lang="en" sz="1100"/>
            </a:br>
            <a:r>
              <a:rPr lang="en" sz="1100"/>
              <a:t>SWELL ORGAN</a:t>
            </a:r>
            <a:br>
              <a:rPr lang="en" sz="1100"/>
            </a:br>
            <a:r>
              <a:rPr lang="en" sz="1100"/>
              <a:t>8’ Stopped Diapason</a:t>
            </a:r>
            <a:br>
              <a:rPr lang="en" sz="1100"/>
            </a:br>
            <a:r>
              <a:rPr lang="en" sz="1100"/>
              <a:t>8’ Salicional</a:t>
            </a:r>
            <a:br>
              <a:rPr lang="en" sz="1100"/>
            </a:br>
            <a:r>
              <a:rPr lang="en" sz="1100"/>
              <a:t>4’ Flute Harmonique</a:t>
            </a:r>
            <a:br>
              <a:rPr lang="en" sz="1100"/>
            </a:br>
            <a:br>
              <a:rPr lang="en" sz="1100"/>
            </a:br>
            <a:r>
              <a:rPr lang="en" sz="1100"/>
              <a:t>PEDAL ORGAN</a:t>
            </a:r>
            <a:br>
              <a:rPr lang="en" sz="1100"/>
            </a:br>
            <a:r>
              <a:rPr lang="en" sz="1100"/>
              <a:t>16’ Bourdon</a:t>
            </a:r>
            <a:br>
              <a:rPr lang="en" sz="1100"/>
            </a:br>
            <a:br>
              <a:rPr lang="en" sz="1100"/>
            </a:br>
            <a:r>
              <a:rPr lang="en" sz="1100"/>
              <a:t>Tremolo</a:t>
            </a:r>
            <a:br>
              <a:rPr lang="en" sz="1100"/>
            </a:br>
            <a:r>
              <a:rPr lang="en" sz="1100"/>
              <a:t>SW to GT</a:t>
            </a:r>
            <a:br>
              <a:rPr lang="en" sz="1100"/>
            </a:br>
            <a:r>
              <a:rPr lang="en" sz="1100"/>
              <a:t>GT to PD</a:t>
            </a:r>
            <a:br>
              <a:rPr lang="en" sz="1100"/>
            </a:br>
            <a:r>
              <a:rPr lang="en" sz="1100"/>
              <a:t>SW to PD</a:t>
            </a:r>
          </a:p>
        </p:txBody>
      </p:sp>
      <p:pic>
        <p:nvPicPr>
          <p:cNvPr descr="DSCN2308.jpg" id="319" name="Shape 319"/>
          <p:cNvPicPr preferRelativeResize="0"/>
          <p:nvPr/>
        </p:nvPicPr>
        <p:blipFill>
          <a:blip r:embed="rId3">
            <a:alphaModFix/>
          </a:blip>
          <a:stretch>
            <a:fillRect/>
          </a:stretch>
        </p:blipFill>
        <p:spPr>
          <a:xfrm>
            <a:off x="3806225" y="1092975"/>
            <a:ext cx="5032984" cy="37747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Shape 324"/>
          <p:cNvSpPr txBox="1"/>
          <p:nvPr>
            <p:ph idx="1" type="body"/>
          </p:nvPr>
        </p:nvSpPr>
        <p:spPr>
          <a:xfrm>
            <a:off x="311700" y="4230575"/>
            <a:ext cx="5998800" cy="605100"/>
          </a:xfrm>
          <a:prstGeom prst="rect">
            <a:avLst/>
          </a:prstGeom>
        </p:spPr>
        <p:txBody>
          <a:bodyPr anchorCtr="0" anchor="ctr" bIns="91425" lIns="91425" rIns="91425" wrap="square" tIns="91425">
            <a:noAutofit/>
          </a:bodyPr>
          <a:lstStyle/>
          <a:p>
            <a:pPr lvl="0">
              <a:spcBef>
                <a:spcPts val="0"/>
              </a:spcBef>
              <a:buNone/>
            </a:pPr>
            <a:r>
              <a:rPr lang="en"/>
              <a:t>Immanuel Lutheran Fairfax, MN (1885 Barckhoff)</a:t>
            </a:r>
          </a:p>
        </p:txBody>
      </p:sp>
      <p:pic>
        <p:nvPicPr>
          <p:cNvPr descr="Fairfax.EmanuelLuthe.1885CarlBarckh.0509.151709.jpg" id="325" name="Shape 325"/>
          <p:cNvPicPr preferRelativeResize="0"/>
          <p:nvPr/>
        </p:nvPicPr>
        <p:blipFill>
          <a:blip r:embed="rId3">
            <a:alphaModFix/>
          </a:blip>
          <a:stretch>
            <a:fillRect/>
          </a:stretch>
        </p:blipFill>
        <p:spPr>
          <a:xfrm>
            <a:off x="152400" y="152400"/>
            <a:ext cx="4419600" cy="3299974"/>
          </a:xfrm>
          <a:prstGeom prst="rect">
            <a:avLst/>
          </a:prstGeom>
          <a:noFill/>
          <a:ln>
            <a:noFill/>
          </a:ln>
        </p:spPr>
      </p:pic>
      <p:pic>
        <p:nvPicPr>
          <p:cNvPr descr="Fairfax.EmanuelLuthe.1885CarlBarckh.0509.151811.jpg" id="326" name="Shape 326"/>
          <p:cNvPicPr preferRelativeResize="0"/>
          <p:nvPr/>
        </p:nvPicPr>
        <p:blipFill>
          <a:blip r:embed="rId4">
            <a:alphaModFix/>
          </a:blip>
          <a:stretch>
            <a:fillRect/>
          </a:stretch>
        </p:blipFill>
        <p:spPr>
          <a:xfrm>
            <a:off x="4726475" y="1241125"/>
            <a:ext cx="4141574" cy="309237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pic>
        <p:nvPicPr>
          <p:cNvPr descr="thatd-be-great-meme-1vozemw.jpg" id="331" name="Shape 331"/>
          <p:cNvPicPr preferRelativeResize="0"/>
          <p:nvPr/>
        </p:nvPicPr>
        <p:blipFill>
          <a:blip r:embed="rId3">
            <a:alphaModFix/>
          </a:blip>
          <a:stretch>
            <a:fillRect/>
          </a:stretch>
        </p:blipFill>
        <p:spPr>
          <a:xfrm>
            <a:off x="2127887" y="75225"/>
            <a:ext cx="4888225" cy="4888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Shape 77"/>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Just a pipe dream, right?</a:t>
            </a:r>
          </a:p>
        </p:txBody>
      </p:sp>
      <p:sp>
        <p:nvSpPr>
          <p:cNvPr id="78" name="Shape 78"/>
          <p:cNvSpPr txBox="1"/>
          <p:nvPr>
            <p:ph idx="1" type="body"/>
          </p:nvPr>
        </p:nvSpPr>
        <p:spPr>
          <a:xfrm>
            <a:off x="311700" y="1152475"/>
            <a:ext cx="8520600" cy="1401900"/>
          </a:xfrm>
          <a:prstGeom prst="rect">
            <a:avLst/>
          </a:prstGeom>
        </p:spPr>
        <p:txBody>
          <a:bodyPr anchorCtr="0" anchor="t" bIns="91425" lIns="91425" rIns="91425" wrap="square" tIns="91425">
            <a:noAutofit/>
          </a:bodyPr>
          <a:lstStyle/>
          <a:p>
            <a:pPr lvl="0" rtl="0" algn="ctr">
              <a:lnSpc>
                <a:spcPct val="150000"/>
              </a:lnSpc>
              <a:spcBef>
                <a:spcPts val="0"/>
              </a:spcBef>
              <a:buNone/>
            </a:pPr>
            <a:r>
              <a:rPr lang="en"/>
              <a:t>It seems that pipe organ projects are often overlooked and immediately dismissed by church committees because they assume they are poor stewardship of the congregation’s resources. </a:t>
            </a:r>
          </a:p>
        </p:txBody>
      </p:sp>
      <p:sp>
        <p:nvSpPr>
          <p:cNvPr id="79" name="Shape 79"/>
          <p:cNvSpPr txBox="1"/>
          <p:nvPr/>
        </p:nvSpPr>
        <p:spPr>
          <a:xfrm>
            <a:off x="530700" y="2834175"/>
            <a:ext cx="8082600" cy="1341300"/>
          </a:xfrm>
          <a:prstGeom prst="rect">
            <a:avLst/>
          </a:prstGeom>
          <a:noFill/>
          <a:ln>
            <a:noFill/>
          </a:ln>
        </p:spPr>
        <p:txBody>
          <a:bodyPr anchorCtr="0" anchor="t" bIns="91425" lIns="91425" rIns="91425" wrap="square" tIns="91425">
            <a:noAutofit/>
          </a:bodyPr>
          <a:lstStyle/>
          <a:p>
            <a:pPr lvl="0" rtl="0" algn="ctr">
              <a:lnSpc>
                <a:spcPct val="150000"/>
              </a:lnSpc>
              <a:spcBef>
                <a:spcPts val="0"/>
              </a:spcBef>
              <a:spcAft>
                <a:spcPts val="1600"/>
              </a:spcAft>
              <a:buNone/>
            </a:pPr>
            <a:r>
              <a:rPr lang="en" sz="1800">
                <a:solidFill>
                  <a:schemeClr val="lt2"/>
                </a:solidFill>
              </a:rPr>
              <a:t>It is our goal to leave you with solid facts that show that not only are pipe organ projects possible for all congregations, but they are also the ultimate demonstration of good stewardship—such that they will be used to glorify God generations into the future.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800"/>
                                        <p:tgtEl>
                                          <p:spTgt spid="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p:tgtEl>
                                          <p:spTgt spid="7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Shape 33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Relocation of Used Organ</a:t>
            </a:r>
          </a:p>
        </p:txBody>
      </p:sp>
      <p:sp>
        <p:nvSpPr>
          <p:cNvPr id="337" name="Shape 337"/>
          <p:cNvSpPr txBox="1"/>
          <p:nvPr>
            <p:ph idx="1" type="body"/>
          </p:nvPr>
        </p:nvSpPr>
        <p:spPr>
          <a:xfrm>
            <a:off x="311700" y="1152475"/>
            <a:ext cx="8520600" cy="968100"/>
          </a:xfrm>
          <a:prstGeom prst="rect">
            <a:avLst/>
          </a:prstGeom>
        </p:spPr>
        <p:txBody>
          <a:bodyPr anchorCtr="0" anchor="t" bIns="91425" lIns="91425" rIns="91425" wrap="square" tIns="91425">
            <a:noAutofit/>
          </a:bodyPr>
          <a:lstStyle/>
          <a:p>
            <a:pPr lvl="0" rtl="0">
              <a:spcBef>
                <a:spcPts val="0"/>
              </a:spcBef>
              <a:buNone/>
            </a:pPr>
            <a:r>
              <a:rPr lang="en"/>
              <a:t>Radicalization in organ styles and an abundance of church closures has provided a surplus of available used organs</a:t>
            </a:r>
          </a:p>
          <a:p>
            <a:pPr lvl="0" rtl="0">
              <a:spcBef>
                <a:spcPts val="0"/>
              </a:spcBef>
              <a:buNone/>
            </a:pPr>
            <a:r>
              <a:t/>
            </a:r>
            <a:endParaRPr/>
          </a:p>
        </p:txBody>
      </p:sp>
      <p:sp>
        <p:nvSpPr>
          <p:cNvPr id="338" name="Shape 338"/>
          <p:cNvSpPr txBox="1"/>
          <p:nvPr>
            <p:ph idx="1" type="body"/>
          </p:nvPr>
        </p:nvSpPr>
        <p:spPr>
          <a:xfrm>
            <a:off x="311700" y="2019450"/>
            <a:ext cx="8520600" cy="968100"/>
          </a:xfrm>
          <a:prstGeom prst="rect">
            <a:avLst/>
          </a:prstGeom>
        </p:spPr>
        <p:txBody>
          <a:bodyPr anchorCtr="0" anchor="t" bIns="91425" lIns="91425" rIns="91425" wrap="square" tIns="91425">
            <a:noAutofit/>
          </a:bodyPr>
          <a:lstStyle/>
          <a:p>
            <a:pPr lvl="0" rtl="0">
              <a:spcBef>
                <a:spcPts val="0"/>
              </a:spcBef>
              <a:buNone/>
            </a:pPr>
            <a:r>
              <a:rPr lang="en"/>
              <a:t>Churches without a pipe organ; churches where the cost of rebuilding current organ outweighs worth</a:t>
            </a:r>
            <a:br>
              <a:rPr lang="en"/>
            </a:br>
            <a:br>
              <a:rPr lang="en"/>
            </a:b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339" name="Shape 339"/>
          <p:cNvSpPr txBox="1"/>
          <p:nvPr/>
        </p:nvSpPr>
        <p:spPr>
          <a:xfrm>
            <a:off x="337500" y="3000075"/>
            <a:ext cx="84690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Cost</a:t>
            </a:r>
          </a:p>
          <a:p>
            <a:pPr lvl="0" rtl="0">
              <a:lnSpc>
                <a:spcPct val="115000"/>
              </a:lnSpc>
              <a:spcBef>
                <a:spcPts val="0"/>
              </a:spcBef>
              <a:spcAft>
                <a:spcPts val="1600"/>
              </a:spcAft>
              <a:buNone/>
            </a:pPr>
            <a:r>
              <a:t/>
            </a:r>
            <a:endParaRPr/>
          </a:p>
        </p:txBody>
      </p:sp>
      <p:sp>
        <p:nvSpPr>
          <p:cNvPr id="340" name="Shape 340"/>
          <p:cNvSpPr txBox="1"/>
          <p:nvPr/>
        </p:nvSpPr>
        <p:spPr>
          <a:xfrm>
            <a:off x="337500" y="3667225"/>
            <a:ext cx="8469000" cy="10545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Qualified organbuilder to oversee moving and voice</a:t>
            </a:r>
          </a:p>
          <a:p>
            <a:pPr lvl="0" rt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000"/>
                                        <p:tgtEl>
                                          <p:spTgt spid="33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000"/>
                                        <p:tgtEl>
                                          <p:spTgt spid="3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descr="hvphoto2550crpdb.jpg" id="345" name="Shape 345"/>
          <p:cNvPicPr preferRelativeResize="0"/>
          <p:nvPr/>
        </p:nvPicPr>
        <p:blipFill>
          <a:blip r:embed="rId3">
            <a:alphaModFix/>
          </a:blip>
          <a:stretch>
            <a:fillRect/>
          </a:stretch>
        </p:blipFill>
        <p:spPr>
          <a:xfrm>
            <a:off x="1649225" y="64300"/>
            <a:ext cx="2265050" cy="1662200"/>
          </a:xfrm>
          <a:prstGeom prst="rect">
            <a:avLst/>
          </a:prstGeom>
          <a:noFill/>
          <a:ln>
            <a:noFill/>
          </a:ln>
        </p:spPr>
      </p:pic>
      <p:pic>
        <p:nvPicPr>
          <p:cNvPr descr="18766146_1872076606139427_6286884399610031086_n.jpg" id="346" name="Shape 346"/>
          <p:cNvPicPr preferRelativeResize="0"/>
          <p:nvPr/>
        </p:nvPicPr>
        <p:blipFill>
          <a:blip r:embed="rId4">
            <a:alphaModFix/>
          </a:blip>
          <a:stretch>
            <a:fillRect/>
          </a:stretch>
        </p:blipFill>
        <p:spPr>
          <a:xfrm>
            <a:off x="6934331" y="-172995"/>
            <a:ext cx="2105499" cy="2807332"/>
          </a:xfrm>
          <a:prstGeom prst="rect">
            <a:avLst/>
          </a:prstGeom>
          <a:noFill/>
          <a:ln>
            <a:noFill/>
          </a:ln>
        </p:spPr>
      </p:pic>
      <p:pic>
        <p:nvPicPr>
          <p:cNvPr descr="16298599_1693047964042293_5167150649249395205_n.jpg" id="347" name="Shape 347"/>
          <p:cNvPicPr preferRelativeResize="0"/>
          <p:nvPr/>
        </p:nvPicPr>
        <p:blipFill>
          <a:blip r:embed="rId5">
            <a:alphaModFix/>
          </a:blip>
          <a:stretch>
            <a:fillRect/>
          </a:stretch>
        </p:blipFill>
        <p:spPr>
          <a:xfrm>
            <a:off x="5142794" y="152395"/>
            <a:ext cx="1997150" cy="2662867"/>
          </a:xfrm>
          <a:prstGeom prst="rect">
            <a:avLst/>
          </a:prstGeom>
          <a:noFill/>
          <a:ln>
            <a:noFill/>
          </a:ln>
        </p:spPr>
      </p:pic>
      <p:pic>
        <p:nvPicPr>
          <p:cNvPr descr="11216247_10153077267598309_629658933130540263_n.jpg" id="348" name="Shape 348"/>
          <p:cNvPicPr preferRelativeResize="0"/>
          <p:nvPr/>
        </p:nvPicPr>
        <p:blipFill>
          <a:blip r:embed="rId6">
            <a:alphaModFix/>
          </a:blip>
          <a:stretch>
            <a:fillRect/>
          </a:stretch>
        </p:blipFill>
        <p:spPr>
          <a:xfrm>
            <a:off x="3439475" y="64308"/>
            <a:ext cx="2265049" cy="3020066"/>
          </a:xfrm>
          <a:prstGeom prst="rect">
            <a:avLst/>
          </a:prstGeom>
          <a:noFill/>
          <a:ln>
            <a:noFill/>
          </a:ln>
        </p:spPr>
      </p:pic>
      <p:pic>
        <p:nvPicPr>
          <p:cNvPr descr="18951007_1881229331890821_7453804408994854477_n.jpg" id="349" name="Shape 349"/>
          <p:cNvPicPr preferRelativeResize="0"/>
          <p:nvPr/>
        </p:nvPicPr>
        <p:blipFill rotWithShape="1">
          <a:blip r:embed="rId7">
            <a:alphaModFix/>
          </a:blip>
          <a:srcRect b="26248" l="0" r="0" t="0"/>
          <a:stretch/>
        </p:blipFill>
        <p:spPr>
          <a:xfrm>
            <a:off x="-15875" y="-47620"/>
            <a:ext cx="1770249" cy="2320999"/>
          </a:xfrm>
          <a:prstGeom prst="rect">
            <a:avLst/>
          </a:prstGeom>
          <a:noFill/>
          <a:ln>
            <a:noFill/>
          </a:ln>
        </p:spPr>
      </p:pic>
      <p:pic>
        <p:nvPicPr>
          <p:cNvPr descr="12644962_10153148517941735_3212077269493534412_n.jpg" id="350" name="Shape 350"/>
          <p:cNvPicPr preferRelativeResize="0"/>
          <p:nvPr/>
        </p:nvPicPr>
        <p:blipFill>
          <a:blip r:embed="rId8">
            <a:alphaModFix/>
          </a:blip>
          <a:stretch>
            <a:fillRect/>
          </a:stretch>
        </p:blipFill>
        <p:spPr>
          <a:xfrm>
            <a:off x="345300" y="1372647"/>
            <a:ext cx="3857625" cy="3528453"/>
          </a:xfrm>
          <a:prstGeom prst="rect">
            <a:avLst/>
          </a:prstGeom>
          <a:noFill/>
          <a:ln>
            <a:noFill/>
          </a:ln>
        </p:spPr>
      </p:pic>
      <p:pic>
        <p:nvPicPr>
          <p:cNvPr descr="1003364_10201401751021015_2044296521_n.jpg" id="351" name="Shape 351"/>
          <p:cNvPicPr preferRelativeResize="0"/>
          <p:nvPr/>
        </p:nvPicPr>
        <p:blipFill rotWithShape="1">
          <a:blip r:embed="rId9">
            <a:alphaModFix/>
          </a:blip>
          <a:srcRect b="0" l="4142" r="27043" t="0"/>
          <a:stretch/>
        </p:blipFill>
        <p:spPr>
          <a:xfrm>
            <a:off x="-129324" y="3119175"/>
            <a:ext cx="1997150" cy="2176725"/>
          </a:xfrm>
          <a:prstGeom prst="rect">
            <a:avLst/>
          </a:prstGeom>
          <a:noFill/>
          <a:ln>
            <a:noFill/>
          </a:ln>
        </p:spPr>
      </p:pic>
      <p:pic>
        <p:nvPicPr>
          <p:cNvPr descr="14064029_1459309300749495_1473135258069004250_n.png" id="352" name="Shape 352"/>
          <p:cNvPicPr preferRelativeResize="0"/>
          <p:nvPr/>
        </p:nvPicPr>
        <p:blipFill rotWithShape="1">
          <a:blip r:embed="rId10">
            <a:alphaModFix/>
          </a:blip>
          <a:srcRect b="20000" l="0" r="0" t="0"/>
          <a:stretch/>
        </p:blipFill>
        <p:spPr>
          <a:xfrm>
            <a:off x="6934325" y="2555174"/>
            <a:ext cx="2334874" cy="2571750"/>
          </a:xfrm>
          <a:prstGeom prst="rect">
            <a:avLst/>
          </a:prstGeom>
          <a:noFill/>
          <a:ln>
            <a:noFill/>
          </a:ln>
        </p:spPr>
      </p:pic>
      <p:pic>
        <p:nvPicPr>
          <p:cNvPr descr="18922098_10155319606014654_523108688445249632_n.jpg" id="353" name="Shape 353"/>
          <p:cNvPicPr preferRelativeResize="0"/>
          <p:nvPr/>
        </p:nvPicPr>
        <p:blipFill rotWithShape="1">
          <a:blip r:embed="rId11">
            <a:alphaModFix/>
          </a:blip>
          <a:srcRect b="21752" l="0" r="0" t="0"/>
          <a:stretch/>
        </p:blipFill>
        <p:spPr>
          <a:xfrm>
            <a:off x="5704525" y="2273387"/>
            <a:ext cx="2376803" cy="2807325"/>
          </a:xfrm>
          <a:prstGeom prst="rect">
            <a:avLst/>
          </a:prstGeom>
          <a:noFill/>
          <a:ln>
            <a:noFill/>
          </a:ln>
        </p:spPr>
      </p:pic>
      <p:pic>
        <p:nvPicPr>
          <p:cNvPr descr="17800471_10154255316072714_7400048514803773226_n.jpg" id="354" name="Shape 354"/>
          <p:cNvPicPr preferRelativeResize="0"/>
          <p:nvPr/>
        </p:nvPicPr>
        <p:blipFill>
          <a:blip r:embed="rId12">
            <a:alphaModFix/>
          </a:blip>
          <a:stretch>
            <a:fillRect/>
          </a:stretch>
        </p:blipFill>
        <p:spPr>
          <a:xfrm>
            <a:off x="3758126" y="2634314"/>
            <a:ext cx="2729012" cy="2413472"/>
          </a:xfrm>
          <a:prstGeom prst="rect">
            <a:avLst/>
          </a:prstGeom>
          <a:noFill/>
          <a:ln>
            <a:noFill/>
          </a:ln>
        </p:spPr>
      </p:pic>
      <p:pic>
        <p:nvPicPr>
          <p:cNvPr descr="15171251_1227400340686078_2091178353176731921_n.jpg" id="355" name="Shape 355"/>
          <p:cNvPicPr preferRelativeResize="0"/>
          <p:nvPr/>
        </p:nvPicPr>
        <p:blipFill>
          <a:blip r:embed="rId13">
            <a:alphaModFix/>
          </a:blip>
          <a:stretch>
            <a:fillRect/>
          </a:stretch>
        </p:blipFill>
        <p:spPr>
          <a:xfrm>
            <a:off x="2495049" y="3366347"/>
            <a:ext cx="2572725" cy="19295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ph idx="1" type="body"/>
          </p:nvPr>
        </p:nvSpPr>
        <p:spPr>
          <a:xfrm>
            <a:off x="296250" y="4616750"/>
            <a:ext cx="9002100" cy="605100"/>
          </a:xfrm>
          <a:prstGeom prst="rect">
            <a:avLst/>
          </a:prstGeom>
        </p:spPr>
        <p:txBody>
          <a:bodyPr anchorCtr="0" anchor="ctr" bIns="91425" lIns="91425" rIns="91425" wrap="square" tIns="91425">
            <a:noAutofit/>
          </a:bodyPr>
          <a:lstStyle/>
          <a:p>
            <a:pPr lvl="0">
              <a:spcBef>
                <a:spcPts val="0"/>
              </a:spcBef>
              <a:buNone/>
            </a:pPr>
            <a:r>
              <a:rPr lang="en"/>
              <a:t>St. Andrew Lutheran Milwaukee, WI (1971/2010 Klaus Becker/Volunteers &amp; Nolte)</a:t>
            </a:r>
          </a:p>
          <a:p>
            <a:pPr lvl="0">
              <a:spcBef>
                <a:spcPts val="0"/>
              </a:spcBef>
              <a:buNone/>
            </a:pPr>
            <a:r>
              <a:t/>
            </a:r>
            <a:endParaRPr/>
          </a:p>
        </p:txBody>
      </p:sp>
      <p:pic>
        <p:nvPicPr>
          <p:cNvPr id="361" name="Shape 361"/>
          <p:cNvPicPr preferRelativeResize="0"/>
          <p:nvPr/>
        </p:nvPicPr>
        <p:blipFill>
          <a:blip r:embed="rId3">
            <a:alphaModFix/>
          </a:blip>
          <a:stretch>
            <a:fillRect/>
          </a:stretch>
        </p:blipFill>
        <p:spPr>
          <a:xfrm>
            <a:off x="0" y="75150"/>
            <a:ext cx="3256696" cy="2442522"/>
          </a:xfrm>
          <a:prstGeom prst="rect">
            <a:avLst/>
          </a:prstGeom>
          <a:noFill/>
          <a:ln>
            <a:noFill/>
          </a:ln>
        </p:spPr>
      </p:pic>
      <p:pic>
        <p:nvPicPr>
          <p:cNvPr id="362" name="Shape 362"/>
          <p:cNvPicPr preferRelativeResize="0"/>
          <p:nvPr/>
        </p:nvPicPr>
        <p:blipFill>
          <a:blip r:embed="rId4">
            <a:alphaModFix/>
          </a:blip>
          <a:stretch>
            <a:fillRect/>
          </a:stretch>
        </p:blipFill>
        <p:spPr>
          <a:xfrm>
            <a:off x="2845775" y="1750"/>
            <a:ext cx="3452438" cy="2589329"/>
          </a:xfrm>
          <a:prstGeom prst="rect">
            <a:avLst/>
          </a:prstGeom>
          <a:noFill/>
          <a:ln>
            <a:noFill/>
          </a:ln>
        </p:spPr>
      </p:pic>
      <p:pic>
        <p:nvPicPr>
          <p:cNvPr id="363" name="Shape 363"/>
          <p:cNvPicPr preferRelativeResize="0"/>
          <p:nvPr/>
        </p:nvPicPr>
        <p:blipFill>
          <a:blip r:embed="rId5">
            <a:alphaModFix/>
          </a:blip>
          <a:stretch>
            <a:fillRect/>
          </a:stretch>
        </p:blipFill>
        <p:spPr>
          <a:xfrm>
            <a:off x="5596574" y="75161"/>
            <a:ext cx="3452422" cy="2589310"/>
          </a:xfrm>
          <a:prstGeom prst="rect">
            <a:avLst/>
          </a:prstGeom>
          <a:noFill/>
          <a:ln>
            <a:noFill/>
          </a:ln>
        </p:spPr>
      </p:pic>
      <p:pic>
        <p:nvPicPr>
          <p:cNvPr id="364" name="Shape 364"/>
          <p:cNvPicPr preferRelativeResize="0"/>
          <p:nvPr/>
        </p:nvPicPr>
        <p:blipFill>
          <a:blip r:embed="rId6">
            <a:alphaModFix/>
          </a:blip>
          <a:stretch>
            <a:fillRect/>
          </a:stretch>
        </p:blipFill>
        <p:spPr>
          <a:xfrm>
            <a:off x="782603" y="2092962"/>
            <a:ext cx="3161273" cy="2370936"/>
          </a:xfrm>
          <a:prstGeom prst="rect">
            <a:avLst/>
          </a:prstGeom>
          <a:noFill/>
          <a:ln>
            <a:noFill/>
          </a:ln>
        </p:spPr>
      </p:pic>
      <p:pic>
        <p:nvPicPr>
          <p:cNvPr id="365" name="Shape 365"/>
          <p:cNvPicPr preferRelativeResize="0"/>
          <p:nvPr/>
        </p:nvPicPr>
        <p:blipFill>
          <a:blip r:embed="rId7">
            <a:alphaModFix/>
          </a:blip>
          <a:stretch>
            <a:fillRect/>
          </a:stretch>
        </p:blipFill>
        <p:spPr>
          <a:xfrm>
            <a:off x="4556525" y="2245800"/>
            <a:ext cx="3161273" cy="23709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pic>
        <p:nvPicPr>
          <p:cNvPr descr="IMG_1243.JPG" id="370" name="Shape 370"/>
          <p:cNvPicPr preferRelativeResize="0"/>
          <p:nvPr/>
        </p:nvPicPr>
        <p:blipFill>
          <a:blip r:embed="rId3">
            <a:alphaModFix/>
          </a:blip>
          <a:stretch>
            <a:fillRect/>
          </a:stretch>
        </p:blipFill>
        <p:spPr>
          <a:xfrm>
            <a:off x="4598624" y="216225"/>
            <a:ext cx="3434822" cy="4062297"/>
          </a:xfrm>
          <a:prstGeom prst="rect">
            <a:avLst/>
          </a:prstGeom>
          <a:noFill/>
          <a:ln>
            <a:noFill/>
          </a:ln>
        </p:spPr>
      </p:pic>
      <p:sp>
        <p:nvSpPr>
          <p:cNvPr id="371" name="Shape 371"/>
          <p:cNvSpPr txBox="1"/>
          <p:nvPr>
            <p:ph idx="1" type="body"/>
          </p:nvPr>
        </p:nvSpPr>
        <p:spPr>
          <a:xfrm>
            <a:off x="311700" y="4415925"/>
            <a:ext cx="8832300" cy="605100"/>
          </a:xfrm>
          <a:prstGeom prst="rect">
            <a:avLst/>
          </a:prstGeom>
        </p:spPr>
        <p:txBody>
          <a:bodyPr anchorCtr="0" anchor="ctr" bIns="91425" lIns="91425" rIns="91425" wrap="square" tIns="91425">
            <a:noAutofit/>
          </a:bodyPr>
          <a:lstStyle/>
          <a:p>
            <a:pPr lvl="0" rtl="0">
              <a:spcBef>
                <a:spcPts val="0"/>
              </a:spcBef>
              <a:buNone/>
            </a:pPr>
            <a:r>
              <a:rPr lang="en"/>
              <a:t>St. Andrew Lutheran Milwaukee, WI (1971/2010 Klaus Becker/Volunteers &amp; Nolte)</a:t>
            </a:r>
          </a:p>
          <a:p>
            <a:pPr lvl="0" rtl="0">
              <a:spcBef>
                <a:spcPts val="0"/>
              </a:spcBef>
              <a:buNone/>
            </a:pPr>
            <a:r>
              <a:t/>
            </a:r>
            <a:endParaRPr/>
          </a:p>
        </p:txBody>
      </p:sp>
      <p:pic>
        <p:nvPicPr>
          <p:cNvPr descr="Ripon.ChristianScience.1971Becker.Walt01.jpg" id="372" name="Shape 372"/>
          <p:cNvPicPr preferRelativeResize="0"/>
          <p:nvPr/>
        </p:nvPicPr>
        <p:blipFill>
          <a:blip r:embed="rId4">
            <a:alphaModFix/>
          </a:blip>
          <a:stretch>
            <a:fillRect/>
          </a:stretch>
        </p:blipFill>
        <p:spPr>
          <a:xfrm>
            <a:off x="1001925" y="125025"/>
            <a:ext cx="2807079" cy="415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Shape 377"/>
          <p:cNvSpPr txBox="1"/>
          <p:nvPr>
            <p:ph idx="1" type="body"/>
          </p:nvPr>
        </p:nvSpPr>
        <p:spPr>
          <a:xfrm>
            <a:off x="311700" y="4230575"/>
            <a:ext cx="8706600" cy="605100"/>
          </a:xfrm>
          <a:prstGeom prst="rect">
            <a:avLst/>
          </a:prstGeom>
        </p:spPr>
        <p:txBody>
          <a:bodyPr anchorCtr="0" anchor="ctr" bIns="91425" lIns="91425" rIns="91425" wrap="square" tIns="91425">
            <a:noAutofit/>
          </a:bodyPr>
          <a:lstStyle/>
          <a:p>
            <a:pPr lvl="0">
              <a:spcBef>
                <a:spcPts val="0"/>
              </a:spcBef>
              <a:buNone/>
            </a:pPr>
            <a:r>
              <a:rPr lang="en"/>
              <a:t>House of Hope Presbyterian, St. Paul, MN, (ca. 1860’s Merklin/Volunteers)</a:t>
            </a:r>
          </a:p>
        </p:txBody>
      </p:sp>
      <p:pic>
        <p:nvPicPr>
          <p:cNvPr descr="StPaul.HouseofHopeP.1987CBFiskInc.20160414.193225.jpg" id="378" name="Shape 378"/>
          <p:cNvPicPr preferRelativeResize="0"/>
          <p:nvPr/>
        </p:nvPicPr>
        <p:blipFill rotWithShape="1">
          <a:blip r:embed="rId3">
            <a:alphaModFix/>
          </a:blip>
          <a:srcRect b="0" l="0" r="0" t="25573"/>
          <a:stretch/>
        </p:blipFill>
        <p:spPr>
          <a:xfrm>
            <a:off x="2751485" y="231724"/>
            <a:ext cx="3641016" cy="4064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Shape 38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Brand New Organ</a:t>
            </a:r>
          </a:p>
        </p:txBody>
      </p:sp>
      <p:sp>
        <p:nvSpPr>
          <p:cNvPr id="384" name="Shape 384"/>
          <p:cNvSpPr txBox="1"/>
          <p:nvPr>
            <p:ph idx="1" type="body"/>
          </p:nvPr>
        </p:nvSpPr>
        <p:spPr>
          <a:xfrm>
            <a:off x="311700" y="1152475"/>
            <a:ext cx="8520600" cy="572700"/>
          </a:xfrm>
          <a:prstGeom prst="rect">
            <a:avLst/>
          </a:prstGeom>
        </p:spPr>
        <p:txBody>
          <a:bodyPr anchorCtr="0" anchor="t" bIns="91425" lIns="91425" rIns="91425" wrap="square" tIns="91425">
            <a:noAutofit/>
          </a:bodyPr>
          <a:lstStyle/>
          <a:p>
            <a:pPr lvl="0">
              <a:spcBef>
                <a:spcPts val="0"/>
              </a:spcBef>
              <a:buNone/>
            </a:pPr>
            <a:r>
              <a:rPr lang="en"/>
              <a:t>Who? Anyone!!</a:t>
            </a:r>
          </a:p>
          <a:p>
            <a:pPr lvl="0">
              <a:spcBef>
                <a:spcPts val="0"/>
              </a:spcBef>
              <a:buNone/>
            </a:pPr>
            <a:r>
              <a:t/>
            </a:r>
            <a:endParaRPr/>
          </a:p>
          <a:p>
            <a:pPr lvl="0">
              <a:spcBef>
                <a:spcPts val="0"/>
              </a:spcBef>
              <a:buNone/>
            </a:pPr>
            <a:r>
              <a:t/>
            </a:r>
            <a:endParaRPr/>
          </a:p>
          <a:p>
            <a:pPr lvl="0">
              <a:spcBef>
                <a:spcPts val="0"/>
              </a:spcBef>
              <a:buNone/>
            </a:pPr>
            <a:r>
              <a:t/>
            </a:r>
            <a:endParaRPr/>
          </a:p>
        </p:txBody>
      </p:sp>
      <p:sp>
        <p:nvSpPr>
          <p:cNvPr id="385" name="Shape 385"/>
          <p:cNvSpPr txBox="1"/>
          <p:nvPr/>
        </p:nvSpPr>
        <p:spPr>
          <a:xfrm>
            <a:off x="325800" y="1725175"/>
            <a:ext cx="8492400" cy="761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New church building project</a:t>
            </a:r>
          </a:p>
        </p:txBody>
      </p:sp>
      <p:sp>
        <p:nvSpPr>
          <p:cNvPr id="386" name="Shape 386"/>
          <p:cNvSpPr txBox="1"/>
          <p:nvPr/>
        </p:nvSpPr>
        <p:spPr>
          <a:xfrm>
            <a:off x="325800" y="2285400"/>
            <a:ext cx="83070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Project Timeline</a:t>
            </a:r>
          </a:p>
        </p:txBody>
      </p:sp>
      <p:sp>
        <p:nvSpPr>
          <p:cNvPr id="387" name="Shape 387"/>
          <p:cNvSpPr txBox="1"/>
          <p:nvPr/>
        </p:nvSpPr>
        <p:spPr>
          <a:xfrm>
            <a:off x="325800" y="2788375"/>
            <a:ext cx="7826400" cy="761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Member involvement? </a:t>
            </a:r>
          </a:p>
        </p:txBody>
      </p:sp>
      <p:sp>
        <p:nvSpPr>
          <p:cNvPr id="388" name="Shape 388"/>
          <p:cNvSpPr txBox="1"/>
          <p:nvPr/>
        </p:nvSpPr>
        <p:spPr>
          <a:xfrm>
            <a:off x="325800" y="3315750"/>
            <a:ext cx="72057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Church Preparations</a:t>
            </a:r>
          </a:p>
          <a:p>
            <a:pPr lvl="0">
              <a:spcBef>
                <a:spcPts val="0"/>
              </a:spcBef>
              <a:buNone/>
            </a:pPr>
            <a:r>
              <a:t/>
            </a:r>
            <a:endParaRP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Shape 393"/>
          <p:cNvSpPr txBox="1"/>
          <p:nvPr>
            <p:ph idx="1" type="body"/>
          </p:nvPr>
        </p:nvSpPr>
        <p:spPr>
          <a:xfrm>
            <a:off x="311700" y="4230575"/>
            <a:ext cx="7095000" cy="605100"/>
          </a:xfrm>
          <a:prstGeom prst="rect">
            <a:avLst/>
          </a:prstGeom>
        </p:spPr>
        <p:txBody>
          <a:bodyPr anchorCtr="0" anchor="ctr" bIns="91425" lIns="91425" rIns="91425" wrap="square" tIns="91425">
            <a:noAutofit/>
          </a:bodyPr>
          <a:lstStyle/>
          <a:p>
            <a:pPr lvl="0">
              <a:spcBef>
                <a:spcPts val="0"/>
              </a:spcBef>
              <a:buNone/>
            </a:pPr>
            <a:r>
              <a:rPr lang="en"/>
              <a:t>Mount Olive Lutheran (WELS), Appleton, WI (1990 Dobson)</a:t>
            </a:r>
          </a:p>
        </p:txBody>
      </p:sp>
      <p:pic>
        <p:nvPicPr>
          <p:cNvPr descr="op48_appleton.jpg" id="394" name="Shape 394"/>
          <p:cNvPicPr preferRelativeResize="0"/>
          <p:nvPr/>
        </p:nvPicPr>
        <p:blipFill rotWithShape="1">
          <a:blip r:embed="rId3">
            <a:alphaModFix/>
          </a:blip>
          <a:srcRect b="34240" l="0" r="0" t="0"/>
          <a:stretch/>
        </p:blipFill>
        <p:spPr>
          <a:xfrm>
            <a:off x="2532100" y="152400"/>
            <a:ext cx="4079799" cy="39650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Shape 399"/>
          <p:cNvSpPr txBox="1"/>
          <p:nvPr>
            <p:ph idx="1" type="body"/>
          </p:nvPr>
        </p:nvSpPr>
        <p:spPr>
          <a:xfrm>
            <a:off x="311700" y="4230575"/>
            <a:ext cx="8175000" cy="605100"/>
          </a:xfrm>
          <a:prstGeom prst="rect">
            <a:avLst/>
          </a:prstGeom>
        </p:spPr>
        <p:txBody>
          <a:bodyPr anchorCtr="0" anchor="ctr" bIns="91425" lIns="91425" rIns="91425" wrap="square" tIns="91425">
            <a:noAutofit/>
          </a:bodyPr>
          <a:lstStyle/>
          <a:p>
            <a:pPr lvl="0" rtl="0">
              <a:spcBef>
                <a:spcPts val="0"/>
              </a:spcBef>
              <a:buNone/>
            </a:pPr>
            <a:r>
              <a:rPr lang="en"/>
              <a:t>Martin Luther College Chapel of the Christ (2010 Schantz)</a:t>
            </a:r>
          </a:p>
        </p:txBody>
      </p:sp>
      <p:pic>
        <p:nvPicPr>
          <p:cNvPr descr="19184099_10211143734923494_934514896_n.jpg" id="400" name="Shape 400"/>
          <p:cNvPicPr preferRelativeResize="0"/>
          <p:nvPr/>
        </p:nvPicPr>
        <p:blipFill>
          <a:blip r:embed="rId3">
            <a:alphaModFix/>
          </a:blip>
          <a:stretch>
            <a:fillRect/>
          </a:stretch>
        </p:blipFill>
        <p:spPr>
          <a:xfrm>
            <a:off x="203574" y="180456"/>
            <a:ext cx="4909024" cy="3267569"/>
          </a:xfrm>
          <a:prstGeom prst="rect">
            <a:avLst/>
          </a:prstGeom>
          <a:noFill/>
          <a:ln>
            <a:noFill/>
          </a:ln>
        </p:spPr>
      </p:pic>
      <p:pic>
        <p:nvPicPr>
          <p:cNvPr descr="DSCN0310.JPG" id="401" name="Shape 401"/>
          <p:cNvPicPr preferRelativeResize="0"/>
          <p:nvPr/>
        </p:nvPicPr>
        <p:blipFill>
          <a:blip r:embed="rId4">
            <a:alphaModFix/>
          </a:blip>
          <a:stretch>
            <a:fillRect/>
          </a:stretch>
        </p:blipFill>
        <p:spPr>
          <a:xfrm>
            <a:off x="4204075" y="722575"/>
            <a:ext cx="4677327" cy="35080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Shape 406"/>
          <p:cNvSpPr txBox="1"/>
          <p:nvPr>
            <p:ph idx="1" type="body"/>
          </p:nvPr>
        </p:nvSpPr>
        <p:spPr>
          <a:xfrm>
            <a:off x="311700" y="4230575"/>
            <a:ext cx="8832300" cy="605100"/>
          </a:xfrm>
          <a:prstGeom prst="rect">
            <a:avLst/>
          </a:prstGeom>
        </p:spPr>
        <p:txBody>
          <a:bodyPr anchorCtr="0" anchor="ctr" bIns="91425" lIns="91425" rIns="91425" wrap="square" tIns="91425">
            <a:noAutofit/>
          </a:bodyPr>
          <a:lstStyle/>
          <a:p>
            <a:pPr lvl="0" rtl="0">
              <a:spcBef>
                <a:spcPts val="0"/>
              </a:spcBef>
              <a:buNone/>
            </a:pPr>
            <a:r>
              <a:rPr lang="en"/>
              <a:t>St. Thomas Episcopal Church, New York, NY (2018 Dobson)</a:t>
            </a:r>
          </a:p>
        </p:txBody>
      </p:sp>
      <p:pic>
        <p:nvPicPr>
          <p:cNvPr descr="18447151_1504969529544453_7707191937031375532_n.jpg" id="407" name="Shape 407"/>
          <p:cNvPicPr preferRelativeResize="0"/>
          <p:nvPr/>
        </p:nvPicPr>
        <p:blipFill>
          <a:blip r:embed="rId3">
            <a:alphaModFix/>
          </a:blip>
          <a:stretch>
            <a:fillRect/>
          </a:stretch>
        </p:blipFill>
        <p:spPr>
          <a:xfrm>
            <a:off x="1277912" y="210893"/>
            <a:ext cx="6588175" cy="3705829"/>
          </a:xfrm>
          <a:prstGeom prst="rect">
            <a:avLst/>
          </a:prstGeom>
          <a:noFill/>
          <a:ln>
            <a:noFill/>
          </a:ln>
        </p:spPr>
      </p:pic>
      <p:pic>
        <p:nvPicPr>
          <p:cNvPr descr="stthomasrendering.jpg" id="408" name="Shape 408"/>
          <p:cNvPicPr preferRelativeResize="0"/>
          <p:nvPr/>
        </p:nvPicPr>
        <p:blipFill>
          <a:blip r:embed="rId4">
            <a:alphaModFix/>
          </a:blip>
          <a:stretch>
            <a:fillRect/>
          </a:stretch>
        </p:blipFill>
        <p:spPr>
          <a:xfrm>
            <a:off x="6104250" y="339300"/>
            <a:ext cx="2898525" cy="4010199"/>
          </a:xfrm>
          <a:prstGeom prst="rect">
            <a:avLst/>
          </a:prstGeom>
          <a:noFill/>
          <a:ln>
            <a:noFill/>
          </a:ln>
        </p:spPr>
      </p:pic>
      <p:pic>
        <p:nvPicPr>
          <p:cNvPr descr="18954874_726368630891346_4996371260139855527_o.jpg" id="409" name="Shape 409"/>
          <p:cNvPicPr preferRelativeResize="0"/>
          <p:nvPr/>
        </p:nvPicPr>
        <p:blipFill>
          <a:blip r:embed="rId5">
            <a:alphaModFix/>
          </a:blip>
          <a:stretch>
            <a:fillRect/>
          </a:stretch>
        </p:blipFill>
        <p:spPr>
          <a:xfrm>
            <a:off x="77375" y="1090387"/>
            <a:ext cx="1833250" cy="32591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Shape 414"/>
          <p:cNvSpPr txBox="1"/>
          <p:nvPr>
            <p:ph idx="1" type="body"/>
          </p:nvPr>
        </p:nvSpPr>
        <p:spPr>
          <a:xfrm>
            <a:off x="311700" y="4230575"/>
            <a:ext cx="8303700" cy="605100"/>
          </a:xfrm>
          <a:prstGeom prst="rect">
            <a:avLst/>
          </a:prstGeom>
        </p:spPr>
        <p:txBody>
          <a:bodyPr anchorCtr="0" anchor="ctr" bIns="91425" lIns="91425" rIns="91425" wrap="square" tIns="91425">
            <a:noAutofit/>
          </a:bodyPr>
          <a:lstStyle/>
          <a:p>
            <a:pPr lvl="0">
              <a:spcBef>
                <a:spcPts val="0"/>
              </a:spcBef>
              <a:buNone/>
            </a:pPr>
            <a:r>
              <a:rPr lang="en"/>
              <a:t>St. Petri Dortmund, Germany (2015 Schulte using old English pipework)</a:t>
            </a:r>
          </a:p>
        </p:txBody>
      </p:sp>
      <p:pic>
        <p:nvPicPr>
          <p:cNvPr descr="19021705_1500701246618868_248735494_n.jpg" id="415" name="Shape 415"/>
          <p:cNvPicPr preferRelativeResize="0"/>
          <p:nvPr/>
        </p:nvPicPr>
        <p:blipFill>
          <a:blip r:embed="rId3">
            <a:alphaModFix/>
          </a:blip>
          <a:stretch>
            <a:fillRect/>
          </a:stretch>
        </p:blipFill>
        <p:spPr>
          <a:xfrm>
            <a:off x="152400" y="152400"/>
            <a:ext cx="2613094" cy="3925776"/>
          </a:xfrm>
          <a:prstGeom prst="rect">
            <a:avLst/>
          </a:prstGeom>
          <a:noFill/>
          <a:ln>
            <a:noFill/>
          </a:ln>
        </p:spPr>
      </p:pic>
      <p:pic>
        <p:nvPicPr>
          <p:cNvPr descr="19046967_1500701229952203_1613171986_n.jpg" id="416" name="Shape 416"/>
          <p:cNvPicPr preferRelativeResize="0"/>
          <p:nvPr/>
        </p:nvPicPr>
        <p:blipFill>
          <a:blip r:embed="rId4">
            <a:alphaModFix/>
          </a:blip>
          <a:stretch>
            <a:fillRect/>
          </a:stretch>
        </p:blipFill>
        <p:spPr>
          <a:xfrm>
            <a:off x="2917894" y="152400"/>
            <a:ext cx="5907122" cy="3925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descr="cost-too-much_o_3259777.jpg" id="84" name="Shape 84"/>
          <p:cNvPicPr preferRelativeResize="0"/>
          <p:nvPr/>
        </p:nvPicPr>
        <p:blipFill>
          <a:blip r:embed="rId3">
            <a:alphaModFix/>
          </a:blip>
          <a:stretch>
            <a:fillRect/>
          </a:stretch>
        </p:blipFill>
        <p:spPr>
          <a:xfrm>
            <a:off x="2190750" y="600075"/>
            <a:ext cx="4762500" cy="39433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Shape 421"/>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Fundraising</a:t>
            </a:r>
          </a:p>
        </p:txBody>
      </p:sp>
      <p:sp>
        <p:nvSpPr>
          <p:cNvPr id="422" name="Shape 422"/>
          <p:cNvSpPr txBox="1"/>
          <p:nvPr>
            <p:ph idx="1" type="body"/>
          </p:nvPr>
        </p:nvSpPr>
        <p:spPr>
          <a:xfrm>
            <a:off x="311700" y="1152475"/>
            <a:ext cx="8520600" cy="452700"/>
          </a:xfrm>
          <a:prstGeom prst="rect">
            <a:avLst/>
          </a:prstGeom>
        </p:spPr>
        <p:txBody>
          <a:bodyPr anchorCtr="0" anchor="t" bIns="91425" lIns="91425" rIns="91425" wrap="square" tIns="91425">
            <a:noAutofit/>
          </a:bodyPr>
          <a:lstStyle/>
          <a:p>
            <a:pPr lvl="0" rtl="0">
              <a:spcBef>
                <a:spcPts val="0"/>
              </a:spcBef>
              <a:buNone/>
            </a:pPr>
            <a:r>
              <a:rPr lang="en"/>
              <a:t>Sourcing D</a:t>
            </a:r>
            <a:r>
              <a:rPr lang="en"/>
              <a:t>onations</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423" name="Shape 423"/>
          <p:cNvSpPr txBox="1"/>
          <p:nvPr/>
        </p:nvSpPr>
        <p:spPr>
          <a:xfrm>
            <a:off x="311700" y="1687150"/>
            <a:ext cx="8178000" cy="6444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Pipe Sponsoring</a:t>
            </a:r>
          </a:p>
        </p:txBody>
      </p:sp>
      <p:sp>
        <p:nvSpPr>
          <p:cNvPr id="424" name="Shape 424"/>
          <p:cNvSpPr txBox="1"/>
          <p:nvPr/>
        </p:nvSpPr>
        <p:spPr>
          <a:xfrm>
            <a:off x="311700" y="2249550"/>
            <a:ext cx="8375400" cy="5727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Selling a historic organ, parting-out an old organ</a:t>
            </a:r>
          </a:p>
        </p:txBody>
      </p:sp>
      <p:sp>
        <p:nvSpPr>
          <p:cNvPr id="425" name="Shape 425"/>
          <p:cNvSpPr txBox="1"/>
          <p:nvPr/>
        </p:nvSpPr>
        <p:spPr>
          <a:xfrm>
            <a:off x="311700" y="2835375"/>
            <a:ext cx="8318700" cy="7263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Endowment/Naming organ in honor of a loved one</a:t>
            </a: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2"/>
                                        </p:tgtEl>
                                        <p:attrNameLst>
                                          <p:attrName>style.visibility</p:attrName>
                                        </p:attrNameLst>
                                      </p:cBhvr>
                                      <p:to>
                                        <p:strVal val="visible"/>
                                      </p:to>
                                    </p:set>
                                    <p:anim calcmode="lin" valueType="num">
                                      <p:cBhvr additive="base">
                                        <p:cTn dur="1000"/>
                                        <p:tgtEl>
                                          <p:spTgt spid="42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1000"/>
                                        <p:tgtEl>
                                          <p:spTgt spid="42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5"/>
                                        </p:tgtEl>
                                        <p:attrNameLst>
                                          <p:attrName>style.visibility</p:attrName>
                                        </p:attrNameLst>
                                      </p:cBhvr>
                                      <p:to>
                                        <p:strVal val="visible"/>
                                      </p:to>
                                    </p:set>
                                    <p:anim calcmode="lin" valueType="num">
                                      <p:cBhvr additive="base">
                                        <p:cTn dur="1000"/>
                                        <p:tgtEl>
                                          <p:spTgt spid="4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pic>
        <p:nvPicPr>
          <p:cNvPr descr="organ-fund.jpg" id="430" name="Shape 430"/>
          <p:cNvPicPr preferRelativeResize="0"/>
          <p:nvPr/>
        </p:nvPicPr>
        <p:blipFill>
          <a:blip r:embed="rId3">
            <a:alphaModFix/>
          </a:blip>
          <a:stretch>
            <a:fillRect/>
          </a:stretch>
        </p:blipFill>
        <p:spPr>
          <a:xfrm>
            <a:off x="2578525" y="152400"/>
            <a:ext cx="3986943" cy="48386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type="title"/>
          </p:nvPr>
        </p:nvSpPr>
        <p:spPr>
          <a:xfrm>
            <a:off x="311700" y="273475"/>
            <a:ext cx="8520600" cy="841800"/>
          </a:xfrm>
          <a:prstGeom prst="rect">
            <a:avLst/>
          </a:prstGeom>
        </p:spPr>
        <p:txBody>
          <a:bodyPr anchorCtr="0" anchor="ctr" bIns="91425" lIns="91425" rIns="91425" wrap="square" tIns="91425">
            <a:noAutofit/>
          </a:bodyPr>
          <a:lstStyle/>
          <a:p>
            <a:pPr lvl="0">
              <a:spcBef>
                <a:spcPts val="0"/>
              </a:spcBef>
              <a:buNone/>
            </a:pPr>
            <a:r>
              <a:rPr lang="en" sz="4800"/>
              <a:t>Final Take-Away</a:t>
            </a:r>
          </a:p>
        </p:txBody>
      </p:sp>
      <p:sp>
        <p:nvSpPr>
          <p:cNvPr id="436" name="Shape 436"/>
          <p:cNvSpPr txBox="1"/>
          <p:nvPr>
            <p:ph type="title"/>
          </p:nvPr>
        </p:nvSpPr>
        <p:spPr>
          <a:xfrm>
            <a:off x="311700" y="1209100"/>
            <a:ext cx="8520600" cy="841800"/>
          </a:xfrm>
          <a:prstGeom prst="rect">
            <a:avLst/>
          </a:prstGeom>
        </p:spPr>
        <p:txBody>
          <a:bodyPr anchorCtr="0" anchor="ctr" bIns="91425" lIns="91425" rIns="91425" wrap="square" tIns="91425">
            <a:noAutofit/>
          </a:bodyPr>
          <a:lstStyle/>
          <a:p>
            <a:pPr lvl="0" rtl="0">
              <a:spcBef>
                <a:spcPts val="0"/>
              </a:spcBef>
              <a:buNone/>
            </a:pPr>
            <a:r>
              <a:rPr lang="en" sz="2400"/>
              <a:t>Pray!</a:t>
            </a:r>
          </a:p>
        </p:txBody>
      </p:sp>
      <p:sp>
        <p:nvSpPr>
          <p:cNvPr id="437" name="Shape 437"/>
          <p:cNvSpPr txBox="1"/>
          <p:nvPr>
            <p:ph type="title"/>
          </p:nvPr>
        </p:nvSpPr>
        <p:spPr>
          <a:xfrm>
            <a:off x="311700" y="2730550"/>
            <a:ext cx="8520600" cy="841800"/>
          </a:xfrm>
          <a:prstGeom prst="rect">
            <a:avLst/>
          </a:prstGeom>
        </p:spPr>
        <p:txBody>
          <a:bodyPr anchorCtr="0" anchor="ctr" bIns="91425" lIns="91425" rIns="91425" wrap="square" tIns="91425">
            <a:noAutofit/>
          </a:bodyPr>
          <a:lstStyle/>
          <a:p>
            <a:pPr lvl="0" rtl="0">
              <a:spcBef>
                <a:spcPts val="0"/>
              </a:spcBef>
              <a:buNone/>
            </a:pPr>
            <a:r>
              <a:rPr lang="en" sz="2400"/>
              <a:t>Adopt an orphaned organ</a:t>
            </a:r>
          </a:p>
        </p:txBody>
      </p:sp>
      <p:sp>
        <p:nvSpPr>
          <p:cNvPr id="438" name="Shape 438"/>
          <p:cNvSpPr txBox="1"/>
          <p:nvPr>
            <p:ph type="title"/>
          </p:nvPr>
        </p:nvSpPr>
        <p:spPr>
          <a:xfrm>
            <a:off x="311700" y="3446175"/>
            <a:ext cx="8520600" cy="841800"/>
          </a:xfrm>
          <a:prstGeom prst="rect">
            <a:avLst/>
          </a:prstGeom>
        </p:spPr>
        <p:txBody>
          <a:bodyPr anchorCtr="0" anchor="ctr" bIns="91425" lIns="91425" rIns="91425" wrap="square" tIns="91425">
            <a:noAutofit/>
          </a:bodyPr>
          <a:lstStyle/>
          <a:p>
            <a:pPr lvl="0" rtl="0">
              <a:spcBef>
                <a:spcPts val="0"/>
              </a:spcBef>
              <a:buNone/>
            </a:pPr>
            <a:r>
              <a:rPr lang="en" sz="2400"/>
              <a:t>Romantic and 1 Manual Instruments are suitable for worship</a:t>
            </a:r>
          </a:p>
        </p:txBody>
      </p:sp>
      <p:sp>
        <p:nvSpPr>
          <p:cNvPr id="439" name="Shape 439"/>
          <p:cNvSpPr txBox="1"/>
          <p:nvPr>
            <p:ph type="title"/>
          </p:nvPr>
        </p:nvSpPr>
        <p:spPr>
          <a:xfrm>
            <a:off x="311700" y="1958225"/>
            <a:ext cx="8520600" cy="841800"/>
          </a:xfrm>
          <a:prstGeom prst="rect">
            <a:avLst/>
          </a:prstGeom>
        </p:spPr>
        <p:txBody>
          <a:bodyPr anchorCtr="0" anchor="ctr" bIns="91425" lIns="91425" rIns="91425" wrap="square" tIns="91425">
            <a:noAutofit/>
          </a:bodyPr>
          <a:lstStyle/>
          <a:p>
            <a:pPr lvl="0" rtl="0">
              <a:spcBef>
                <a:spcPts val="0"/>
              </a:spcBef>
              <a:buNone/>
            </a:pPr>
            <a:r>
              <a:rPr lang="en" sz="2400"/>
              <a:t>Pursue the best — best = quality</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a:spcBef>
                <a:spcPts val="0"/>
              </a:spcBef>
              <a:buNone/>
            </a:pPr>
            <a:r>
              <a:rPr lang="en"/>
              <a:t>Why a pipe organ?</a:t>
            </a:r>
          </a:p>
        </p:txBody>
      </p:sp>
      <p:sp>
        <p:nvSpPr>
          <p:cNvPr id="90" name="Shape 90"/>
          <p:cNvSpPr txBox="1"/>
          <p:nvPr/>
        </p:nvSpPr>
        <p:spPr>
          <a:xfrm>
            <a:off x="1222350" y="1684500"/>
            <a:ext cx="6699300" cy="912900"/>
          </a:xfrm>
          <a:prstGeom prst="rect">
            <a:avLst/>
          </a:prstGeom>
          <a:noFill/>
          <a:ln>
            <a:noFill/>
          </a:ln>
        </p:spPr>
        <p:txBody>
          <a:bodyPr anchorCtr="0" anchor="t" bIns="91425" lIns="91425" rIns="91425" wrap="square" tIns="91425">
            <a:noAutofit/>
          </a:bodyPr>
          <a:lstStyle/>
          <a:p>
            <a:pPr lvl="0">
              <a:spcBef>
                <a:spcPts val="0"/>
              </a:spcBef>
              <a:buNone/>
            </a:pPr>
            <a:r>
              <a:rPr lang="en" sz="4800">
                <a:solidFill>
                  <a:srgbClr val="FFFFFF"/>
                </a:solidFill>
              </a:rPr>
              <a:t>God deserves the best!</a:t>
            </a:r>
          </a:p>
        </p:txBody>
      </p:sp>
      <p:sp>
        <p:nvSpPr>
          <p:cNvPr id="91" name="Shape 91"/>
          <p:cNvSpPr txBox="1"/>
          <p:nvPr/>
        </p:nvSpPr>
        <p:spPr>
          <a:xfrm>
            <a:off x="3003150" y="3446125"/>
            <a:ext cx="4918500" cy="720000"/>
          </a:xfrm>
          <a:prstGeom prst="rect">
            <a:avLst/>
          </a:prstGeom>
          <a:noFill/>
          <a:ln>
            <a:noFill/>
          </a:ln>
        </p:spPr>
        <p:txBody>
          <a:bodyPr anchorCtr="0" anchor="t" bIns="91425" lIns="91425" rIns="91425" wrap="square" tIns="91425">
            <a:noAutofit/>
          </a:bodyPr>
          <a:lstStyle/>
          <a:p>
            <a:pPr lvl="0">
              <a:spcBef>
                <a:spcPts val="0"/>
              </a:spcBef>
              <a:buNone/>
            </a:pPr>
            <a:r>
              <a:rPr lang="en" sz="2400">
                <a:solidFill>
                  <a:schemeClr val="lt2"/>
                </a:solidFill>
              </a:rPr>
              <a:t>So why is a pipe organ the best?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000"/>
                                        <p:tgtEl>
                                          <p:spTgt spid="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1000"/>
                                        <p:tgtEl>
                                          <p:spTgt spid="90"/>
                                        </p:tgtEl>
                                        <p:attrNameLst>
                                          <p:attrName>ppt_w</p:attrName>
                                        </p:attrNameLst>
                                      </p:cBhvr>
                                      <p:tavLst>
                                        <p:tav fmla="" tm="0">
                                          <p:val>
                                            <p:strVal val="0"/>
                                          </p:val>
                                        </p:tav>
                                        <p:tav fmla="" tm="100000">
                                          <p:val>
                                            <p:strVal val="#ppt_w"/>
                                          </p:val>
                                        </p:tav>
                                      </p:tavLst>
                                    </p:anim>
                                    <p:anim calcmode="lin" valueType="num">
                                      <p:cBhvr additive="base">
                                        <p:cTn dur="1000"/>
                                        <p:tgtEl>
                                          <p:spTgt spid="9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The best—in material stewardship</a:t>
            </a:r>
          </a:p>
        </p:txBody>
      </p:sp>
      <p:sp>
        <p:nvSpPr>
          <p:cNvPr id="97" name="Shape 97"/>
          <p:cNvSpPr txBox="1"/>
          <p:nvPr>
            <p:ph idx="1" type="body"/>
          </p:nvPr>
        </p:nvSpPr>
        <p:spPr>
          <a:xfrm>
            <a:off x="311700" y="1152475"/>
            <a:ext cx="8520600" cy="3416400"/>
          </a:xfrm>
          <a:prstGeom prst="rect">
            <a:avLst/>
          </a:prstGeom>
        </p:spPr>
        <p:txBody>
          <a:bodyPr anchorCtr="0" anchor="t" bIns="91425" lIns="91425" rIns="91425" wrap="square" tIns="91425">
            <a:noAutofit/>
          </a:bodyPr>
          <a:lstStyle/>
          <a:p>
            <a:pPr lvl="0" rtl="0">
              <a:spcBef>
                <a:spcPts val="0"/>
              </a:spcBef>
              <a:buNone/>
            </a:pPr>
            <a:r>
              <a:rPr lang="en"/>
              <a:t>Solomon’s Temple dedication (1 Ki 6, 2 Ch 2-7)</a:t>
            </a:r>
            <a:br>
              <a:rPr lang="en"/>
            </a:br>
          </a:p>
          <a:p>
            <a:pPr indent="-228600" lvl="1" marL="914400" rtl="0">
              <a:spcBef>
                <a:spcPts val="0"/>
              </a:spcBef>
            </a:pPr>
            <a:r>
              <a:rPr lang="en"/>
              <a:t>Monetary cost</a:t>
            </a:r>
          </a:p>
          <a:p>
            <a:pPr indent="-228600" lvl="1" marL="914400" rtl="0">
              <a:spcBef>
                <a:spcPts val="0"/>
              </a:spcBef>
            </a:pPr>
            <a:r>
              <a:rPr lang="en"/>
              <a:t>Quality/longevity of building materials</a:t>
            </a:r>
            <a:br>
              <a:rPr lang="en"/>
            </a:br>
          </a:p>
        </p:txBody>
      </p:sp>
      <p:pic>
        <p:nvPicPr>
          <p:cNvPr descr="Solomon%2527s%2BTemple_int.jpg" id="98" name="Shape 98"/>
          <p:cNvPicPr preferRelativeResize="0"/>
          <p:nvPr/>
        </p:nvPicPr>
        <p:blipFill>
          <a:blip r:embed="rId3">
            <a:alphaModFix/>
          </a:blip>
          <a:stretch>
            <a:fillRect/>
          </a:stretch>
        </p:blipFill>
        <p:spPr>
          <a:xfrm>
            <a:off x="5048000" y="1840225"/>
            <a:ext cx="3784298" cy="2970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The best—in intellectual stewardship</a:t>
            </a:r>
          </a:p>
        </p:txBody>
      </p:sp>
      <p:sp>
        <p:nvSpPr>
          <p:cNvPr id="104" name="Shape 104"/>
          <p:cNvSpPr txBox="1"/>
          <p:nvPr>
            <p:ph idx="1" type="body"/>
          </p:nvPr>
        </p:nvSpPr>
        <p:spPr>
          <a:xfrm>
            <a:off x="311700" y="1152475"/>
            <a:ext cx="3999900" cy="3416400"/>
          </a:xfrm>
          <a:prstGeom prst="rect">
            <a:avLst/>
          </a:prstGeom>
        </p:spPr>
        <p:txBody>
          <a:bodyPr anchorCtr="0" anchor="t" bIns="91425" lIns="91425" rIns="91425" wrap="square" tIns="91425">
            <a:noAutofit/>
          </a:bodyPr>
          <a:lstStyle/>
          <a:p>
            <a:pPr lvl="0">
              <a:spcBef>
                <a:spcPts val="0"/>
              </a:spcBef>
              <a:buNone/>
            </a:pPr>
            <a:r>
              <a:rPr lang="en"/>
              <a:t>A pipe organ builder must have a deep and wide understanding of God’s creation</a:t>
            </a:r>
          </a:p>
          <a:p>
            <a:pPr lvl="0">
              <a:spcBef>
                <a:spcPts val="0"/>
              </a:spcBef>
              <a:buNone/>
            </a:pPr>
            <a:r>
              <a:rPr lang="en"/>
              <a:t>Supporting true craftsmanship</a:t>
            </a:r>
          </a:p>
          <a:p>
            <a:pPr indent="0" lvl="0" marL="0" rtl="0">
              <a:spcBef>
                <a:spcPts val="0"/>
              </a:spcBef>
              <a:buNone/>
            </a:pPr>
            <a:r>
              <a:rPr lang="en"/>
              <a:t>A work of art and a mechanical wonder</a:t>
            </a:r>
          </a:p>
          <a:p>
            <a:pPr lvl="0" rtl="0">
              <a:spcBef>
                <a:spcPts val="0"/>
              </a:spcBef>
              <a:buNone/>
            </a:pPr>
            <a:r>
              <a:rPr lang="en"/>
              <a:t>Know how to use the organ you have</a:t>
            </a:r>
          </a:p>
          <a:p>
            <a:pPr lvl="0" rtl="0">
              <a:spcBef>
                <a:spcPts val="0"/>
              </a:spcBef>
              <a:buNone/>
            </a:pPr>
            <a:r>
              <a:t/>
            </a:r>
            <a:endParaRPr/>
          </a:p>
          <a:p>
            <a:pPr lvl="0" rtl="0">
              <a:spcBef>
                <a:spcPts val="0"/>
              </a:spcBef>
              <a:buNone/>
            </a:pPr>
            <a:r>
              <a:t/>
            </a:r>
            <a:endParaRPr/>
          </a:p>
        </p:txBody>
      </p:sp>
      <p:sp>
        <p:nvSpPr>
          <p:cNvPr id="105" name="Shape 105"/>
          <p:cNvSpPr txBox="1"/>
          <p:nvPr>
            <p:ph idx="2" type="body"/>
          </p:nvPr>
        </p:nvSpPr>
        <p:spPr>
          <a:xfrm>
            <a:off x="4166225" y="1152475"/>
            <a:ext cx="4666200" cy="3416400"/>
          </a:xfrm>
          <a:prstGeom prst="rect">
            <a:avLst/>
          </a:prstGeom>
        </p:spPr>
        <p:txBody>
          <a:bodyPr anchorCtr="0" anchor="t" bIns="91425" lIns="91425" rIns="91425" wrap="square" tIns="91425">
            <a:noAutofit/>
          </a:bodyPr>
          <a:lstStyle/>
          <a:p>
            <a:pPr indent="457200" lvl="0" rtl="0">
              <a:lnSpc>
                <a:spcPct val="100000"/>
              </a:lnSpc>
              <a:spcBef>
                <a:spcPts val="0"/>
              </a:spcBef>
              <a:buNone/>
            </a:pPr>
            <a:r>
              <a:rPr lang="en"/>
              <a:t>- </a:t>
            </a:r>
            <a:r>
              <a:rPr lang="en"/>
              <a:t>Mathematics		- Structural Engineering</a:t>
            </a:r>
          </a:p>
          <a:p>
            <a:pPr indent="457200" lvl="0" rtl="0">
              <a:lnSpc>
                <a:spcPct val="100000"/>
              </a:lnSpc>
              <a:spcBef>
                <a:spcPts val="0"/>
              </a:spcBef>
              <a:buNone/>
            </a:pPr>
            <a:r>
              <a:rPr lang="en"/>
              <a:t>- </a:t>
            </a:r>
            <a:r>
              <a:rPr lang="en"/>
              <a:t>Metallurgy</a:t>
            </a:r>
            <a:r>
              <a:rPr lang="en"/>
              <a:t>		- Mechanical Engineering</a:t>
            </a:r>
          </a:p>
          <a:p>
            <a:pPr indent="457200" lvl="0" rtl="0">
              <a:lnSpc>
                <a:spcPct val="100000"/>
              </a:lnSpc>
              <a:spcBef>
                <a:spcPts val="0"/>
              </a:spcBef>
              <a:buNone/>
            </a:pPr>
            <a:r>
              <a:rPr lang="en"/>
              <a:t>- Woodworking		- Hydrodynamics</a:t>
            </a:r>
          </a:p>
          <a:p>
            <a:pPr indent="457200" lvl="0" rtl="0">
              <a:lnSpc>
                <a:spcPct val="100000"/>
              </a:lnSpc>
              <a:spcBef>
                <a:spcPts val="0"/>
              </a:spcBef>
              <a:buNone/>
            </a:pPr>
            <a:r>
              <a:rPr lang="en"/>
              <a:t>- Metalworking		- Mechanical Drafting</a:t>
            </a:r>
          </a:p>
          <a:p>
            <a:pPr indent="457200" lvl="0" rtl="0">
              <a:lnSpc>
                <a:spcPct val="100000"/>
              </a:lnSpc>
              <a:spcBef>
                <a:spcPts val="0"/>
              </a:spcBef>
              <a:buNone/>
            </a:pPr>
            <a:r>
              <a:rPr lang="en"/>
              <a:t>- </a:t>
            </a:r>
            <a:r>
              <a:rPr lang="en"/>
              <a:t>Leatherwork		- Forestry</a:t>
            </a:r>
          </a:p>
          <a:p>
            <a:pPr indent="457200" lvl="0" rtl="0">
              <a:spcBef>
                <a:spcPts val="0"/>
              </a:spcBef>
              <a:buNone/>
            </a:pPr>
            <a:r>
              <a:rPr lang="en"/>
              <a:t>- Acoustics			- Business Management</a:t>
            </a:r>
          </a:p>
          <a:p>
            <a:pPr indent="457200" lvl="0" rtl="0">
              <a:spcBef>
                <a:spcPts val="0"/>
              </a:spcBef>
              <a:buNone/>
            </a:pPr>
            <a:r>
              <a:rPr lang="en"/>
              <a:t>- Physics			- Music Theory</a:t>
            </a:r>
          </a:p>
          <a:p>
            <a:pPr lvl="0" rtl="0">
              <a:spcBef>
                <a:spcPts val="0"/>
              </a:spcBef>
              <a:buNone/>
            </a:pPr>
            <a:r>
              <a:rPr lang="en"/>
              <a:t>	- History			- Artistic Restoration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p:tgtEl>
                                          <p:spTgt spid="10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600" cy="572700"/>
          </a:xfrm>
          <a:prstGeom prst="rect">
            <a:avLst/>
          </a:prstGeom>
        </p:spPr>
        <p:txBody>
          <a:bodyPr anchorCtr="0" anchor="t" bIns="91425" lIns="91425" rIns="91425" wrap="square" tIns="91425">
            <a:noAutofit/>
          </a:bodyPr>
          <a:lstStyle/>
          <a:p>
            <a:pPr lvl="0" rtl="0">
              <a:spcBef>
                <a:spcPts val="0"/>
              </a:spcBef>
              <a:buNone/>
            </a:pPr>
            <a:r>
              <a:rPr lang="en"/>
              <a:t>The best—to lead His people in worship of Him</a:t>
            </a:r>
          </a:p>
        </p:txBody>
      </p:sp>
      <p:sp>
        <p:nvSpPr>
          <p:cNvPr id="111" name="Shape 111"/>
          <p:cNvSpPr txBox="1"/>
          <p:nvPr>
            <p:ph idx="1" type="body"/>
          </p:nvPr>
        </p:nvSpPr>
        <p:spPr>
          <a:xfrm>
            <a:off x="311700" y="1152475"/>
            <a:ext cx="8520600" cy="687000"/>
          </a:xfrm>
          <a:prstGeom prst="rect">
            <a:avLst/>
          </a:prstGeom>
        </p:spPr>
        <p:txBody>
          <a:bodyPr anchorCtr="0" anchor="t" bIns="91425" lIns="91425" rIns="91425" wrap="square" tIns="91425">
            <a:noAutofit/>
          </a:bodyPr>
          <a:lstStyle/>
          <a:p>
            <a:pPr lvl="0">
              <a:spcBef>
                <a:spcPts val="0"/>
              </a:spcBef>
              <a:buNone/>
            </a:pPr>
            <a:r>
              <a:rPr lang="en"/>
              <a:t>Physics: the organ leads the human voice the best</a:t>
            </a:r>
          </a:p>
          <a:p>
            <a:pPr lvl="0">
              <a:spcBef>
                <a:spcPts val="0"/>
              </a:spcBef>
              <a:buNone/>
            </a:pPr>
            <a:r>
              <a:t/>
            </a:r>
            <a:endParaRPr/>
          </a:p>
          <a:p>
            <a:pPr lvl="0">
              <a:spcBef>
                <a:spcPts val="0"/>
              </a:spcBef>
              <a:buNone/>
            </a:pPr>
            <a:r>
              <a:t/>
            </a:r>
            <a:endParaRPr/>
          </a:p>
        </p:txBody>
      </p:sp>
      <p:sp>
        <p:nvSpPr>
          <p:cNvPr id="112" name="Shape 112"/>
          <p:cNvSpPr txBox="1"/>
          <p:nvPr/>
        </p:nvSpPr>
        <p:spPr>
          <a:xfrm>
            <a:off x="311700" y="1839475"/>
            <a:ext cx="7920300" cy="9489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Versatility: the organ is able to fill all expectations/aspects of church music (and even community outreach through concerts!)</a:t>
            </a:r>
          </a:p>
          <a:p>
            <a:pPr lvl="0" rtl="0">
              <a:lnSpc>
                <a:spcPct val="115000"/>
              </a:lnSpc>
              <a:spcBef>
                <a:spcPts val="0"/>
              </a:spcBef>
              <a:spcAft>
                <a:spcPts val="1600"/>
              </a:spcAft>
              <a:buNone/>
            </a:pPr>
            <a:r>
              <a:t/>
            </a:r>
            <a:endParaRPr/>
          </a:p>
        </p:txBody>
      </p:sp>
      <p:sp>
        <p:nvSpPr>
          <p:cNvPr id="113" name="Shape 113"/>
          <p:cNvSpPr txBox="1"/>
          <p:nvPr/>
        </p:nvSpPr>
        <p:spPr>
          <a:xfrm>
            <a:off x="-70300" y="3024900"/>
            <a:ext cx="6760500" cy="6870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	Visually adds to aesthetics of church building</a:t>
            </a:r>
          </a:p>
        </p:txBody>
      </p:sp>
      <p:sp>
        <p:nvSpPr>
          <p:cNvPr id="114" name="Shape 114"/>
          <p:cNvSpPr txBox="1"/>
          <p:nvPr/>
        </p:nvSpPr>
        <p:spPr>
          <a:xfrm>
            <a:off x="386650" y="3831275"/>
            <a:ext cx="6561300" cy="785100"/>
          </a:xfrm>
          <a:prstGeom prst="rect">
            <a:avLst/>
          </a:prstGeom>
          <a:noFill/>
          <a:ln>
            <a:noFill/>
          </a:ln>
        </p:spPr>
        <p:txBody>
          <a:bodyPr anchorCtr="0" anchor="t" bIns="91425" lIns="91425" rIns="91425" wrap="square" tIns="91425">
            <a:noAutofit/>
          </a:bodyPr>
          <a:lstStyle/>
          <a:p>
            <a:pPr lvl="0" rtl="0">
              <a:lnSpc>
                <a:spcPct val="115000"/>
              </a:lnSpc>
              <a:spcBef>
                <a:spcPts val="0"/>
              </a:spcBef>
              <a:spcAft>
                <a:spcPts val="1600"/>
              </a:spcAft>
              <a:buNone/>
            </a:pPr>
            <a:r>
              <a:rPr lang="en" sz="1800">
                <a:solidFill>
                  <a:schemeClr val="lt2"/>
                </a:solidFill>
              </a:rPr>
              <a:t>Reverence and majesty: the king of instruments for the King of kings</a:t>
            </a:r>
          </a:p>
          <a:p>
            <a:pPr lvl="0">
              <a:spcBef>
                <a:spcPts val="0"/>
              </a:spcBef>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p:tgtEl>
                                          <p:spTgt spid="1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1000"/>
                                        <p:tgtEl>
                                          <p:spTgt spid="11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1000"/>
                                        <p:tgtEl>
                                          <p:spTgt spid="11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