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2" r:id="rId2"/>
  </p:sldMasterIdLst>
  <p:notesMasterIdLst>
    <p:notesMasterId r:id="rId60"/>
  </p:notesMasterIdLst>
  <p:sldIdLst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8" r:id="rId11"/>
    <p:sldId id="269" r:id="rId12"/>
    <p:sldId id="270" r:id="rId13"/>
    <p:sldId id="271" r:id="rId14"/>
    <p:sldId id="272" r:id="rId15"/>
    <p:sldId id="274" r:id="rId16"/>
    <p:sldId id="275" r:id="rId17"/>
    <p:sldId id="276" r:id="rId18"/>
    <p:sldId id="277" r:id="rId19"/>
    <p:sldId id="278" r:id="rId20"/>
    <p:sldId id="280" r:id="rId21"/>
    <p:sldId id="281" r:id="rId22"/>
    <p:sldId id="282" r:id="rId23"/>
    <p:sldId id="283" r:id="rId24"/>
    <p:sldId id="284" r:id="rId25"/>
    <p:sldId id="286" r:id="rId26"/>
    <p:sldId id="287" r:id="rId27"/>
    <p:sldId id="288" r:id="rId28"/>
    <p:sldId id="289" r:id="rId29"/>
    <p:sldId id="290" r:id="rId30"/>
    <p:sldId id="291" r:id="rId31"/>
    <p:sldId id="293" r:id="rId32"/>
    <p:sldId id="294" r:id="rId33"/>
    <p:sldId id="295" r:id="rId34"/>
    <p:sldId id="296" r:id="rId35"/>
    <p:sldId id="297" r:id="rId36"/>
    <p:sldId id="298" r:id="rId37"/>
    <p:sldId id="301" r:id="rId38"/>
    <p:sldId id="326" r:id="rId39"/>
    <p:sldId id="304" r:id="rId40"/>
    <p:sldId id="305" r:id="rId41"/>
    <p:sldId id="306" r:id="rId42"/>
    <p:sldId id="307" r:id="rId43"/>
    <p:sldId id="308" r:id="rId44"/>
    <p:sldId id="309" r:id="rId45"/>
    <p:sldId id="311" r:id="rId46"/>
    <p:sldId id="312" r:id="rId47"/>
    <p:sldId id="313" r:id="rId48"/>
    <p:sldId id="314" r:id="rId49"/>
    <p:sldId id="315" r:id="rId50"/>
    <p:sldId id="316" r:id="rId51"/>
    <p:sldId id="317" r:id="rId52"/>
    <p:sldId id="319" r:id="rId53"/>
    <p:sldId id="320" r:id="rId54"/>
    <p:sldId id="321" r:id="rId55"/>
    <p:sldId id="322" r:id="rId56"/>
    <p:sldId id="323" r:id="rId57"/>
    <p:sldId id="324" r:id="rId58"/>
    <p:sldId id="325" r:id="rId59"/>
  </p:sldIdLst>
  <p:sldSz cx="12192000" cy="6858000"/>
  <p:notesSz cx="6858000" cy="9144000"/>
  <p:embeddedFontLs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Oswald"/>
      <p:regular r:id="rId65"/>
      <p:bold r:id="rId66"/>
    </p:embeddedFont>
    <p:embeddedFont>
      <p:font typeface="Average" panose="020B0604020202020204" charset="0"/>
      <p:regular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33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font" Target="fonts/font3.fntdata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4.fntdata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7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2.fntdata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ccentual_verse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 Haas</a:t>
            </a:r>
          </a:p>
        </p:txBody>
      </p:sp>
      <p:sp>
        <p:nvSpPr>
          <p:cNvPr id="329" name="Shape 32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53" name="Shape 3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Shape 3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Luke Mayernik</a:t>
            </a:r>
          </a:p>
        </p:txBody>
      </p:sp>
      <p:sp>
        <p:nvSpPr>
          <p:cNvPr id="373" name="Shape 37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0" name="Shape 3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7" name="Shape 3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92" name="Shape 3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97" name="Shape 3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16" name="Shape 4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Shape 4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4" name="Shape 4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Ralph Vaughan Williams (1872-195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8), setting copyright 1953</a:t>
            </a:r>
          </a:p>
        </p:txBody>
      </p:sp>
      <p:sp>
        <p:nvSpPr>
          <p:cNvPr id="445" name="Shape 44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52" name="Shape 4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Joseph Gelineau (1920-2008)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/ Baa, Baa, Black Sheep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https://en.wikipedia.org/wiki/Accentual_verse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Shape 17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59" name="Shape 4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64" name="Shape 4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81" name="Shape 4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Shape 4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Cornelius Becker (1561-1604)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5" name="Shape 4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2" name="Shape 5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Jaroslav Vajda (1919-2008)</a:t>
            </a:r>
          </a:p>
        </p:txBody>
      </p:sp>
      <p:sp>
        <p:nvSpPr>
          <p:cNvPr id="503" name="Shape 50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hape 5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10" name="Shape 5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15" name="Shape 5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20" name="Shape 5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Shape 5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39" name="Shape 5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Shape 5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Shape 5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Shape 5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66" name="Shape 5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71" name="Shape 5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5800233" y="3807169"/>
            <a:ext cx="591422" cy="140842"/>
            <a:chOff x="4137525" y="2915950"/>
            <a:chExt cx="869100" cy="207000"/>
          </a:xfrm>
        </p:grpSpPr>
        <p:sp>
          <p:nvSpPr>
            <p:cNvPr id="11" name="Shape 11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895010" y="1321066"/>
            <a:ext cx="10401900" cy="2306700"/>
          </a:xfrm>
          <a:prstGeom prst="rect">
            <a:avLst/>
          </a:prstGeom>
        </p:spPr>
        <p:txBody>
          <a:bodyPr wrap="square" lIns="121900" tIns="121900" rIns="121900" bIns="121900" anchor="b" anchorCtr="0"/>
          <a:lstStyle>
            <a:lvl1pPr lvl="0" algn="ctr">
              <a:spcBef>
                <a:spcPts val="0"/>
              </a:spcBef>
              <a:buSzPct val="100000"/>
              <a:defRPr sz="6400"/>
            </a:lvl1pPr>
            <a:lvl2pPr lvl="1" algn="ctr">
              <a:spcBef>
                <a:spcPts val="0"/>
              </a:spcBef>
              <a:buSzPct val="100000"/>
              <a:defRPr sz="6400"/>
            </a:lvl2pPr>
            <a:lvl3pPr lvl="2" algn="ctr">
              <a:spcBef>
                <a:spcPts val="0"/>
              </a:spcBef>
              <a:buSzPct val="100000"/>
              <a:defRPr sz="6400"/>
            </a:lvl3pPr>
            <a:lvl4pPr lvl="3" algn="ctr">
              <a:spcBef>
                <a:spcPts val="0"/>
              </a:spcBef>
              <a:buSzPct val="100000"/>
              <a:defRPr sz="6400"/>
            </a:lvl4pPr>
            <a:lvl5pPr lvl="4" algn="ctr">
              <a:spcBef>
                <a:spcPts val="0"/>
              </a:spcBef>
              <a:buSzPct val="100000"/>
              <a:defRPr sz="6400"/>
            </a:lvl5pPr>
            <a:lvl6pPr lvl="5" algn="ctr">
              <a:spcBef>
                <a:spcPts val="0"/>
              </a:spcBef>
              <a:buSzPct val="100000"/>
              <a:defRPr sz="6400"/>
            </a:lvl6pPr>
            <a:lvl7pPr lvl="6" algn="ctr">
              <a:spcBef>
                <a:spcPts val="0"/>
              </a:spcBef>
              <a:buSzPct val="100000"/>
              <a:defRPr sz="6400"/>
            </a:lvl7pPr>
            <a:lvl8pPr lvl="7" algn="ctr">
              <a:spcBef>
                <a:spcPts val="0"/>
              </a:spcBef>
              <a:buSzPct val="100000"/>
              <a:defRPr sz="6400"/>
            </a:lvl8pPr>
            <a:lvl9pPr lvl="8" algn="ctr">
              <a:spcBef>
                <a:spcPts val="0"/>
              </a:spcBef>
              <a:buSzPct val="100000"/>
              <a:defRPr sz="64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895000" y="4233167"/>
            <a:ext cx="10401900" cy="1056900"/>
          </a:xfrm>
          <a:prstGeom prst="rect">
            <a:avLst/>
          </a:prstGeom>
        </p:spPr>
        <p:txBody>
          <a:bodyPr wrap="square" lIns="121900" tIns="121900" rIns="121900" bIns="121900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700" cy="5247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15600" y="1673700"/>
            <a:ext cx="11360700" cy="2520900"/>
          </a:xfrm>
          <a:prstGeom prst="rect">
            <a:avLst/>
          </a:prstGeom>
        </p:spPr>
        <p:txBody>
          <a:bodyPr wrap="square" lIns="121900" tIns="121900" rIns="121900" bIns="121900" anchor="b" anchorCtr="0"/>
          <a:lstStyle>
            <a:lvl1pPr lvl="0" algn="ctr">
              <a:spcBef>
                <a:spcPts val="0"/>
              </a:spcBef>
              <a:buSzPct val="100000"/>
              <a:defRPr sz="16000"/>
            </a:lvl1pPr>
            <a:lvl2pPr lvl="1" algn="ctr">
              <a:spcBef>
                <a:spcPts val="0"/>
              </a:spcBef>
              <a:buSzPct val="100000"/>
              <a:defRPr sz="16000"/>
            </a:lvl2pPr>
            <a:lvl3pPr lvl="2" algn="ctr">
              <a:spcBef>
                <a:spcPts val="0"/>
              </a:spcBef>
              <a:buSzPct val="100000"/>
              <a:defRPr sz="16000"/>
            </a:lvl3pPr>
            <a:lvl4pPr lvl="3" algn="ctr">
              <a:spcBef>
                <a:spcPts val="0"/>
              </a:spcBef>
              <a:buSzPct val="100000"/>
              <a:defRPr sz="16000"/>
            </a:lvl4pPr>
            <a:lvl5pPr lvl="4" algn="ctr">
              <a:spcBef>
                <a:spcPts val="0"/>
              </a:spcBef>
              <a:buSzPct val="100000"/>
              <a:defRPr sz="16000"/>
            </a:lvl5pPr>
            <a:lvl6pPr lvl="5" algn="ctr">
              <a:spcBef>
                <a:spcPts val="0"/>
              </a:spcBef>
              <a:buSzPct val="100000"/>
              <a:defRPr sz="16000"/>
            </a:lvl6pPr>
            <a:lvl7pPr lvl="6" algn="ctr">
              <a:spcBef>
                <a:spcPts val="0"/>
              </a:spcBef>
              <a:buSzPct val="100000"/>
              <a:defRPr sz="16000"/>
            </a:lvl7pPr>
            <a:lvl8pPr lvl="7" algn="ctr">
              <a:spcBef>
                <a:spcPts val="0"/>
              </a:spcBef>
              <a:buSzPct val="100000"/>
              <a:defRPr sz="16000"/>
            </a:lvl8pPr>
            <a:lvl9pPr lvl="8" algn="ctr">
              <a:spcBef>
                <a:spcPts val="0"/>
              </a:spcBef>
              <a:buSzPct val="100000"/>
              <a:defRPr sz="160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415600" y="4304566"/>
            <a:ext cx="11360700" cy="1734300"/>
          </a:xfrm>
          <a:prstGeom prst="rect">
            <a:avLst/>
          </a:prstGeom>
        </p:spPr>
        <p:txBody>
          <a:bodyPr wrap="square" lIns="121900" tIns="121900" rIns="121900" bIns="121900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700" cy="5247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700" cy="5247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963083" y="4406900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2"/>
          </p:nvPr>
        </p:nvSpPr>
        <p:spPr>
          <a:xfrm>
            <a:off x="6197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09600" y="1535112"/>
            <a:ext cx="5386800" cy="6398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800" cy="3951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body" idx="3"/>
          </p:nvPr>
        </p:nvSpPr>
        <p:spPr>
          <a:xfrm>
            <a:off x="6193366" y="1535112"/>
            <a:ext cx="5389200" cy="6398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4"/>
          </p:nvPr>
        </p:nvSpPr>
        <p:spPr>
          <a:xfrm>
            <a:off x="6193366" y="2174875"/>
            <a:ext cx="5389200" cy="3951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895000" y="2855000"/>
            <a:ext cx="10469700" cy="1148100"/>
          </a:xfrm>
          <a:prstGeom prst="rect">
            <a:avLst/>
          </a:prstGeom>
        </p:spPr>
        <p:txBody>
          <a:bodyPr wrap="square" lIns="121900" tIns="121900" rIns="121900" bIns="121900" anchor="ctr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700" cy="5247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609600" y="273050"/>
            <a:ext cx="4011300" cy="1161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700" cy="585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body" idx="2"/>
          </p:nvPr>
        </p:nvSpPr>
        <p:spPr>
          <a:xfrm>
            <a:off x="609600" y="1435100"/>
            <a:ext cx="4011300" cy="4691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2389717" y="5367337"/>
            <a:ext cx="7315200" cy="80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 rot="5400000">
            <a:off x="3832950" y="-1623150"/>
            <a:ext cx="4526100" cy="1097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 rot="5400000">
            <a:off x="7285050" y="1828787"/>
            <a:ext cx="5851500" cy="274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 rot="5400000">
            <a:off x="1697000" y="-812862"/>
            <a:ext cx="5851500" cy="802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700" cy="763500"/>
          </a:xfrm>
          <a:prstGeom prst="rect">
            <a:avLst/>
          </a:prstGeom>
        </p:spPr>
        <p:txBody>
          <a:bodyPr wrap="square" lIns="121900" tIns="121900" rIns="121900" bIns="121900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wrap="square" lIns="121900" tIns="121900" rIns="121900" bIns="121900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700" cy="5247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700" cy="763500"/>
          </a:xfrm>
          <a:prstGeom prst="rect">
            <a:avLst/>
          </a:prstGeom>
        </p:spPr>
        <p:txBody>
          <a:bodyPr wrap="square" lIns="121900" tIns="121900" rIns="121900" bIns="121900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wrap="square" lIns="121900" tIns="121900" rIns="121900" bIns="121900" anchor="t" anchorCtr="0"/>
          <a:lstStyle>
            <a:lvl1pPr lvl="0">
              <a:spcBef>
                <a:spcPts val="0"/>
              </a:spcBef>
              <a:buSzPct val="100000"/>
              <a:defRPr sz="19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wrap="square" lIns="121900" tIns="121900" rIns="121900" bIns="121900" anchor="t" anchorCtr="0"/>
          <a:lstStyle>
            <a:lvl1pPr lvl="0">
              <a:spcBef>
                <a:spcPts val="0"/>
              </a:spcBef>
              <a:buSzPct val="100000"/>
              <a:defRPr sz="19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700" cy="5247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700" cy="763500"/>
          </a:xfrm>
          <a:prstGeom prst="rect">
            <a:avLst/>
          </a:prstGeom>
        </p:spPr>
        <p:txBody>
          <a:bodyPr wrap="square" lIns="121900" tIns="121900" rIns="121900" bIns="121900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700" cy="5247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wrap="square" lIns="121900" tIns="121900" rIns="121900" bIns="121900" anchor="b" anchorCtr="0"/>
          <a:lstStyle>
            <a:lvl1pPr lvl="0">
              <a:spcBef>
                <a:spcPts val="0"/>
              </a:spcBef>
              <a:buSzPct val="100000"/>
              <a:defRPr sz="3200"/>
            </a:lvl1pPr>
            <a:lvl2pPr lvl="1">
              <a:spcBef>
                <a:spcPts val="0"/>
              </a:spcBef>
              <a:buSzPct val="100000"/>
              <a:defRPr sz="3200"/>
            </a:lvl2pPr>
            <a:lvl3pPr lvl="2">
              <a:spcBef>
                <a:spcPts val="0"/>
              </a:spcBef>
              <a:buSzPct val="100000"/>
              <a:defRPr sz="3200"/>
            </a:lvl3pPr>
            <a:lvl4pPr lvl="3">
              <a:spcBef>
                <a:spcPts val="0"/>
              </a:spcBef>
              <a:buSzPct val="100000"/>
              <a:defRPr sz="3200"/>
            </a:lvl4pPr>
            <a:lvl5pPr lvl="4">
              <a:spcBef>
                <a:spcPts val="0"/>
              </a:spcBef>
              <a:buSzPct val="100000"/>
              <a:defRPr sz="3200"/>
            </a:lvl5pPr>
            <a:lvl6pPr lvl="5">
              <a:spcBef>
                <a:spcPts val="0"/>
              </a:spcBef>
              <a:buSzPct val="100000"/>
              <a:defRPr sz="3200"/>
            </a:lvl6pPr>
            <a:lvl7pPr lvl="6">
              <a:spcBef>
                <a:spcPts val="0"/>
              </a:spcBef>
              <a:buSzPct val="100000"/>
              <a:defRPr sz="3200"/>
            </a:lvl7pPr>
            <a:lvl8pPr lvl="7">
              <a:spcBef>
                <a:spcPts val="0"/>
              </a:spcBef>
              <a:buSzPct val="100000"/>
              <a:defRPr sz="3200"/>
            </a:lvl8pPr>
            <a:lvl9pPr lvl="8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wrap="square" lIns="121900" tIns="121900" rIns="121900" bIns="121900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700" cy="5247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653666" y="701800"/>
            <a:ext cx="8302800" cy="5454300"/>
          </a:xfrm>
          <a:prstGeom prst="rect">
            <a:avLst/>
          </a:prstGeom>
        </p:spPr>
        <p:txBody>
          <a:bodyPr wrap="square" lIns="121900" tIns="121900" rIns="121900" bIns="121900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700" cy="5247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 lang="en-US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1" name="Shape 41"/>
          <p:cNvCxnSpPr/>
          <p:nvPr/>
        </p:nvCxnSpPr>
        <p:spPr>
          <a:xfrm>
            <a:off x="6706233" y="5994000"/>
            <a:ext cx="624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354000" y="1441866"/>
            <a:ext cx="5393700" cy="2280300"/>
          </a:xfrm>
          <a:prstGeom prst="rect">
            <a:avLst/>
          </a:prstGeom>
        </p:spPr>
        <p:txBody>
          <a:bodyPr wrap="square" lIns="121900" tIns="121900" rIns="121900" bIns="121900" anchor="b" anchorCtr="0"/>
          <a:lstStyle>
            <a:lvl1pPr lvl="0" algn="ctr">
              <a:spcBef>
                <a:spcPts val="0"/>
              </a:spcBef>
              <a:buSzPct val="100000"/>
              <a:defRPr sz="5600"/>
            </a:lvl1pPr>
            <a:lvl2pPr lvl="1" algn="ctr">
              <a:spcBef>
                <a:spcPts val="0"/>
              </a:spcBef>
              <a:buSzPct val="100000"/>
              <a:defRPr sz="5600"/>
            </a:lvl2pPr>
            <a:lvl3pPr lvl="2" algn="ctr">
              <a:spcBef>
                <a:spcPts val="0"/>
              </a:spcBef>
              <a:buSzPct val="100000"/>
              <a:defRPr sz="5600"/>
            </a:lvl3pPr>
            <a:lvl4pPr lvl="3" algn="ctr">
              <a:spcBef>
                <a:spcPts val="0"/>
              </a:spcBef>
              <a:buSzPct val="100000"/>
              <a:defRPr sz="5600"/>
            </a:lvl4pPr>
            <a:lvl5pPr lvl="4" algn="ctr">
              <a:spcBef>
                <a:spcPts val="0"/>
              </a:spcBef>
              <a:buSzPct val="100000"/>
              <a:defRPr sz="5600"/>
            </a:lvl5pPr>
            <a:lvl6pPr lvl="5" algn="ctr">
              <a:spcBef>
                <a:spcPts val="0"/>
              </a:spcBef>
              <a:buSzPct val="100000"/>
              <a:defRPr sz="5600"/>
            </a:lvl6pPr>
            <a:lvl7pPr lvl="6" algn="ctr">
              <a:spcBef>
                <a:spcPts val="0"/>
              </a:spcBef>
              <a:buSzPct val="100000"/>
              <a:defRPr sz="5600"/>
            </a:lvl7pPr>
            <a:lvl8pPr lvl="7" algn="ctr">
              <a:spcBef>
                <a:spcPts val="0"/>
              </a:spcBef>
              <a:buSzPct val="100000"/>
              <a:defRPr sz="5600"/>
            </a:lvl8pPr>
            <a:lvl9pPr lvl="8" algn="ctr">
              <a:spcBef>
                <a:spcPts val="0"/>
              </a:spcBef>
              <a:buSzPct val="100000"/>
              <a:defRPr sz="56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ubTitle" idx="1"/>
          </p:nvPr>
        </p:nvSpPr>
        <p:spPr>
          <a:xfrm>
            <a:off x="354000" y="3793601"/>
            <a:ext cx="5393700" cy="1794000"/>
          </a:xfrm>
          <a:prstGeom prst="rect">
            <a:avLst/>
          </a:prstGeom>
        </p:spPr>
        <p:txBody>
          <a:bodyPr wrap="square" lIns="121900" tIns="121900" rIns="121900" bIns="121900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</p:spPr>
        <p:txBody>
          <a:bodyPr wrap="square" lIns="121900" tIns="121900" rIns="121900" bIns="121900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700" cy="5247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 lang="en-US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15600" y="5640766"/>
            <a:ext cx="7998300" cy="806700"/>
          </a:xfrm>
          <a:prstGeom prst="rect">
            <a:avLst/>
          </a:prstGeom>
        </p:spPr>
        <p:txBody>
          <a:bodyPr wrap="square" lIns="121900" tIns="121900" rIns="121900" bIns="121900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700" cy="5247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4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4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4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4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4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4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4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4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4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3"/>
              </a:buClr>
              <a:buSzPct val="100000"/>
              <a:buFont typeface="Average"/>
              <a:buChar char="●"/>
              <a:defRPr sz="24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3"/>
              </a:buClr>
              <a:buSzPct val="100000"/>
              <a:buFont typeface="Average"/>
              <a:buChar char="○"/>
              <a:defRPr sz="19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3"/>
              </a:buClr>
              <a:buSzPct val="100000"/>
              <a:buFont typeface="Average"/>
              <a:buChar char="■"/>
              <a:defRPr sz="19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3"/>
              </a:buClr>
              <a:buSzPct val="100000"/>
              <a:buFont typeface="Average"/>
              <a:buChar char="●"/>
              <a:defRPr sz="19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3"/>
              </a:buClr>
              <a:buSzPct val="100000"/>
              <a:buFont typeface="Average"/>
              <a:buChar char="○"/>
              <a:defRPr sz="19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3"/>
              </a:buClr>
              <a:buSzPct val="100000"/>
              <a:buFont typeface="Average"/>
              <a:buChar char="■"/>
              <a:defRPr sz="19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3"/>
              </a:buClr>
              <a:buSzPct val="100000"/>
              <a:buFont typeface="Average"/>
              <a:buChar char="●"/>
              <a:defRPr sz="19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3"/>
              </a:buClr>
              <a:buSzPct val="100000"/>
              <a:buFont typeface="Average"/>
              <a:buChar char="○"/>
              <a:defRPr sz="19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3"/>
              </a:buClr>
              <a:buSzPct val="100000"/>
              <a:buFont typeface="Average"/>
              <a:buChar char="■"/>
              <a:defRPr sz="19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US" sz="13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‹#›</a:t>
            </a:fld>
            <a:endParaRPr lang="en-US" sz="13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09vuKEajCPM" TargetMode="Externa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6JOmU1S1_Xg" TargetMode="Externa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salmsmadesingable.com/samples.asp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Uq76LZlmlTM" TargetMode="External"/><Relationship Id="rId4" Type="http://schemas.openxmlformats.org/officeDocument/2006/relationships/image" Target="../media/image1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safeshare.tv/x/CHPt0Xf3idM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X-1dQ8t03mE" TargetMode="External"/><Relationship Id="rId4" Type="http://schemas.openxmlformats.org/officeDocument/2006/relationships/image" Target="../media/image1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TcqG4nAwkp4" TargetMode="Externa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pltwdUsyWZY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ctrTitle"/>
          </p:nvPr>
        </p:nvSpPr>
        <p:spPr>
          <a:xfrm>
            <a:off x="895010" y="1321066"/>
            <a:ext cx="10401900" cy="2306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5600" b="1">
                <a:latin typeface="Calibri"/>
                <a:ea typeface="Calibri"/>
                <a:cs typeface="Calibri"/>
                <a:sym typeface="Calibri"/>
              </a:rPr>
              <a:t>Different Styles</a:t>
            </a:r>
            <a:r>
              <a:rPr lang="en-US" sz="5600"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en-US" sz="5600" b="1">
                <a:latin typeface="Calibri"/>
                <a:ea typeface="Calibri"/>
                <a:cs typeface="Calibri"/>
                <a:sym typeface="Calibri"/>
              </a:rPr>
              <a:t>Psalmody 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5600">
                <a:latin typeface="Calibri"/>
                <a:ea typeface="Calibri"/>
                <a:cs typeface="Calibri"/>
                <a:sym typeface="Calibri"/>
              </a:rPr>
              <a:t>for the </a:t>
            </a:r>
            <a:r>
              <a:rPr lang="en-US" sz="5600" b="1">
                <a:latin typeface="Calibri"/>
                <a:ea typeface="Calibri"/>
                <a:cs typeface="Calibri"/>
                <a:sym typeface="Calibri"/>
              </a:rPr>
              <a:t>New Hymnal</a:t>
            </a:r>
            <a:r>
              <a:rPr lang="en-US" sz="5600"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5600" b="1">
                <a:latin typeface="Calibri"/>
                <a:ea typeface="Calibri"/>
                <a:cs typeface="Calibri"/>
                <a:sym typeface="Calibri"/>
              </a:rPr>
              <a:t>Psalter</a:t>
            </a:r>
          </a:p>
        </p:txBody>
      </p:sp>
      <p:sp>
        <p:nvSpPr>
          <p:cNvPr id="147" name="Shape 147"/>
          <p:cNvSpPr txBox="1">
            <a:spLocks noGrp="1"/>
          </p:cNvSpPr>
          <p:nvPr>
            <p:ph type="subTitle" idx="1"/>
          </p:nvPr>
        </p:nvSpPr>
        <p:spPr>
          <a:xfrm>
            <a:off x="895000" y="4233167"/>
            <a:ext cx="10401900" cy="10569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r>
              <a:rPr lang="en-US"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Grace Hennig and Dan Witte</a:t>
            </a:r>
          </a:p>
          <a:p>
            <a:pPr marL="0" marR="0" lvl="0" indent="0" algn="ctr" rtl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r>
              <a:rPr lang="en-US"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Members, Psalmody Committee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ctrTitle"/>
          </p:nvPr>
        </p:nvSpPr>
        <p:spPr>
          <a:xfrm>
            <a:off x="1524000" y="-252362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/>
          </a:p>
        </p:txBody>
      </p:sp>
      <p:sp>
        <p:nvSpPr>
          <p:cNvPr id="225" name="Shape 225"/>
          <p:cNvSpPr txBox="1">
            <a:spLocks noGrp="1"/>
          </p:cNvSpPr>
          <p:nvPr>
            <p:ph type="subTitle" idx="1"/>
          </p:nvPr>
        </p:nvSpPr>
        <p:spPr>
          <a:xfrm>
            <a:off x="895000" y="4233167"/>
            <a:ext cx="10401900" cy="105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/>
          </a:p>
        </p:txBody>
      </p:sp>
      <p:pic>
        <p:nvPicPr>
          <p:cNvPr id="2" name="09vuKEajCPM">
            <a:hlinkClick r:id="" action="ppaction://media"/>
            <a:extLst>
              <a:ext uri="{FF2B5EF4-FFF2-40B4-BE49-F238E27FC236}">
                <a16:creationId xmlns:a16="http://schemas.microsoft.com/office/drawing/2014/main" id="{667AAA8E-6085-42B0-8627-F24A9B7F31D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35676" y="749030"/>
            <a:ext cx="7133617" cy="535021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838200" y="146795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of the Psalm in the Lectionary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14</a:t>
            </a:r>
            <a:r>
              <a:rPr lang="en-US" sz="40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Sunday after Trinity – Year A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Service of the Word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838200" y="113947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 about this selection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About Gospel-style singing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/>
              <a:t>		Roots and Rhythms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/>
              <a:t>		Call and Response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/>
              <a:t>		Tommy Dorsey - Late 1930’s: Gospel Blues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/>
              <a:t>		Choir’s role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838200" y="146795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the psalm can be sung in worship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/>
              <a:t>Refrain by choir or soloist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/>
              <a:t>Repeat refrain (at first)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/>
              <a:t>Choir or soloist on the verses - congregation can try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55" name="Shape 2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03500"/>
            <a:ext cx="12192000" cy="766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ctrTitle"/>
          </p:nvPr>
        </p:nvSpPr>
        <p:spPr>
          <a:xfrm>
            <a:off x="1524000" y="-32543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/>
          </a:p>
        </p:txBody>
      </p:sp>
      <p:sp>
        <p:nvSpPr>
          <p:cNvPr id="261" name="Shape 261"/>
          <p:cNvSpPr txBox="1">
            <a:spLocks noGrp="1"/>
          </p:cNvSpPr>
          <p:nvPr>
            <p:ph type="subTitle" idx="1"/>
          </p:nvPr>
        </p:nvSpPr>
        <p:spPr>
          <a:xfrm>
            <a:off x="895000" y="4233167"/>
            <a:ext cx="10401900" cy="105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/>
          </a:p>
        </p:txBody>
      </p:sp>
      <p:pic>
        <p:nvPicPr>
          <p:cNvPr id="2" name="6JOmU1S1_Xg">
            <a:hlinkClick r:id="" action="ppaction://media"/>
            <a:extLst>
              <a:ext uri="{FF2B5EF4-FFF2-40B4-BE49-F238E27FC236}">
                <a16:creationId xmlns:a16="http://schemas.microsoft.com/office/drawing/2014/main" id="{006EF6C0-391F-4098-AC03-CCC7ED83611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77830" y="817123"/>
            <a:ext cx="7000672" cy="525050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838200" y="145240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of the Psalm in the Lectionary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Reformation (minor festival) – Year A, B, C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13</a:t>
            </a:r>
            <a:r>
              <a:rPr lang="en-US" sz="40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19</a:t>
            </a:r>
            <a:r>
              <a:rPr lang="en-US" sz="40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Sunday after Trinity – Year B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4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838200" y="145240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 about this selection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About Anglican Chant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/>
              <a:t>	Watch for the “thump!”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/>
              <a:t>	Most expressive; most difficult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/>
              <a:t>	</a:t>
            </a:r>
            <a:r>
              <a:rPr lang="en-US" sz="4000" u="sng">
                <a:solidFill>
                  <a:schemeClr val="hlink"/>
                </a:solidFill>
                <a:hlinkClick r:id="rId3"/>
              </a:rPr>
              <a:t>The Psalms Made Singable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838200" y="145240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the psalm can be sung in worship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/>
              <a:t>	Melody only with organ accompaniment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/>
              <a:t>	Choir in 4-part with organ or without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/>
              <a:t>	Cong. in 4-part with/without accompaniment.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1" name="Shape 2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12800" y="0"/>
            <a:ext cx="13723200" cy="690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ctrTitle"/>
          </p:nvPr>
        </p:nvSpPr>
        <p:spPr>
          <a:xfrm>
            <a:off x="895010" y="1321066"/>
            <a:ext cx="10401900" cy="2306700"/>
          </a:xfrm>
          <a:prstGeom prst="rect">
            <a:avLst/>
          </a:prstGeom>
        </p:spPr>
        <p:txBody>
          <a:bodyPr wrap="square" lIns="121900" tIns="121900" rIns="121900" bIns="121900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subTitle" idx="1"/>
          </p:nvPr>
        </p:nvSpPr>
        <p:spPr>
          <a:xfrm>
            <a:off x="895000" y="4233167"/>
            <a:ext cx="10401900" cy="10569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68" name="Shape 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838200" y="145240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u="sng"/>
              <a:t>No recording of this psalm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400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838200" y="145240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of the Psalm in the Lectionary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Ascension – Year A, B, C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838200" y="145240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 about this selection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Double tone in packet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/>
              <a:t>	Picked for the field test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/>
              <a:t>	Responsorial (anything with refrain) chant: </a:t>
            </a:r>
          </a:p>
          <a:p>
            <a:pPr marL="457200" marR="0" lvl="0" indent="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/>
              <a:t>Why do we use reciting tones, anyway?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60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838200" y="145240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the psalm can be sung in worship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/>
              <a:t>	Typical CW type of psalm but double tone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/>
              <a:t>	What are your ideas for this psalm?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25" name="Shape 3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275"/>
            <a:ext cx="12192000" cy="68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3" name="Shape 333" descr="https://pbs.twimg.com/profile_images/1367428599/38292_138597416173132_100000686236492_235639_681168_n2_400x40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28900" y="0"/>
            <a:ext cx="6934200" cy="693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ctrTitle"/>
          </p:nvPr>
        </p:nvSpPr>
        <p:spPr>
          <a:xfrm>
            <a:off x="1524000" y="-33943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/>
          </a:p>
        </p:txBody>
      </p:sp>
      <p:sp>
        <p:nvSpPr>
          <p:cNvPr id="339" name="Shape 339"/>
          <p:cNvSpPr txBox="1">
            <a:spLocks noGrp="1"/>
          </p:cNvSpPr>
          <p:nvPr>
            <p:ph type="subTitle" idx="1"/>
          </p:nvPr>
        </p:nvSpPr>
        <p:spPr>
          <a:xfrm>
            <a:off x="895000" y="4233167"/>
            <a:ext cx="10401900" cy="105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/>
          </a:p>
        </p:txBody>
      </p:sp>
      <p:pic>
        <p:nvPicPr>
          <p:cNvPr id="2" name="Uq76LZlmlTM">
            <a:hlinkClick r:id="" action="ppaction://media"/>
            <a:extLst>
              <a:ext uri="{FF2B5EF4-FFF2-40B4-BE49-F238E27FC236}">
                <a16:creationId xmlns:a16="http://schemas.microsoft.com/office/drawing/2014/main" id="{5DFD30BE-1AE0-40E0-BE52-4B13EBF02B6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393004" y="583660"/>
            <a:ext cx="7496783" cy="562258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>
            <a:spLocks noGrp="1"/>
          </p:cNvSpPr>
          <p:nvPr>
            <p:ph type="body" idx="1"/>
          </p:nvPr>
        </p:nvSpPr>
        <p:spPr>
          <a:xfrm>
            <a:off x="838200" y="141975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of the Psalm in the Lectionary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Ash Wednesday – Year A, B, C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19</a:t>
            </a:r>
            <a:r>
              <a:rPr lang="en-US" sz="40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Sunday after Trinity – Year C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>
            <a:spLocks noGrp="1"/>
          </p:cNvSpPr>
          <p:nvPr>
            <p:ph type="body" idx="1"/>
          </p:nvPr>
        </p:nvSpPr>
        <p:spPr>
          <a:xfrm>
            <a:off x="838200" y="141975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 about this selection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/>
              <a:t>	Responsorial psalm singing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/>
              <a:t>	Organ or piano accompaniment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838200" y="141975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the psalm can be sung in worship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/>
              <a:t>Options for the refrain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/>
              <a:t>Options for the verses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Shape 1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12800" y="-1"/>
            <a:ext cx="13757100" cy="690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8" name="Shape 368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69" name="Shape 3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725"/>
            <a:ext cx="12192000" cy="676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Shape 376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7" name="Shape 377" descr="https://s3.amazonaws.com/edu-setonhill-www/files/modules/shu_lukemayernikbanne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846271" y="0"/>
            <a:ext cx="25614900" cy="723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 txBox="1">
            <a:spLocks noGrp="1"/>
          </p:cNvSpPr>
          <p:nvPr>
            <p:ph type="ctrTitle"/>
          </p:nvPr>
        </p:nvSpPr>
        <p:spPr>
          <a:xfrm>
            <a:off x="1524000" y="-183912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/>
          </a:p>
        </p:txBody>
      </p:sp>
      <p:sp>
        <p:nvSpPr>
          <p:cNvPr id="383" name="Shape 383"/>
          <p:cNvSpPr txBox="1">
            <a:spLocks noGrp="1"/>
          </p:cNvSpPr>
          <p:nvPr>
            <p:ph type="subTitle" idx="1"/>
          </p:nvPr>
        </p:nvSpPr>
        <p:spPr>
          <a:xfrm>
            <a:off x="895000" y="4233167"/>
            <a:ext cx="10401900" cy="105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/>
          </a:p>
        </p:txBody>
      </p:sp>
      <p:sp>
        <p:nvSpPr>
          <p:cNvPr id="384" name="Shape 384" title="Psalm 62 (online-video-cutter.com).mp4">
            <a:hlinkClick r:id="rId3"/>
          </p:cNvPr>
          <p:cNvSpPr/>
          <p:nvPr/>
        </p:nvSpPr>
        <p:spPr>
          <a:xfrm>
            <a:off x="1981200" y="326856"/>
            <a:ext cx="8241999" cy="6181499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 txBox="1">
            <a:spLocks noGrp="1"/>
          </p:cNvSpPr>
          <p:nvPr>
            <p:ph type="body" idx="1"/>
          </p:nvPr>
        </p:nvSpPr>
        <p:spPr>
          <a:xfrm>
            <a:off x="838200" y="1096817"/>
            <a:ext cx="10515600" cy="5070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of the Psalm in the Lectionary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Epiphany 8 – Year A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9</a:t>
            </a:r>
            <a:r>
              <a:rPr lang="en-US" sz="40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Sunday after Trinity – Year A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Epiphany 3 – Year B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4</a:t>
            </a:r>
            <a:r>
              <a:rPr lang="en-US" sz="40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24</a:t>
            </a:r>
            <a:r>
              <a:rPr lang="en-US" sz="40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Sundays after Trinity – Year B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8</a:t>
            </a:r>
            <a:r>
              <a:rPr lang="en-US" sz="40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22</a:t>
            </a:r>
            <a:r>
              <a:rPr lang="en-US" sz="40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nd</a:t>
            </a: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Sundays after Trinity – Year C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40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 txBox="1">
            <a:spLocks noGrp="1"/>
          </p:cNvSpPr>
          <p:nvPr>
            <p:ph type="body" idx="1"/>
          </p:nvPr>
        </p:nvSpPr>
        <p:spPr>
          <a:xfrm>
            <a:off x="838200" y="1477817"/>
            <a:ext cx="10515600" cy="5070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 about this selection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Tunes that transcend style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/>
              <a:t>	Pairs well with </a:t>
            </a:r>
            <a:r>
              <a:rPr lang="en-US" sz="4000" i="1"/>
              <a:t>Lasst uns erfreuen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/>
              <a:t>	Can you think of other examples?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40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 txBox="1">
            <a:spLocks noGrp="1"/>
          </p:cNvSpPr>
          <p:nvPr>
            <p:ph type="body" idx="1"/>
          </p:nvPr>
        </p:nvSpPr>
        <p:spPr>
          <a:xfrm>
            <a:off x="838200" y="1477817"/>
            <a:ext cx="10515600" cy="5070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the psalm can be sung in worship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/>
              <a:t>	Verse and refrain approach or sing all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/>
              <a:t>	Melody-focused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/>
              <a:t>	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0" name="Shape 4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8" y="0"/>
            <a:ext cx="121763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D6F43-B22C-4F3B-AD2C-78E0369A2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 handout for Psalm 90</a:t>
            </a:r>
          </a:p>
        </p:txBody>
      </p:sp>
    </p:spTree>
    <p:extLst>
      <p:ext uri="{BB962C8B-B14F-4D97-AF65-F5344CB8AC3E}">
        <p14:creationId xmlns:p14="http://schemas.microsoft.com/office/powerpoint/2010/main" val="35572735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441" name="Shape 4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8450"/>
            <a:ext cx="12192000" cy="689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Shape 448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9" name="Shape 4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3004700" cy="782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7213600" y="274637"/>
            <a:ext cx="47751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Joseph Gelineau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(1920-2008)</a:t>
            </a:r>
          </a:p>
        </p:txBody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7883275" y="1600200"/>
            <a:ext cx="36990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/>
          </a:p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-US"/>
              <a:t>“Accentual Verse”</a:t>
            </a:r>
          </a:p>
        </p:txBody>
      </p:sp>
      <p:pic>
        <p:nvPicPr>
          <p:cNvPr id="183" name="Shape 183" descr="http://www.crisinellachiesa.it/articoli/vatiicano_II/vaticano_II_rottura_o_continuita/joseph_gelineau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7074000" cy="719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ctrTitle"/>
          </p:nvPr>
        </p:nvSpPr>
        <p:spPr>
          <a:xfrm>
            <a:off x="1600200" y="-230562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/>
          </a:p>
        </p:txBody>
      </p:sp>
      <p:sp>
        <p:nvSpPr>
          <p:cNvPr id="455" name="Shape 455"/>
          <p:cNvSpPr txBox="1">
            <a:spLocks noGrp="1"/>
          </p:cNvSpPr>
          <p:nvPr>
            <p:ph type="subTitle" idx="1"/>
          </p:nvPr>
        </p:nvSpPr>
        <p:spPr>
          <a:xfrm>
            <a:off x="895000" y="4233167"/>
            <a:ext cx="10401900" cy="105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/>
          </a:p>
        </p:txBody>
      </p:sp>
      <p:pic>
        <p:nvPicPr>
          <p:cNvPr id="2" name="X-1dQ8t03mE">
            <a:hlinkClick r:id="" action="ppaction://media"/>
            <a:extLst>
              <a:ext uri="{FF2B5EF4-FFF2-40B4-BE49-F238E27FC236}">
                <a16:creationId xmlns:a16="http://schemas.microsoft.com/office/drawing/2014/main" id="{67CC9A89-DFB4-4D1E-A491-8CF9FBEEBE0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72511" y="544749"/>
            <a:ext cx="7769157" cy="582686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 txBox="1">
            <a:spLocks noGrp="1"/>
          </p:cNvSpPr>
          <p:nvPr>
            <p:ph type="body" idx="1"/>
          </p:nvPr>
        </p:nvSpPr>
        <p:spPr>
          <a:xfrm>
            <a:off x="838200" y="151460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of the Psalm in the Lectionary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6</a:t>
            </a:r>
            <a:r>
              <a:rPr lang="en-US" sz="40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Sunday after Trinity – Year A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Thanksgiving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 txBox="1">
            <a:spLocks noGrp="1"/>
          </p:cNvSpPr>
          <p:nvPr>
            <p:ph type="body" idx="1"/>
          </p:nvPr>
        </p:nvSpPr>
        <p:spPr>
          <a:xfrm>
            <a:off x="838200" y="125340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 about this selection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Expanded settings of Psalms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Queen Elizabeth II coronation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/>
              <a:t>	Elizabethan language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/>
              <a:t>	Psalm paraphrases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/>
              <a:t>	Haven’t voted on this psalm yet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40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 txBox="1">
            <a:spLocks noGrp="1"/>
          </p:cNvSpPr>
          <p:nvPr>
            <p:ph type="body" idx="1"/>
          </p:nvPr>
        </p:nvSpPr>
        <p:spPr>
          <a:xfrm>
            <a:off x="838200" y="151460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the psalm can be sung in worship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/>
              <a:t>	Would you like to see something like this in the</a:t>
            </a:r>
          </a:p>
          <a:p>
            <a:pPr marL="0" marR="0" lvl="0" indent="457200" algn="l" rtl="0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/>
              <a:t> psalter?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/>
              <a:t>	District Worship Service setting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/>
              <a:t>	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Shape 484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5" name="Shape 4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18744" y="0"/>
            <a:ext cx="13723500" cy="690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1" name="Shape 491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492" name="Shape 4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9234" y="0"/>
            <a:ext cx="469833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 txBox="1">
            <a:spLocks noGrp="1"/>
          </p:cNvSpPr>
          <p:nvPr>
            <p:ph type="ctrTitle"/>
          </p:nvPr>
        </p:nvSpPr>
        <p:spPr>
          <a:xfrm>
            <a:off x="1524000" y="-152812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/>
          </a:p>
        </p:txBody>
      </p:sp>
      <p:sp>
        <p:nvSpPr>
          <p:cNvPr id="498" name="Shape 498"/>
          <p:cNvSpPr txBox="1">
            <a:spLocks noGrp="1"/>
          </p:cNvSpPr>
          <p:nvPr>
            <p:ph type="subTitle" idx="1"/>
          </p:nvPr>
        </p:nvSpPr>
        <p:spPr>
          <a:xfrm>
            <a:off x="895000" y="4233167"/>
            <a:ext cx="10401900" cy="105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/>
          </a:p>
        </p:txBody>
      </p:sp>
      <p:pic>
        <p:nvPicPr>
          <p:cNvPr id="499" name="Shape 4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9200" y="-6"/>
            <a:ext cx="966828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Shape 506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7" name="Shape 507" descr="http://www.slovenskezahranicie.sk/data/1430d1ebf12b5aad627902c7280b382d_305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4050" y="0"/>
            <a:ext cx="6603900" cy="6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 txBox="1">
            <a:spLocks noGrp="1"/>
          </p:cNvSpPr>
          <p:nvPr>
            <p:ph type="body" idx="1"/>
          </p:nvPr>
        </p:nvSpPr>
        <p:spPr>
          <a:xfrm>
            <a:off x="838200" y="151460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of the Psalm in the Lectionary</a:t>
            </a: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Christmas 1 – Year B</a:t>
            </a: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15</a:t>
            </a:r>
            <a:r>
              <a:rPr lang="en-US" sz="40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Sunday after Trinity – Year B	</a:t>
            </a: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23</a:t>
            </a:r>
            <a:r>
              <a:rPr lang="en-US" sz="40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rd</a:t>
            </a: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Sunday after Trinity – Year C</a:t>
            </a: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838200" y="10589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 about this selection</a:t>
            </a: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4000"/>
              <a:t>Why - n</a:t>
            </a: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ew clothes for </a:t>
            </a:r>
            <a:r>
              <a:rPr lang="en-US" sz="4000"/>
              <a:t>traditional texts?</a:t>
            </a: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/>
              <a:t>		original tune:</a:t>
            </a: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/>
              <a:t>			</a:t>
            </a:r>
            <a:r>
              <a:rPr lang="en-US" sz="4000" i="1"/>
              <a:t>Ich will von Herzen danken Gott</a:t>
            </a: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/>
              <a:t>			</a:t>
            </a:r>
            <a:r>
              <a:rPr lang="en-US" sz="4000" b="1"/>
              <a:t>Becker Psalter (1628, reprised 1986)</a:t>
            </a: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/>
              <a:t>	</a:t>
            </a: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4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ctrTitle"/>
          </p:nvPr>
        </p:nvSpPr>
        <p:spPr>
          <a:xfrm>
            <a:off x="1524000" y="-2063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/>
          </a:p>
        </p:txBody>
      </p:sp>
      <p:sp>
        <p:nvSpPr>
          <p:cNvPr id="189" name="Shape 189"/>
          <p:cNvSpPr txBox="1">
            <a:spLocks noGrp="1"/>
          </p:cNvSpPr>
          <p:nvPr>
            <p:ph type="subTitle" idx="1"/>
          </p:nvPr>
        </p:nvSpPr>
        <p:spPr>
          <a:xfrm>
            <a:off x="895000" y="4233167"/>
            <a:ext cx="10401900" cy="105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/>
          </a:p>
        </p:txBody>
      </p:sp>
      <p:pic>
        <p:nvPicPr>
          <p:cNvPr id="2" name="TcqG4nAwkp4">
            <a:hlinkClick r:id="" action="ppaction://media"/>
            <a:extLst>
              <a:ext uri="{FF2B5EF4-FFF2-40B4-BE49-F238E27FC236}">
                <a16:creationId xmlns:a16="http://schemas.microsoft.com/office/drawing/2014/main" id="{412E5772-8901-4953-A3B4-4E801999EB7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35087" y="427383"/>
            <a:ext cx="7663069" cy="5747302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 txBox="1">
            <a:spLocks noGrp="1"/>
          </p:cNvSpPr>
          <p:nvPr>
            <p:ph type="body" idx="1"/>
          </p:nvPr>
        </p:nvSpPr>
        <p:spPr>
          <a:xfrm>
            <a:off x="838200" y="151460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the psalm can be sung in worship</a:t>
            </a: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/>
              <a:t>	All sing melody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Shape 535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6" name="Shape 5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3074" y="-76200"/>
            <a:ext cx="12305100" cy="694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Shape 542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3" name="Shape 543" descr="https://i.ytimg.com/vi/naeokHdtaWw/maxresdefaul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930400" y="-1"/>
            <a:ext cx="16256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ctrTitle"/>
          </p:nvPr>
        </p:nvSpPr>
        <p:spPr>
          <a:xfrm>
            <a:off x="1524000" y="-12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/>
          </a:p>
        </p:txBody>
      </p:sp>
      <p:sp>
        <p:nvSpPr>
          <p:cNvPr id="549" name="Shape 549"/>
          <p:cNvSpPr txBox="1">
            <a:spLocks noGrp="1"/>
          </p:cNvSpPr>
          <p:nvPr>
            <p:ph type="subTitle" idx="1"/>
          </p:nvPr>
        </p:nvSpPr>
        <p:spPr>
          <a:xfrm>
            <a:off x="895000" y="4233167"/>
            <a:ext cx="10401900" cy="105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/>
          </a:p>
        </p:txBody>
      </p:sp>
      <p:sp>
        <p:nvSpPr>
          <p:cNvPr id="550" name="Shape 550" descr="The printed music for this song appears in the songbook Psalms for All Seasons, which can be found at http://www.psalmsforallseasons.org/  Words: Psalm 118, alt. Music: Jacques Berthier (1923-1994) © 1982, 1998 Ateliers et Presses de Taizé, Taizé Community, France, GIA Publications, Inc., exclusive North American agent" title="Psalm 118C: Psallite Deo/This is the Day">
            <a:hlinkClick r:id="rId3"/>
          </p:cNvPr>
          <p:cNvSpPr/>
          <p:nvPr/>
        </p:nvSpPr>
        <p:spPr>
          <a:xfrm>
            <a:off x="1745875" y="242600"/>
            <a:ext cx="8545800" cy="640935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body" idx="1"/>
          </p:nvPr>
        </p:nvSpPr>
        <p:spPr>
          <a:xfrm>
            <a:off x="838200" y="147177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of the Psalm in the Lectionary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Easter Day – Year A, B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Easter 5 – Year A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Easter Dawn – Year C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40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61" name="Shape 561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62" name="Shape 562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﻿No data for format specified.</a:t>
            </a:r>
          </a:p>
        </p:txBody>
      </p:sp>
      <p:pic>
        <p:nvPicPr>
          <p:cNvPr id="563" name="Shape 5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6175"/>
            <a:ext cx="12191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 txBox="1">
            <a:spLocks noGrp="1"/>
          </p:cNvSpPr>
          <p:nvPr>
            <p:ph type="body" idx="1"/>
          </p:nvPr>
        </p:nvSpPr>
        <p:spPr>
          <a:xfrm>
            <a:off x="838200" y="6610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 about this selection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Music from Taize - lends itself </a:t>
            </a:r>
            <a:r>
              <a:rPr lang="en-US" sz="4000"/>
              <a:t>to</a:t>
            </a: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psalmody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/>
              <a:t>	Repeated refrain - continuous music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/>
              <a:t>	Obbligato instrumental parts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/>
              <a:t>	Solo/choir singing over and above refrain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/>
              <a:t>	Reflective quality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/>
              <a:t>	Layout issues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40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 txBox="1">
            <a:spLocks noGrp="1"/>
          </p:cNvSpPr>
          <p:nvPr>
            <p:ph type="body" idx="1"/>
          </p:nvPr>
        </p:nvSpPr>
        <p:spPr>
          <a:xfrm>
            <a:off x="838200" y="147177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the psalm can be sung in worship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/>
              <a:t>	How do you start and finish?</a:t>
            </a:r>
          </a:p>
          <a:p>
            <a:pPr marL="0" marR="0" lvl="0" indent="457200" algn="l" rtl="0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/>
              <a:t>Cantor or choir learns verses - cue for cong?</a:t>
            </a:r>
          </a:p>
          <a:p>
            <a:pPr marL="0" marR="0" lvl="0" indent="457200" algn="l" rtl="0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/>
              <a:t>Electronic resources</a:t>
            </a:r>
          </a:p>
          <a:p>
            <a:pPr marL="0" marR="0" lvl="0" indent="457200" algn="l" rtl="0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/>
              <a:t>	instrumental parts; refrain descant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/>
              <a:t>	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3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838200" y="142130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of the Psalm in the Lectionary</a:t>
            </a: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Easter 4: Good Shepherd Sunday – Year A, B, C</a:t>
            </a: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23</a:t>
            </a:r>
            <a:r>
              <a:rPr lang="en-US" sz="40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rd</a:t>
            </a: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Sunday after Trinity – Year A</a:t>
            </a: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11</a:t>
            </a:r>
            <a:r>
              <a:rPr lang="en-US" sz="40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Sunday after Trinity – Year B</a:t>
            </a: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Funeral Service</a:t>
            </a: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838200" y="142130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 about this selection</a:t>
            </a: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About Gelineau Psalmody - GIA</a:t>
            </a: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/>
              <a:t>	Each measure contains one large beat</a:t>
            </a: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/>
              <a:t>	Stressed and unstressed words/syllables</a:t>
            </a: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/>
              <a:t>	Division of the text within the large beat</a:t>
            </a: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4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838200" y="142130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the psalm can be sung in worship</a:t>
            </a: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1" u="sng"/>
              <a:t>	</a:t>
            </a:r>
            <a:r>
              <a:rPr lang="en-US" sz="3600"/>
              <a:t>Refrain introduced</a:t>
            </a: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/>
              <a:t>	Refrain repeated and all following refrains by all</a:t>
            </a: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/>
              <a:t>	Soloist on verses at first</a:t>
            </a: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/>
              <a:t>	Eventually the hope is congregation can sing verses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Shape 2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930400" y="0"/>
            <a:ext cx="15835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288</Words>
  <Application>Microsoft Office PowerPoint</Application>
  <PresentationFormat>Widescreen</PresentationFormat>
  <Paragraphs>141</Paragraphs>
  <Slides>57</Slides>
  <Notes>56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Calibri</vt:lpstr>
      <vt:lpstr>Oswald</vt:lpstr>
      <vt:lpstr>Average</vt:lpstr>
      <vt:lpstr>Arial</vt:lpstr>
      <vt:lpstr>Slate</vt:lpstr>
      <vt:lpstr>Office Theme</vt:lpstr>
      <vt:lpstr>Different Styles of Psalmody  for the New Hymnal and Psalter</vt:lpstr>
      <vt:lpstr>PowerPoint Presentation</vt:lpstr>
      <vt:lpstr>PowerPoint Presentation</vt:lpstr>
      <vt:lpstr>Joseph Gelineau (1920-2008)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See handout for Psalm 90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Different Styles of Psalmody  for the New Hymnal and Psalter</dc:title>
  <dc:creator>Laura Schulz</dc:creator>
  <cp:lastModifiedBy>Laura Schulz</cp:lastModifiedBy>
  <cp:revision>7</cp:revision>
  <dcterms:modified xsi:type="dcterms:W3CDTF">2017-10-05T14:32:38Z</dcterms:modified>
</cp:coreProperties>
</file>