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3"/>
  </p:handoutMasterIdLst>
  <p:sldIdLst>
    <p:sldId id="256" r:id="rId2"/>
    <p:sldId id="279" r:id="rId3"/>
    <p:sldId id="273" r:id="rId4"/>
    <p:sldId id="276" r:id="rId5"/>
    <p:sldId id="277" r:id="rId6"/>
    <p:sldId id="259" r:id="rId7"/>
    <p:sldId id="260" r:id="rId8"/>
    <p:sldId id="280" r:id="rId9"/>
    <p:sldId id="257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5" r:id="rId19"/>
    <p:sldId id="296" r:id="rId20"/>
    <p:sldId id="293" r:id="rId21"/>
    <p:sldId id="294" r:id="rId22"/>
    <p:sldId id="278" r:id="rId23"/>
    <p:sldId id="258" r:id="rId24"/>
    <p:sldId id="261" r:id="rId25"/>
    <p:sldId id="308" r:id="rId26"/>
    <p:sldId id="262" r:id="rId27"/>
    <p:sldId id="263" r:id="rId28"/>
    <p:sldId id="264" r:id="rId29"/>
    <p:sldId id="265" r:id="rId30"/>
    <p:sldId id="266" r:id="rId31"/>
    <p:sldId id="281" r:id="rId32"/>
    <p:sldId id="267" r:id="rId33"/>
    <p:sldId id="268" r:id="rId34"/>
    <p:sldId id="269" r:id="rId35"/>
    <p:sldId id="270" r:id="rId36"/>
    <p:sldId id="271" r:id="rId37"/>
    <p:sldId id="284" r:id="rId38"/>
    <p:sldId id="272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283" r:id="rId49"/>
    <p:sldId id="275" r:id="rId50"/>
    <p:sldId id="306" r:id="rId51"/>
    <p:sldId id="307" r:id="rId52"/>
  </p:sldIdLst>
  <p:sldSz cx="12192000" cy="6858000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B11810A3-614F-4CCB-900E-FBFCA6AEDD59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77ED188E-5509-4078-8C79-926732987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86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03FC25-B4B7-4289-93DA-92379D53E94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4ECE-D7C5-4929-9F63-1690CAE23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5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03FC25-B4B7-4289-93DA-92379D53E94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4ECE-D7C5-4929-9F63-1690CAE23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5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03FC25-B4B7-4289-93DA-92379D53E94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4ECE-D7C5-4929-9F63-1690CAE23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8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514" y="365125"/>
            <a:ext cx="10189660" cy="1325563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514" y="1951630"/>
            <a:ext cx="10189660" cy="4225333"/>
          </a:xfrm>
        </p:spPr>
        <p:txBody>
          <a:bodyPr/>
          <a:lstStyle>
            <a:lvl1pPr marL="463550" indent="-4635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bg1"/>
                </a:solidFill>
              </a:defRPr>
            </a:lvl1pPr>
            <a:lvl2pPr marL="9144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4ECE-D7C5-4929-9F63-1690CAE23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1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03FC25-B4B7-4289-93DA-92379D53E94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4ECE-D7C5-4929-9F63-1690CAE23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0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03FC25-B4B7-4289-93DA-92379D53E94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4ECE-D7C5-4929-9F63-1690CAE23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13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03FC25-B4B7-4289-93DA-92379D53E94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4ECE-D7C5-4929-9F63-1690CAE23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6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03FC25-B4B7-4289-93DA-92379D53E94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4ECE-D7C5-4929-9F63-1690CAE23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03FC25-B4B7-4289-93DA-92379D53E94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4ECE-D7C5-4929-9F63-1690CAE23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7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03FC25-B4B7-4289-93DA-92379D53E94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4ECE-D7C5-4929-9F63-1690CAE23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5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03FC25-B4B7-4289-93DA-92379D53E94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4ECE-D7C5-4929-9F63-1690CAE23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8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365125"/>
            <a:ext cx="100716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5625"/>
            <a:ext cx="100716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692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54ECE-D7C5-4929-9F63-1690CAE23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9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Striving for Balance </a:t>
            </a:r>
            <a:br>
              <a:rPr lang="en-US" b="1" dirty="0" smtClean="0"/>
            </a:br>
            <a:r>
              <a:rPr lang="en-US" b="1" dirty="0" smtClean="0"/>
              <a:t>in Worship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30806"/>
            <a:ext cx="9144000" cy="1026993"/>
          </a:xfrm>
        </p:spPr>
        <p:txBody>
          <a:bodyPr/>
          <a:lstStyle/>
          <a:p>
            <a:r>
              <a:rPr lang="en-US" i="1" dirty="0" smtClean="0"/>
              <a:t>WELS National Worship Conference 2017</a:t>
            </a:r>
          </a:p>
          <a:p>
            <a:r>
              <a:rPr lang="en-US" i="1" dirty="0" smtClean="0"/>
              <a:t>Pastor Jon Micheel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772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of continuity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514" y="1924334"/>
            <a:ext cx="10189660" cy="4252629"/>
          </a:xfrm>
        </p:spPr>
        <p:txBody>
          <a:bodyPr/>
          <a:lstStyle/>
          <a:p>
            <a:r>
              <a:rPr lang="en-US" dirty="0" smtClean="0"/>
              <a:t>Ensures we get important things done</a:t>
            </a:r>
          </a:p>
          <a:p>
            <a:r>
              <a:rPr lang="en-US" dirty="0" smtClean="0"/>
              <a:t>Embeds key spiritual truths in our minds</a:t>
            </a:r>
          </a:p>
          <a:p>
            <a:r>
              <a:rPr lang="en-US" dirty="0" smtClean="0"/>
              <a:t>Especially valuable for … </a:t>
            </a:r>
          </a:p>
          <a:p>
            <a:pPr lvl="1"/>
            <a:r>
              <a:rPr lang="en-US" dirty="0" smtClean="0"/>
              <a:t>pre-literate (e.g., young kids) &amp; non-literate</a:t>
            </a:r>
          </a:p>
          <a:p>
            <a:pPr lvl="1"/>
            <a:r>
              <a:rPr lang="en-US" dirty="0" smtClean="0"/>
              <a:t>those whose first language is not language used in worship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Continuity &amp; Variety</a:t>
            </a:r>
          </a:p>
        </p:txBody>
      </p:sp>
    </p:spTree>
    <p:extLst>
      <p:ext uri="{BB962C8B-B14F-4D97-AF65-F5344CB8AC3E}">
        <p14:creationId xmlns:p14="http://schemas.microsoft.com/office/powerpoint/2010/main" val="223963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Cautions about continuity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514" y="1924334"/>
            <a:ext cx="10189660" cy="4252629"/>
          </a:xfrm>
        </p:spPr>
        <p:txBody>
          <a:bodyPr/>
          <a:lstStyle/>
          <a:p>
            <a:r>
              <a:rPr lang="en-US" dirty="0" smtClean="0"/>
              <a:t>Patterns only as beneficial as their content</a:t>
            </a:r>
          </a:p>
          <a:p>
            <a:r>
              <a:rPr lang="en-US" dirty="0" smtClean="0"/>
              <a:t>Can contribute to externalism</a:t>
            </a:r>
          </a:p>
          <a:p>
            <a:pPr lvl="1"/>
            <a:r>
              <a:rPr lang="en-US" dirty="0"/>
              <a:t>“I hate, I despise your religious festivals; your assemblies are a stench to </a:t>
            </a:r>
            <a:r>
              <a:rPr lang="en-US" dirty="0" smtClean="0"/>
              <a:t>me.” </a:t>
            </a:r>
            <a:r>
              <a:rPr lang="en-US" sz="2000" dirty="0"/>
              <a:t>(Amos 5:21)</a:t>
            </a:r>
            <a:endParaRPr lang="en-US" sz="2000" dirty="0" smtClean="0"/>
          </a:p>
          <a:p>
            <a:pPr lvl="1"/>
            <a:r>
              <a:rPr lang="en-US" dirty="0"/>
              <a:t>“And when you pray, do not keep on babbling like pagans, for they think they will be heard because of their many words</a:t>
            </a:r>
            <a:r>
              <a:rPr lang="en-US" dirty="0" smtClean="0"/>
              <a:t>.” </a:t>
            </a:r>
            <a:r>
              <a:rPr lang="en-US" sz="2000" dirty="0"/>
              <a:t>(Matthew </a:t>
            </a:r>
            <a:r>
              <a:rPr lang="en-US" sz="2000" dirty="0" smtClean="0"/>
              <a:t>6:7)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Continuity &amp; Variety</a:t>
            </a:r>
          </a:p>
        </p:txBody>
      </p:sp>
    </p:spTree>
    <p:extLst>
      <p:ext uri="{BB962C8B-B14F-4D97-AF65-F5344CB8AC3E}">
        <p14:creationId xmlns:p14="http://schemas.microsoft.com/office/powerpoint/2010/main" val="12968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of variety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514" y="1924334"/>
            <a:ext cx="10189660" cy="4252629"/>
          </a:xfrm>
        </p:spPr>
        <p:txBody>
          <a:bodyPr/>
          <a:lstStyle/>
          <a:p>
            <a:r>
              <a:rPr lang="en-US" dirty="0" smtClean="0"/>
              <a:t>Helps us proclaim the broad range of spiritual truths</a:t>
            </a:r>
          </a:p>
          <a:p>
            <a:r>
              <a:rPr lang="en-US" smtClean="0"/>
              <a:t>By </a:t>
            </a:r>
            <a:r>
              <a:rPr lang="en-US"/>
              <a:t>heightening </a:t>
            </a:r>
            <a:r>
              <a:rPr lang="en-US" smtClean="0"/>
              <a:t>mindfulness, mitigates </a:t>
            </a:r>
            <a:r>
              <a:rPr lang="en-US" dirty="0" smtClean="0"/>
              <a:t>danger of </a:t>
            </a:r>
            <a:r>
              <a:rPr lang="en-US" smtClean="0"/>
              <a:t>thoughtless repetition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Continuity &amp; Variety</a:t>
            </a:r>
          </a:p>
        </p:txBody>
      </p:sp>
    </p:spTree>
    <p:extLst>
      <p:ext uri="{BB962C8B-B14F-4D97-AF65-F5344CB8AC3E}">
        <p14:creationId xmlns:p14="http://schemas.microsoft.com/office/powerpoint/2010/main" val="193484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Cautions about variety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514" y="1924334"/>
            <a:ext cx="10189660" cy="4252629"/>
          </a:xfrm>
        </p:spPr>
        <p:txBody>
          <a:bodyPr>
            <a:normAutofit/>
          </a:bodyPr>
          <a:lstStyle/>
          <a:p>
            <a:r>
              <a:rPr lang="en-US" dirty="0" smtClean="0"/>
              <a:t>A little “stress” can be helpful; too much = distracting “distress”</a:t>
            </a:r>
          </a:p>
          <a:p>
            <a:r>
              <a:rPr lang="en-US" dirty="0" smtClean="0"/>
              <a:t>“What’s happening next?” puts attention on process, not content</a:t>
            </a:r>
          </a:p>
          <a:p>
            <a:r>
              <a:rPr lang="en-US" dirty="0" smtClean="0"/>
              <a:t>Too much variety can inhibit participation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Continuity &amp; Variety</a:t>
            </a:r>
          </a:p>
        </p:txBody>
      </p:sp>
    </p:spTree>
    <p:extLst>
      <p:ext uri="{BB962C8B-B14F-4D97-AF65-F5344CB8AC3E}">
        <p14:creationId xmlns:p14="http://schemas.microsoft.com/office/powerpoint/2010/main" val="51166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continuity and variety</a:t>
            </a:r>
            <a:br>
              <a:rPr lang="en-US" dirty="0" smtClean="0"/>
            </a:br>
            <a:r>
              <a:rPr lang="en-US" dirty="0" smtClean="0"/>
              <a:t>Example 1: Ordinary and </a:t>
            </a:r>
            <a:r>
              <a:rPr lang="en-US" dirty="0" err="1" smtClean="0"/>
              <a:t>Propers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Ordinary = recurring framework of texts, Word-Sacrament progression</a:t>
            </a:r>
          </a:p>
          <a:p>
            <a:r>
              <a:rPr lang="en-US" dirty="0" err="1" smtClean="0"/>
              <a:t>Propers</a:t>
            </a:r>
            <a:r>
              <a:rPr lang="en-US" dirty="0" smtClean="0"/>
              <a:t> = Scripture readings, “of the Day” sections</a:t>
            </a:r>
          </a:p>
          <a:p>
            <a:r>
              <a:rPr lang="en-US" dirty="0" smtClean="0"/>
              <a:t>Not just traditional; this system harnesses benefits of continuity and variety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Continuity &amp; Variety</a:t>
            </a:r>
          </a:p>
        </p:txBody>
      </p:sp>
    </p:spTree>
    <p:extLst>
      <p:ext uri="{BB962C8B-B14F-4D97-AF65-F5344CB8AC3E}">
        <p14:creationId xmlns:p14="http://schemas.microsoft.com/office/powerpoint/2010/main" val="325772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continuity and variety </a:t>
            </a:r>
            <a:br>
              <a:rPr lang="en-US" dirty="0" smtClean="0"/>
            </a:br>
            <a:r>
              <a:rPr lang="en-US" dirty="0" smtClean="0"/>
              <a:t>Example 2: The Church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of Jesus, then Life of the Church</a:t>
            </a:r>
          </a:p>
          <a:p>
            <a:r>
              <a:rPr lang="en-US" dirty="0" smtClean="0"/>
              <a:t>Annual attention to key salvation events</a:t>
            </a:r>
          </a:p>
          <a:p>
            <a:r>
              <a:rPr lang="en-US" dirty="0" smtClean="0"/>
              <a:t>Echoes of Old Testament annual cycle: reinforcing a range of vital truths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Continuity &amp; Variety</a:t>
            </a:r>
          </a:p>
        </p:txBody>
      </p:sp>
    </p:spTree>
    <p:extLst>
      <p:ext uri="{BB962C8B-B14F-4D97-AF65-F5344CB8AC3E}">
        <p14:creationId xmlns:p14="http://schemas.microsoft.com/office/powerpoint/2010/main" val="28915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continuity and variety </a:t>
            </a:r>
            <a:br>
              <a:rPr lang="en-US" dirty="0" smtClean="0"/>
            </a:br>
            <a:r>
              <a:rPr lang="en-US" dirty="0" smtClean="0"/>
              <a:t>Example 3: Building repertoire of hymns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“If I know a hymn, I sing it. If I don’t, I won’t.”</a:t>
            </a:r>
          </a:p>
          <a:p>
            <a:r>
              <a:rPr lang="en-US" dirty="0" smtClean="0"/>
              <a:t>New music: fun to some, frustrating to others</a:t>
            </a:r>
          </a:p>
          <a:p>
            <a:r>
              <a:rPr lang="en-US" dirty="0" smtClean="0"/>
              <a:t>Try a congregational repertoire of c. 250 hymns, then expand occasionally</a:t>
            </a:r>
          </a:p>
          <a:p>
            <a:r>
              <a:rPr lang="en-US" dirty="0" smtClean="0"/>
              <a:t>Stretch, but not too far too fast</a:t>
            </a:r>
          </a:p>
          <a:p>
            <a:r>
              <a:rPr lang="en-US" dirty="0" smtClean="0"/>
              <a:t>Introduce winsomely! “That sounds nice. Maybe I wouldn’t mind singing that…”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Continuity &amp; Variety</a:t>
            </a:r>
          </a:p>
        </p:txBody>
      </p:sp>
    </p:spTree>
    <p:extLst>
      <p:ext uri="{BB962C8B-B14F-4D97-AF65-F5344CB8AC3E}">
        <p14:creationId xmlns:p14="http://schemas.microsoft.com/office/powerpoint/2010/main" val="412912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continuity and variety </a:t>
            </a:r>
            <a:br>
              <a:rPr lang="en-US" dirty="0" smtClean="0"/>
            </a:br>
            <a:r>
              <a:rPr lang="en-US" dirty="0" smtClean="0"/>
              <a:t>Example 4: Rotating orders seasonally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Rotating 4-5 orders of service in one month: common practice?</a:t>
            </a:r>
          </a:p>
          <a:p>
            <a:r>
              <a:rPr lang="en-US" dirty="0" smtClean="0"/>
              <a:t>Upside: no one order gets stale</a:t>
            </a:r>
          </a:p>
          <a:p>
            <a:r>
              <a:rPr lang="en-US" dirty="0" smtClean="0"/>
              <a:t>Downside: takes a long time to learn an order, especially for guests, new members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Continuity &amp; Variety</a:t>
            </a:r>
          </a:p>
        </p:txBody>
      </p:sp>
    </p:spTree>
    <p:extLst>
      <p:ext uri="{BB962C8B-B14F-4D97-AF65-F5344CB8AC3E}">
        <p14:creationId xmlns:p14="http://schemas.microsoft.com/office/powerpoint/2010/main" val="374079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continuity and variety </a:t>
            </a:r>
            <a:br>
              <a:rPr lang="en-US" dirty="0" smtClean="0"/>
            </a:br>
            <a:r>
              <a:rPr lang="en-US" dirty="0" smtClean="0"/>
              <a:t>Example 4: Rotating orders seasonally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Suggestion: rotate 1-2 orders seasonally:</a:t>
            </a:r>
          </a:p>
          <a:p>
            <a:pPr marL="517525" lvl="1"/>
            <a:r>
              <a:rPr lang="en-US" sz="2800" dirty="0" smtClean="0"/>
              <a:t>Epiphany (Jan-Feb): Service of Word and Sacrament, Haugen Morning Praise</a:t>
            </a:r>
          </a:p>
          <a:p>
            <a:pPr marL="517525" lvl="1"/>
            <a:r>
              <a:rPr lang="en-US" sz="2800" dirty="0" smtClean="0"/>
              <a:t>Lenten Sundays (Mar-Apr): Common Service, Service of the Word (or gathering rite followed by one of those)</a:t>
            </a:r>
          </a:p>
          <a:p>
            <a:pPr marL="517525" lvl="1"/>
            <a:r>
              <a:rPr lang="en-US" sz="2800" dirty="0" smtClean="0"/>
              <a:t>Easter Season: same two but with “This Is the Feast”</a:t>
            </a:r>
          </a:p>
          <a:p>
            <a:pPr marL="517525" lvl="1"/>
            <a:r>
              <a:rPr lang="en-US" sz="2800" dirty="0" smtClean="0"/>
              <a:t>Pentecost Season (first part): Divine Service II, CW Morning Praise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Continuity &amp; Variety</a:t>
            </a:r>
          </a:p>
        </p:txBody>
      </p:sp>
    </p:spTree>
    <p:extLst>
      <p:ext uri="{BB962C8B-B14F-4D97-AF65-F5344CB8AC3E}">
        <p14:creationId xmlns:p14="http://schemas.microsoft.com/office/powerpoint/2010/main" val="144978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continuity and variety </a:t>
            </a:r>
            <a:br>
              <a:rPr lang="en-US" dirty="0" smtClean="0"/>
            </a:br>
            <a:r>
              <a:rPr lang="en-US" dirty="0" smtClean="0"/>
              <a:t>Example 4: Rotating orders seasonally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Adapt this to each congregation (e.g., one order per month)</a:t>
            </a:r>
          </a:p>
          <a:p>
            <a:r>
              <a:rPr lang="en-US" dirty="0" smtClean="0"/>
              <a:t>Can be appreciated by</a:t>
            </a:r>
          </a:p>
          <a:p>
            <a:pPr lvl="1"/>
            <a:r>
              <a:rPr lang="en-US" dirty="0" smtClean="0"/>
              <a:t>worshipers still getting acquainted with orders of service</a:t>
            </a:r>
          </a:p>
          <a:p>
            <a:pPr lvl="1"/>
            <a:r>
              <a:rPr lang="en-US" dirty="0" smtClean="0"/>
              <a:t>musicians—especially those not as proficient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Continuity &amp; Variety</a:t>
            </a:r>
          </a:p>
        </p:txBody>
      </p:sp>
    </p:spTree>
    <p:extLst>
      <p:ext uri="{BB962C8B-B14F-4D97-AF65-F5344CB8AC3E}">
        <p14:creationId xmlns:p14="http://schemas.microsoft.com/office/powerpoint/2010/main" val="380459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" r="5559"/>
          <a:stretch/>
        </p:blipFill>
        <p:spPr>
          <a:xfrm>
            <a:off x="6823880" y="1487606"/>
            <a:ext cx="4872251" cy="3691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17" y="1487606"/>
            <a:ext cx="4917745" cy="36883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3003" y="3016151"/>
            <a:ext cx="68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or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3003" y="3882851"/>
            <a:ext cx="682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?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7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Balancing continuity and variety </a:t>
            </a:r>
            <a:br>
              <a:rPr lang="en-US" dirty="0" smtClean="0"/>
            </a:br>
            <a:r>
              <a:rPr lang="en-US" dirty="0" smtClean="0"/>
              <a:t>Example 5: Single rite, multiple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basic progression of the service, same basic texts</a:t>
            </a:r>
          </a:p>
          <a:p>
            <a:r>
              <a:rPr lang="en-US" dirty="0" smtClean="0"/>
              <a:t>Multiple musical settings</a:t>
            </a:r>
          </a:p>
          <a:p>
            <a:r>
              <a:rPr lang="en-US" dirty="0" smtClean="0"/>
              <a:t>Combine this with previous suggestion: Don’t try different music every Sunday; rather, try one musical setting through a season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Continuity &amp; Variety</a:t>
            </a:r>
          </a:p>
        </p:txBody>
      </p:sp>
    </p:spTree>
    <p:extLst>
      <p:ext uri="{BB962C8B-B14F-4D97-AF65-F5344CB8AC3E}">
        <p14:creationId xmlns:p14="http://schemas.microsoft.com/office/powerpoint/2010/main" val="41163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continuity and variety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Tell someone next to you one thing from this section that you remember (1 minute)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Your thoughts, questions on this section?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Continuity &amp; Variety</a:t>
            </a:r>
          </a:p>
        </p:txBody>
      </p:sp>
    </p:spTree>
    <p:extLst>
      <p:ext uri="{BB962C8B-B14F-4D97-AF65-F5344CB8AC3E}">
        <p14:creationId xmlns:p14="http://schemas.microsoft.com/office/powerpoint/2010/main" val="281983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34214"/>
          </a:xfrm>
        </p:spPr>
        <p:txBody>
          <a:bodyPr/>
          <a:lstStyle/>
          <a:p>
            <a:r>
              <a:rPr lang="en-US" dirty="0" smtClean="0"/>
              <a:t>Striving to Balance </a:t>
            </a:r>
            <a:br>
              <a:rPr lang="en-US" dirty="0" smtClean="0"/>
            </a:br>
            <a:r>
              <a:rPr lang="en-US" dirty="0" smtClean="0"/>
              <a:t>Nurture and Outreach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76215"/>
            <a:ext cx="10515600" cy="1913435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In worship, we strive to serve both those who don’t yet know the gospel and those who do. 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Opinions shaped by (bad) experiences?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514" y="1924335"/>
            <a:ext cx="5776577" cy="3056739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3900" dirty="0" smtClean="0"/>
              <a:t>Have we witnessed … </a:t>
            </a:r>
          </a:p>
          <a:p>
            <a:pPr lvl="0"/>
            <a:r>
              <a:rPr lang="en-US" sz="3500" dirty="0" smtClean="0"/>
              <a:t>a lack </a:t>
            </a:r>
            <a:r>
              <a:rPr lang="en-US" sz="3500" dirty="0"/>
              <a:t>of concern for people who need </a:t>
            </a:r>
            <a:r>
              <a:rPr lang="en-US" sz="3500" dirty="0" smtClean="0"/>
              <a:t>the gospel?</a:t>
            </a:r>
            <a:endParaRPr lang="en-US" sz="3500" dirty="0"/>
          </a:p>
          <a:p>
            <a:pPr lvl="0"/>
            <a:r>
              <a:rPr lang="en-US" sz="3500" dirty="0" smtClean="0"/>
              <a:t>“seeker-friendly</a:t>
            </a:r>
            <a:r>
              <a:rPr lang="en-US" sz="3500" dirty="0"/>
              <a:t>” worship that </a:t>
            </a:r>
            <a:r>
              <a:rPr lang="en-US" sz="3500" dirty="0" smtClean="0"/>
              <a:t>compromises Scripture?</a:t>
            </a:r>
            <a:endParaRPr lang="en-US" sz="3500" dirty="0"/>
          </a:p>
          <a:p>
            <a:pPr marL="0" lvl="0" indent="0">
              <a:buNone/>
            </a:pP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Nurture &amp; Outreach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584" y="2091815"/>
            <a:ext cx="3395486" cy="2546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8514" y="5286908"/>
            <a:ext cx="9422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Can we acknowledge </a:t>
            </a:r>
            <a:r>
              <a:rPr lang="en-US" sz="3600" dirty="0" smtClean="0">
                <a:solidFill>
                  <a:schemeClr val="bg1"/>
                </a:solidFill>
              </a:rPr>
              <a:t>our experiences AND </a:t>
            </a:r>
            <a:r>
              <a:rPr lang="en-US" sz="3600" dirty="0">
                <a:solidFill>
                  <a:schemeClr val="bg1"/>
                </a:solidFill>
              </a:rPr>
              <a:t>think </a:t>
            </a:r>
            <a:r>
              <a:rPr lang="en-US" sz="3600" dirty="0" smtClean="0">
                <a:solidFill>
                  <a:schemeClr val="bg1"/>
                </a:solidFill>
              </a:rPr>
              <a:t>beyond them?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4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Nurture and outreach are both essential!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514" y="1937982"/>
            <a:ext cx="10189660" cy="48040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But grow in the grace and knowledge of our Lord and Savior Jesus Christ. </a:t>
            </a:r>
            <a:r>
              <a:rPr lang="en-US" sz="2000" dirty="0" smtClean="0"/>
              <a:t>(2 Peter 3:18)</a:t>
            </a:r>
          </a:p>
          <a:p>
            <a:pPr marL="0" indent="0">
              <a:buNone/>
            </a:pPr>
            <a:r>
              <a:rPr lang="en-US" dirty="0" smtClean="0"/>
              <a:t>Jesus said, “Feed my sheep.” </a:t>
            </a:r>
            <a:r>
              <a:rPr lang="en-US" sz="2000" dirty="0"/>
              <a:t>(John 21:17) </a:t>
            </a:r>
          </a:p>
          <a:p>
            <a:pPr marL="0" indent="0">
              <a:buNone/>
            </a:pPr>
            <a:r>
              <a:rPr lang="en-US" dirty="0" smtClean="0"/>
              <a:t>When </a:t>
            </a:r>
            <a:r>
              <a:rPr lang="en-US" dirty="0"/>
              <a:t>he saw the crowds, he had compassion on them, because they were harassed and helpless, like sheep without a shepherd</a:t>
            </a:r>
            <a:r>
              <a:rPr lang="en-US" dirty="0" smtClean="0"/>
              <a:t>. </a:t>
            </a:r>
            <a:r>
              <a:rPr lang="en-US" sz="2000" dirty="0"/>
              <a:t>(Matthew </a:t>
            </a:r>
            <a:r>
              <a:rPr lang="en-US" sz="2000" dirty="0" smtClean="0"/>
              <a:t>9:36)</a:t>
            </a:r>
          </a:p>
          <a:p>
            <a:pPr marL="0" indent="0">
              <a:buNone/>
            </a:pPr>
            <a:r>
              <a:rPr lang="en-US" dirty="0" smtClean="0"/>
              <a:t>“Go </a:t>
            </a:r>
            <a:r>
              <a:rPr lang="en-US" dirty="0"/>
              <a:t>and make disciples of all </a:t>
            </a:r>
            <a:r>
              <a:rPr lang="en-US" dirty="0" smtClean="0"/>
              <a:t>nations…” </a:t>
            </a:r>
            <a:r>
              <a:rPr lang="en-US" sz="2000" dirty="0"/>
              <a:t>(Matthew </a:t>
            </a:r>
            <a:r>
              <a:rPr lang="en-US" sz="2000" dirty="0" smtClean="0"/>
              <a:t>28:19)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Nurture &amp; Outreach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7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Nurture and outreach are both essential!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514" y="1937982"/>
            <a:ext cx="10189660" cy="480401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Worship = a once-a-week </a:t>
            </a:r>
            <a:r>
              <a:rPr lang="en-US" dirty="0"/>
              <a:t>respite &amp; recharge for believers (Ps 120, </a:t>
            </a:r>
            <a:r>
              <a:rPr lang="en-US" dirty="0" smtClean="0"/>
              <a:t>133-134) … and that’s good!</a:t>
            </a:r>
            <a:endParaRPr lang="en-US" dirty="0"/>
          </a:p>
          <a:p>
            <a:pPr lvl="0"/>
            <a:r>
              <a:rPr lang="en-US" dirty="0" smtClean="0"/>
              <a:t>Worship = a can’t-pass-it-up </a:t>
            </a:r>
            <a:r>
              <a:rPr lang="en-US" dirty="0"/>
              <a:t>chance to reach unbelievers</a:t>
            </a:r>
          </a:p>
          <a:p>
            <a:pPr lvl="0"/>
            <a:r>
              <a:rPr lang="en-US" dirty="0"/>
              <a:t>Reality: w</a:t>
            </a:r>
            <a:r>
              <a:rPr lang="en-US" dirty="0" smtClean="0"/>
              <a:t>orship </a:t>
            </a:r>
            <a:r>
              <a:rPr lang="en-US" dirty="0"/>
              <a:t>is often first contact with unchurched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Nurture &amp; Outreach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2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Encouragements for veteran Christians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514" y="1937982"/>
            <a:ext cx="10189660" cy="480401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Generally we need stronger encouragement to do evangelism</a:t>
            </a:r>
          </a:p>
          <a:p>
            <a:pPr lvl="0"/>
            <a:r>
              <a:rPr lang="en-US" dirty="0" smtClean="0"/>
              <a:t>“</a:t>
            </a:r>
            <a:r>
              <a:rPr lang="en-US" dirty="0"/>
              <a:t>Freely you have received; freely give.” </a:t>
            </a:r>
            <a:r>
              <a:rPr lang="en-US" sz="2000" dirty="0"/>
              <a:t>(Jesus in Mt 10:8)</a:t>
            </a:r>
          </a:p>
          <a:p>
            <a:pPr lvl="0"/>
            <a:r>
              <a:rPr lang="en-US" dirty="0"/>
              <a:t>Appreciation for liturgical worship takes time to develop</a:t>
            </a:r>
          </a:p>
          <a:p>
            <a:pPr lvl="0"/>
            <a:r>
              <a:rPr lang="en-US" dirty="0"/>
              <a:t>Etiquette for worship takes time to develop</a:t>
            </a:r>
          </a:p>
          <a:p>
            <a:pPr lvl="0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Nurture &amp; Outreach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0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Encouragements for veteran Christians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514" y="1937982"/>
            <a:ext cx="10189660" cy="480401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Beware the “curse of knowledge</a:t>
            </a:r>
            <a:r>
              <a:rPr lang="en-US" dirty="0" smtClean="0"/>
              <a:t>”!</a:t>
            </a:r>
          </a:p>
          <a:p>
            <a:pPr lvl="1"/>
            <a:r>
              <a:rPr lang="en-US" dirty="0" smtClean="0"/>
              <a:t>not everyone knows the gospel you know so well</a:t>
            </a:r>
          </a:p>
          <a:p>
            <a:pPr lvl="1"/>
            <a:r>
              <a:rPr lang="en-US" dirty="0" smtClean="0"/>
              <a:t>not everyone knows the customs so familiar to you</a:t>
            </a:r>
            <a:endParaRPr lang="en-US" dirty="0"/>
          </a:p>
          <a:p>
            <a:pPr lvl="0"/>
            <a:r>
              <a:rPr lang="en-US" dirty="0"/>
              <a:t>Educate, but don’t be condescending!</a:t>
            </a:r>
          </a:p>
          <a:p>
            <a:pPr lvl="0"/>
            <a:r>
              <a:rPr lang="en-US" dirty="0"/>
              <a:t>Worship education benefits everyone</a:t>
            </a:r>
          </a:p>
          <a:p>
            <a:pPr lvl="0"/>
            <a:r>
              <a:rPr lang="en-US" dirty="0"/>
              <a:t>A welcoming environment benefits </a:t>
            </a:r>
            <a:r>
              <a:rPr lang="en-US" dirty="0" smtClean="0"/>
              <a:t>everyone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Nurture &amp; Outreach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4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514" y="1937982"/>
            <a:ext cx="10189660" cy="4804011"/>
          </a:xfrm>
        </p:spPr>
        <p:txBody>
          <a:bodyPr>
            <a:normAutofit/>
          </a:bodyPr>
          <a:lstStyle/>
          <a:p>
            <a:r>
              <a:rPr lang="en-US" dirty="0" smtClean="0"/>
              <a:t>Every place has protocol we need to learn</a:t>
            </a:r>
          </a:p>
          <a:p>
            <a:r>
              <a:rPr lang="en-US" dirty="0" smtClean="0"/>
              <a:t>We can’t make everything instantly understandable</a:t>
            </a:r>
          </a:p>
          <a:p>
            <a:r>
              <a:rPr lang="en-US" dirty="0" smtClean="0"/>
              <a:t>BUT our goal</a:t>
            </a:r>
            <a:r>
              <a:rPr lang="en-US" dirty="0"/>
              <a:t>: remove hindrances to hearing </a:t>
            </a:r>
            <a:r>
              <a:rPr lang="en-US" dirty="0" smtClean="0"/>
              <a:t>gospel (If, before the service even begins…)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Nurture &amp; Outreach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514" y="1937982"/>
            <a:ext cx="10034788" cy="480401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Look first for simple changes that will have beneficial impact. Examples: </a:t>
            </a:r>
          </a:p>
          <a:p>
            <a:pPr lvl="1"/>
            <a:r>
              <a:rPr lang="en-US" dirty="0" smtClean="0"/>
              <a:t>Intentional welcome to worship</a:t>
            </a:r>
          </a:p>
          <a:p>
            <a:pPr lvl="1"/>
            <a:r>
              <a:rPr lang="en-US" dirty="0" smtClean="0"/>
              <a:t>Clear notes, direction in the worship folder</a:t>
            </a:r>
          </a:p>
          <a:p>
            <a:r>
              <a:rPr lang="en-US" dirty="0" smtClean="0"/>
              <a:t>Our </a:t>
            </a:r>
            <a:r>
              <a:rPr lang="en-US" sz="4000" dirty="0"/>
              <a:t>motivation</a:t>
            </a:r>
            <a:r>
              <a:rPr lang="en-US" dirty="0" smtClean="0"/>
              <a:t> = “the </a:t>
            </a:r>
            <a:r>
              <a:rPr lang="en-US" dirty="0"/>
              <a:t>love of </a:t>
            </a:r>
            <a:r>
              <a:rPr lang="en-US" dirty="0" smtClean="0"/>
              <a:t>Christ” </a:t>
            </a:r>
            <a:r>
              <a:rPr lang="en-US" sz="2400" dirty="0" smtClean="0"/>
              <a:t>(2 Co 5:14)</a:t>
            </a:r>
            <a:endParaRPr lang="en-US" dirty="0"/>
          </a:p>
          <a:p>
            <a:pPr lvl="0"/>
            <a:r>
              <a:rPr lang="en-US" dirty="0" smtClean="0"/>
              <a:t>Concern for nurture and outreach = loving stewardship of God’s gifts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Nurture &amp; Outreach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2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279" y="352518"/>
            <a:ext cx="9611707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It’s important to remember two things simultaneously.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036" y="1824033"/>
            <a:ext cx="5423481" cy="28804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28" y="1678081"/>
            <a:ext cx="6479008" cy="431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nurture and outreach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514" y="1937982"/>
            <a:ext cx="10034788" cy="480401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How have you experienced the tension between nurture and outreach in worship?</a:t>
            </a:r>
          </a:p>
          <a:p>
            <a:pPr marL="0" lvl="0" indent="0">
              <a:buNone/>
            </a:pPr>
            <a:endParaRPr lang="en-US" sz="1600" dirty="0" smtClean="0"/>
          </a:p>
          <a:p>
            <a:pPr lvl="0"/>
            <a:r>
              <a:rPr lang="en-US" dirty="0" smtClean="0"/>
              <a:t>Any advice to help someone balance both in worship—proclaiming the gospel to the lost while building up the found?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Nurture &amp; Outreach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7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34214"/>
          </a:xfrm>
        </p:spPr>
        <p:txBody>
          <a:bodyPr/>
          <a:lstStyle/>
          <a:p>
            <a:r>
              <a:rPr lang="en-US" dirty="0" smtClean="0"/>
              <a:t>Striving to Balance </a:t>
            </a:r>
            <a:br>
              <a:rPr lang="en-US" dirty="0" smtClean="0"/>
            </a:br>
            <a:r>
              <a:rPr lang="en-US" dirty="0" smtClean="0"/>
              <a:t>Old and New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76215"/>
            <a:ext cx="10515600" cy="1913435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In worship, we strive to use old, familiar treasures while also being open to what is new and unfamiliar.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requires constant evaluation, adjustments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33" y="2181888"/>
            <a:ext cx="5778616" cy="3850421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Old &amp; New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requires constant evaluation, adjustments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Old &amp; New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discuss old and new elements in worship, we won’t find simple solutions.</a:t>
            </a:r>
          </a:p>
          <a:p>
            <a:r>
              <a:rPr lang="en-US" dirty="0" smtClean="0"/>
              <a:t>But we can consider things that will help us evaluate and adjust.</a:t>
            </a:r>
          </a:p>
        </p:txBody>
      </p:sp>
    </p:spTree>
    <p:extLst>
      <p:ext uri="{BB962C8B-B14F-4D97-AF65-F5344CB8AC3E}">
        <p14:creationId xmlns:p14="http://schemas.microsoft.com/office/powerpoint/2010/main" val="365330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beyond caricatures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Old &amp; New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“All traditional music is …” Accurate?</a:t>
            </a:r>
          </a:p>
          <a:p>
            <a:r>
              <a:rPr lang="en-US" dirty="0" smtClean="0"/>
              <a:t>“All contemporary music is …” Accurate?</a:t>
            </a:r>
          </a:p>
          <a:p>
            <a:r>
              <a:rPr lang="en-US" dirty="0"/>
              <a:t>See a </a:t>
            </a:r>
            <a:r>
              <a:rPr lang="en-US" dirty="0" smtClean="0"/>
              <a:t>snare drum and </a:t>
            </a:r>
            <a:r>
              <a:rPr lang="en-US" dirty="0"/>
              <a:t>leave? See an organ and leave?</a:t>
            </a:r>
          </a:p>
          <a:p>
            <a:r>
              <a:rPr lang="en-US" dirty="0" smtClean="0"/>
              <a:t>Willing to acknowledge both benefits and shortcomings?</a:t>
            </a:r>
          </a:p>
        </p:txBody>
      </p:sp>
    </p:spTree>
    <p:extLst>
      <p:ext uri="{BB962C8B-B14F-4D97-AF65-F5344CB8AC3E}">
        <p14:creationId xmlns:p14="http://schemas.microsoft.com/office/powerpoint/2010/main" val="276997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</a:t>
            </a:r>
            <a:r>
              <a:rPr lang="en-US" i="1" dirty="0" smtClean="0"/>
              <a:t>“</a:t>
            </a:r>
            <a:r>
              <a:rPr lang="en-US" i="1" dirty="0" err="1"/>
              <a:t>A</a:t>
            </a:r>
            <a:r>
              <a:rPr lang="en-US" i="1" dirty="0" err="1" smtClean="0"/>
              <a:t>busus</a:t>
            </a:r>
            <a:r>
              <a:rPr lang="en-US" i="1" dirty="0" smtClean="0"/>
              <a:t> </a:t>
            </a:r>
            <a:r>
              <a:rPr lang="en-US" i="1" dirty="0"/>
              <a:t>non </a:t>
            </a:r>
            <a:r>
              <a:rPr lang="en-US" i="1" dirty="0" err="1"/>
              <a:t>tollit</a:t>
            </a:r>
            <a:r>
              <a:rPr lang="en-US" i="1" dirty="0"/>
              <a:t> </a:t>
            </a:r>
            <a:r>
              <a:rPr lang="en-US" i="1" dirty="0" err="1" smtClean="0"/>
              <a:t>usum</a:t>
            </a:r>
            <a:r>
              <a:rPr lang="en-US" i="1" dirty="0" smtClean="0"/>
              <a:t>.”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Old &amp; New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514" y="1951630"/>
            <a:ext cx="10021140" cy="46675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Liturgy has been abused: </a:t>
            </a:r>
            <a:r>
              <a:rPr lang="en-US" dirty="0" smtClean="0"/>
              <a:t>empty ritualism</a:t>
            </a:r>
            <a:r>
              <a:rPr lang="en-US" dirty="0"/>
              <a:t>, </a:t>
            </a:r>
            <a:r>
              <a:rPr lang="en-US" i="1" dirty="0"/>
              <a:t>ex </a:t>
            </a:r>
            <a:r>
              <a:rPr lang="en-US" i="1" dirty="0" err="1"/>
              <a:t>opere</a:t>
            </a:r>
            <a:r>
              <a:rPr lang="en-US" i="1" dirty="0"/>
              <a:t> </a:t>
            </a:r>
            <a:r>
              <a:rPr lang="en-US" i="1" dirty="0" err="1"/>
              <a:t>operato</a:t>
            </a:r>
            <a:endParaRPr lang="en-US" dirty="0"/>
          </a:p>
          <a:p>
            <a:pPr lvl="0"/>
            <a:r>
              <a:rPr lang="en-US" dirty="0"/>
              <a:t>Contemporary worship has been abused: emotionalism detached from gospel</a:t>
            </a:r>
          </a:p>
          <a:p>
            <a:pPr lvl="0"/>
            <a:r>
              <a:rPr lang="en-US" dirty="0" smtClean="0"/>
              <a:t>But this does not rule out beneficial use</a:t>
            </a:r>
          </a:p>
          <a:p>
            <a:pPr lvl="0"/>
            <a:r>
              <a:rPr lang="en-US" dirty="0" smtClean="0"/>
              <a:t>Be </a:t>
            </a:r>
            <a:r>
              <a:rPr lang="en-US" dirty="0"/>
              <a:t>aware of potential abuses, take steps to </a:t>
            </a:r>
            <a:r>
              <a:rPr lang="en-US" dirty="0" smtClean="0"/>
              <a:t>prevent them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321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 substance, not just performance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Old &amp; New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Reacting to drum kit too loud or organ too slow?</a:t>
            </a:r>
          </a:p>
          <a:p>
            <a:pPr lvl="0"/>
            <a:r>
              <a:rPr lang="en-US" dirty="0" smtClean="0"/>
              <a:t>Take a second look at content, poetry, etc.</a:t>
            </a:r>
          </a:p>
          <a:p>
            <a:pPr lvl="0"/>
            <a:r>
              <a:rPr lang="en-US" dirty="0" smtClean="0"/>
              <a:t>Be willing to work </a:t>
            </a:r>
            <a:r>
              <a:rPr lang="en-US" dirty="0"/>
              <a:t>with resources, musicians</a:t>
            </a:r>
          </a:p>
          <a:p>
            <a:pPr lvl="0"/>
            <a:r>
              <a:rPr lang="en-US" dirty="0"/>
              <a:t>Strive for “best we can do with what we </a:t>
            </a:r>
            <a:r>
              <a:rPr lang="en-US" dirty="0" smtClean="0"/>
              <a:t>have”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609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stretching in both directions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Old &amp; New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514" y="1951630"/>
            <a:ext cx="10189660" cy="4691217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Try something old but unfamiliar</a:t>
            </a:r>
          </a:p>
          <a:p>
            <a:pPr lvl="0"/>
            <a:r>
              <a:rPr lang="en-US" dirty="0" smtClean="0"/>
              <a:t>Try something new and of high quality</a:t>
            </a:r>
          </a:p>
          <a:p>
            <a:pPr lvl="0"/>
            <a:r>
              <a:rPr lang="en-US" dirty="0" smtClean="0"/>
              <a:t>Introduce with patience and care!</a:t>
            </a:r>
          </a:p>
          <a:p>
            <a:pPr marL="793750" lvl="1" indent="-342900"/>
            <a:r>
              <a:rPr lang="en-US" dirty="0" smtClean="0"/>
              <a:t>choir or soloist to introduce, then support singing</a:t>
            </a:r>
          </a:p>
          <a:p>
            <a:pPr marL="793750" lvl="1" indent="-342900"/>
            <a:r>
              <a:rPr lang="en-US" dirty="0" smtClean="0"/>
              <a:t>teach it to the kids, then they can support singing</a:t>
            </a:r>
          </a:p>
          <a:p>
            <a:pPr lvl="0"/>
            <a:r>
              <a:rPr lang="en-US" dirty="0" smtClean="0"/>
              <a:t>Seek high-quality resources both old and new</a:t>
            </a:r>
          </a:p>
          <a:p>
            <a:pPr lvl="0"/>
            <a:r>
              <a:rPr lang="en-US" dirty="0" smtClean="0"/>
              <a:t>“Play </a:t>
            </a:r>
            <a:r>
              <a:rPr lang="en-US" dirty="0"/>
              <a:t>within </a:t>
            </a:r>
            <a:r>
              <a:rPr lang="en-US" dirty="0" smtClean="0"/>
              <a:t>yourself”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74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haven’t solved the “traditional vs. contemporary” debate, but 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Old &amp; New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3998" y="2210936"/>
            <a:ext cx="4425558" cy="387049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/>
              <a:t>Based on your experience, comment on something in this section that could be helpful in balancing old and new elements in worship.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54" y="2292824"/>
            <a:ext cx="5018143" cy="33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8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902368"/>
            <a:ext cx="10515600" cy="2741585"/>
          </a:xfrm>
        </p:spPr>
        <p:txBody>
          <a:bodyPr>
            <a:normAutofit/>
          </a:bodyPr>
          <a:lstStyle/>
          <a:p>
            <a:r>
              <a:rPr lang="en-US" dirty="0" smtClean="0"/>
              <a:t>Striving to Balance </a:t>
            </a:r>
            <a:br>
              <a:rPr lang="en-US" dirty="0" smtClean="0"/>
            </a:br>
            <a:r>
              <a:rPr lang="en-US" dirty="0" smtClean="0"/>
              <a:t>the Individual and the Body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76215"/>
            <a:ext cx="10515600" cy="1913435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In worship, we strive to be attentive to the needs of the worshiping body and the worshiping individual.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835" y="365125"/>
            <a:ext cx="10289339" cy="1325563"/>
          </a:xfrm>
        </p:spPr>
        <p:txBody>
          <a:bodyPr/>
          <a:lstStyle/>
          <a:p>
            <a:r>
              <a:rPr lang="en-US" dirty="0" smtClean="0"/>
              <a:t>Aims for this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836" y="1936376"/>
            <a:ext cx="8692135" cy="39976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a useful framework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thinking and talking about issues in worship:</a:t>
            </a:r>
          </a:p>
          <a:p>
            <a:pPr marL="450850" lvl="1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Striving to keep two corresponding ideas in balance. </a:t>
            </a:r>
          </a:p>
          <a:p>
            <a:pPr marL="0" lvl="1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practical examples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what this looks like in a congregation’s worship life.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5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Body, Example 1: Confessing the Faith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Individual &amp; Body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Speaking the Creed—insincere?</a:t>
            </a:r>
          </a:p>
          <a:p>
            <a:pPr lvl="0"/>
            <a:r>
              <a:rPr lang="en-US" dirty="0" smtClean="0"/>
              <a:t>But another dimension: our shared identity as the body of Christ</a:t>
            </a:r>
          </a:p>
          <a:p>
            <a:pPr lvl="0"/>
            <a:r>
              <a:rPr lang="en-US" dirty="0" smtClean="0"/>
              <a:t>Rightly defined </a:t>
            </a:r>
            <a:r>
              <a:rPr lang="en-US" i="1" dirty="0" smtClean="0"/>
              <a:t>catholicity</a:t>
            </a:r>
            <a:r>
              <a:rPr lang="en-US" dirty="0" smtClean="0"/>
              <a:t>—our connection with the Holy Christian Church</a:t>
            </a:r>
          </a:p>
          <a:p>
            <a:pPr lvl="0"/>
            <a:r>
              <a:rPr lang="en-US" dirty="0" smtClean="0"/>
              <a:t>“We’re on board!”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969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Body, Example 2: Singing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Individual &amp; Body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514" y="1951630"/>
            <a:ext cx="10189660" cy="490637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Music in our age: almost all individual</a:t>
            </a:r>
          </a:p>
          <a:p>
            <a:pPr lvl="0"/>
            <a:r>
              <a:rPr lang="en-US" dirty="0" smtClean="0"/>
              <a:t>Can music have purpose beyond entertainment? Example: the national anthem</a:t>
            </a:r>
          </a:p>
          <a:p>
            <a:pPr lvl="0"/>
            <a:r>
              <a:rPr lang="en-US" dirty="0" smtClean="0"/>
              <a:t>Music in church: proclaiming and praising </a:t>
            </a:r>
            <a:r>
              <a:rPr lang="en-US" i="1" dirty="0" smtClean="0"/>
              <a:t>together</a:t>
            </a:r>
            <a:r>
              <a:rPr lang="en-US" dirty="0" smtClean="0"/>
              <a:t> </a:t>
            </a:r>
          </a:p>
          <a:p>
            <a:pPr lvl="0"/>
            <a:r>
              <a:rPr lang="en-US" dirty="0"/>
              <a:t>S</a:t>
            </a:r>
            <a:r>
              <a:rPr lang="en-US" dirty="0" smtClean="0"/>
              <a:t>etting aside individual preferences for a while for the benefit of the body</a:t>
            </a:r>
            <a:endParaRPr lang="en-US" i="1" dirty="0" smtClean="0"/>
          </a:p>
          <a:p>
            <a:pPr lvl="0"/>
            <a:r>
              <a:rPr lang="en-US" dirty="0" smtClean="0"/>
              <a:t>Group singing: doing one thing with bodies and minds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444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Body, Example 2: Singing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Individual &amp; Body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514" y="1951630"/>
            <a:ext cx="10189660" cy="4637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Suggestions:</a:t>
            </a:r>
          </a:p>
          <a:p>
            <a:r>
              <a:rPr lang="en-US" dirty="0"/>
              <a:t>C</a:t>
            </a:r>
            <a:r>
              <a:rPr lang="en-US" dirty="0" smtClean="0"/>
              <a:t>hoose </a:t>
            </a:r>
            <a:r>
              <a:rPr lang="en-US" dirty="0" err="1" smtClean="0"/>
              <a:t>singable</a:t>
            </a:r>
            <a:r>
              <a:rPr lang="en-US" dirty="0" smtClean="0"/>
              <a:t> opening and closing hymns</a:t>
            </a:r>
          </a:p>
          <a:p>
            <a:r>
              <a:rPr lang="en-US" dirty="0" smtClean="0"/>
              <a:t>Explain rationale for tougher hymns: “they’ve proven valuable for building faith”</a:t>
            </a:r>
          </a:p>
          <a:p>
            <a:r>
              <a:rPr lang="en-US" dirty="0"/>
              <a:t>U</a:t>
            </a:r>
            <a:r>
              <a:rPr lang="en-US" dirty="0" smtClean="0"/>
              <a:t>se soloist/choir to introduce harder hymns (make a good first impression)</a:t>
            </a:r>
          </a:p>
          <a:p>
            <a:r>
              <a:rPr lang="en-US" dirty="0"/>
              <a:t>S</a:t>
            </a:r>
            <a:r>
              <a:rPr lang="en-US" dirty="0" smtClean="0"/>
              <a:t>ing tough ones near the middle of the service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221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Individual, Example 1: Encouraging personal devotional worship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Individual &amp; Body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Freedom for personal confession, prayer, readings of my choice</a:t>
            </a:r>
          </a:p>
          <a:p>
            <a:pPr lvl="0"/>
            <a:r>
              <a:rPr lang="en-US" dirty="0" smtClean="0"/>
              <a:t>Martin Luther: “I do not bind myself to such words or syllables, but say my prayers in one fashion today, in another tomorrow, depending on my mood and feeling …”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301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Individual, Example 1: Encouraging personal devotional worship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Individual &amp; Body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Apply this to music: listen to (or sing along with) songs and hymns that touch us personally</a:t>
            </a:r>
          </a:p>
          <a:p>
            <a:pPr lvl="0"/>
            <a:r>
              <a:rPr lang="en-US" dirty="0" smtClean="0"/>
              <a:t>If only time I listen/sing is in church, then I’ll want all the songs to be my favorites!</a:t>
            </a:r>
          </a:p>
          <a:p>
            <a:pPr lvl="0"/>
            <a:r>
              <a:rPr lang="en-US" dirty="0" smtClean="0"/>
              <a:t>Time for personal worship can increase satisfaction with corporate worship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21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Individual, Example 2: Time for personal reflection in the service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Individual &amp; Body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Examples of time for personal reflection/prayer:</a:t>
            </a:r>
          </a:p>
          <a:p>
            <a:r>
              <a:rPr lang="en-US" dirty="0" smtClean="0"/>
              <a:t>Brief silence after confession, before absolution</a:t>
            </a:r>
          </a:p>
          <a:p>
            <a:r>
              <a:rPr lang="en-US" dirty="0" smtClean="0"/>
              <a:t>Time for “private petitions” </a:t>
            </a:r>
          </a:p>
          <a:p>
            <a:r>
              <a:rPr lang="en-US" dirty="0" smtClean="0"/>
              <a:t>Personal prayer during Communion distribution</a:t>
            </a:r>
            <a:endParaRPr lang="en-US" dirty="0"/>
          </a:p>
          <a:p>
            <a:r>
              <a:rPr lang="en-US" dirty="0" smtClean="0"/>
              <a:t>After closing hymn, before announcements</a:t>
            </a:r>
          </a:p>
        </p:txBody>
      </p:sp>
    </p:spTree>
    <p:extLst>
      <p:ext uri="{BB962C8B-B14F-4D97-AF65-F5344CB8AC3E}">
        <p14:creationId xmlns:p14="http://schemas.microsoft.com/office/powerpoint/2010/main" val="40868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Individual, Example 2: Time for personal reflection in the service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Individual &amp; Body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514" y="1951630"/>
            <a:ext cx="10189660" cy="45815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Examples of time for personal reflection/prayer:</a:t>
            </a:r>
          </a:p>
          <a:p>
            <a:r>
              <a:rPr lang="en-US" dirty="0" smtClean="0"/>
              <a:t>After psalm in evening services</a:t>
            </a:r>
          </a:p>
          <a:p>
            <a:r>
              <a:rPr lang="en-US" dirty="0" smtClean="0"/>
              <a:t>But simple instruction may be needed:</a:t>
            </a:r>
          </a:p>
          <a:p>
            <a:pPr marL="679450" lvl="2" indent="0">
              <a:buNone/>
            </a:pPr>
            <a:r>
              <a:rPr lang="en-US" sz="2800" i="1" dirty="0" smtClean="0"/>
              <a:t>After </a:t>
            </a:r>
            <a:r>
              <a:rPr lang="en-US" sz="2800" i="1" dirty="0"/>
              <a:t>the psalm, we will spend a few moments in silence. Some suggestions:</a:t>
            </a:r>
            <a:endParaRPr lang="en-US" sz="2800" dirty="0"/>
          </a:p>
          <a:p>
            <a:pPr marL="679450" lvl="2" indent="0">
              <a:buNone/>
            </a:pPr>
            <a:r>
              <a:rPr lang="en-US" sz="2800" i="1" dirty="0"/>
              <a:t>Reread the words of the psalm and think about what they’re saying.</a:t>
            </a:r>
            <a:endParaRPr lang="en-US" sz="2800" dirty="0"/>
          </a:p>
          <a:p>
            <a:pPr marL="679450" lvl="2" indent="0">
              <a:buNone/>
            </a:pPr>
            <a:r>
              <a:rPr lang="en-US" sz="2800" i="1" dirty="0"/>
              <a:t>Ask God to give you the blessings the psalm talks about.</a:t>
            </a:r>
            <a:endParaRPr lang="en-US" sz="2800" dirty="0"/>
          </a:p>
          <a:p>
            <a:pPr marL="679450" lvl="2" indent="0">
              <a:buNone/>
            </a:pPr>
            <a:r>
              <a:rPr lang="en-US" sz="2800" i="1" dirty="0"/>
              <a:t>Pray for someone who is on your mind.</a:t>
            </a:r>
            <a:endParaRPr lang="en-US" sz="2800" dirty="0"/>
          </a:p>
          <a:p>
            <a:pPr marL="679450" lvl="2" indent="0">
              <a:buNone/>
            </a:pPr>
            <a:r>
              <a:rPr lang="en-US" sz="2800" i="1" dirty="0"/>
              <a:t>Ask God for help with a stressful situation.</a:t>
            </a:r>
            <a:endParaRPr lang="en-US" sz="28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86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the individual and the body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514" y="1937982"/>
            <a:ext cx="10034788" cy="480401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Share a suggestion for helping address the needs of both individual worshipers and the body.</a:t>
            </a:r>
          </a:p>
          <a:p>
            <a:pPr marL="0" lvl="0" indent="0">
              <a:buNone/>
            </a:pPr>
            <a:endParaRPr lang="en-US" sz="1600" dirty="0" smtClean="0"/>
          </a:p>
          <a:p>
            <a:pPr lvl="0"/>
            <a:r>
              <a:rPr lang="en-US" dirty="0" smtClean="0"/>
              <a:t>Your thoughts, questions on this topic?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Nurture &amp; Outreach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9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4" y="0"/>
            <a:ext cx="870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2" y="226718"/>
            <a:ext cx="9602798" cy="648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786" y="392420"/>
            <a:ext cx="10189660" cy="1325563"/>
          </a:xfrm>
        </p:spPr>
        <p:txBody>
          <a:bodyPr/>
          <a:lstStyle/>
          <a:p>
            <a:r>
              <a:rPr lang="en-US" dirty="0" smtClean="0"/>
              <a:t>If this sounds familiar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786" y="1937983"/>
            <a:ext cx="9966548" cy="4266276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Martin Luther’s “On the Freedom of a Christian” (especially the last part about ceremonies)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Rev. Daniel </a:t>
            </a:r>
            <a:r>
              <a:rPr lang="en-US" dirty="0" err="1" smtClean="0"/>
              <a:t>Deutschlander’s</a:t>
            </a:r>
            <a:r>
              <a:rPr lang="en-US" dirty="0" smtClean="0"/>
              <a:t> </a:t>
            </a:r>
            <a:r>
              <a:rPr lang="en-US" i="1" dirty="0" smtClean="0"/>
              <a:t>The Narrow Lutheran Middle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Rev. Dan </a:t>
            </a:r>
            <a:r>
              <a:rPr lang="en-US" dirty="0" err="1" smtClean="0"/>
              <a:t>Leyrer’s</a:t>
            </a:r>
            <a:r>
              <a:rPr lang="en-US" dirty="0" smtClean="0"/>
              <a:t> “Of Snakes and Doves: Using Our Heads and Following Christ’s Heart in Evangelism”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721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279" y="352518"/>
            <a:ext cx="9611707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Evaluate and adjust as you strive for balance.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98" y="1545733"/>
            <a:ext cx="5861668" cy="3906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4391" y="5666875"/>
            <a:ext cx="9509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Strive to build people up and 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to glorify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God!</a:t>
            </a:r>
          </a:p>
        </p:txBody>
      </p:sp>
    </p:spTree>
    <p:extLst>
      <p:ext uri="{BB962C8B-B14F-4D97-AF65-F5344CB8AC3E}">
        <p14:creationId xmlns:p14="http://schemas.microsoft.com/office/powerpoint/2010/main" val="20985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5958"/>
            <a:ext cx="10515600" cy="5245768"/>
          </a:xfrm>
        </p:spPr>
        <p:txBody>
          <a:bodyPr>
            <a:normAutofit/>
          </a:bodyPr>
          <a:lstStyle/>
          <a:p>
            <a:pPr marL="457200"/>
            <a:r>
              <a:rPr lang="en-US" sz="4800" dirty="0" smtClean="0"/>
              <a:t>Today’s slideshow will be available on the conference website soon.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Pastor Jon Micheel</a:t>
            </a:r>
            <a:br>
              <a:rPr lang="en-US" sz="4800" dirty="0" smtClean="0"/>
            </a:br>
            <a:r>
              <a:rPr lang="en-US" sz="4800" dirty="0" smtClean="0">
                <a:solidFill>
                  <a:schemeClr val="bg1"/>
                </a:solidFill>
              </a:rPr>
              <a:t>pastorjm@popslc.org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Office: 801-261-3808</a:t>
            </a:r>
            <a:br>
              <a:rPr lang="en-US" sz="4800" dirty="0" smtClean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935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discussion today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Striving for balance in …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Continuity and Variety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Nurture and Outreach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Old and New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(Individual and Body)</a:t>
            </a:r>
          </a:p>
          <a:p>
            <a:pPr marL="742950" indent="-7429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Agenda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3"/>
          <a:stretch/>
        </p:blipFill>
        <p:spPr>
          <a:xfrm>
            <a:off x="7286931" y="2844415"/>
            <a:ext cx="4411584" cy="24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 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514" y="1951630"/>
            <a:ext cx="9898743" cy="4225333"/>
          </a:xfrm>
        </p:spPr>
        <p:txBody>
          <a:bodyPr/>
          <a:lstStyle/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I’ll present thoughts on one of the four areas</a:t>
            </a:r>
          </a:p>
          <a:p>
            <a:pPr marL="457200" indent="-457200"/>
            <a:r>
              <a:rPr lang="en-US" dirty="0" smtClean="0"/>
              <a:t>We’ll take a few minutes to process and talk</a:t>
            </a:r>
          </a:p>
          <a:p>
            <a:pPr marL="457200" indent="-457200"/>
            <a:endParaRPr lang="en-US" sz="1800" dirty="0"/>
          </a:p>
          <a:p>
            <a:pPr marL="457200" indent="-457200"/>
            <a:r>
              <a:rPr lang="en-US" dirty="0" smtClean="0"/>
              <a:t>You can write notes on a blank page in your conference binder if you wish</a:t>
            </a:r>
          </a:p>
          <a:p>
            <a:pPr marL="457200" indent="-457200"/>
            <a:r>
              <a:rPr lang="en-US" dirty="0" smtClean="0"/>
              <a:t>I’ll make these slides available for download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Agenda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34214"/>
          </a:xfrm>
        </p:spPr>
        <p:txBody>
          <a:bodyPr/>
          <a:lstStyle/>
          <a:p>
            <a:r>
              <a:rPr lang="en-US" dirty="0" smtClean="0"/>
              <a:t>Striving to Balance </a:t>
            </a:r>
            <a:br>
              <a:rPr lang="en-US" dirty="0" smtClean="0"/>
            </a:br>
            <a:r>
              <a:rPr lang="en-US" dirty="0" smtClean="0"/>
              <a:t>Continuity and Variety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76215"/>
            <a:ext cx="10515600" cy="1913435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In worship, we strive to leverage the advantages of doing things in a consistent way and also varying what we do.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of balancing continuity and variety: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57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550" y="0"/>
            <a:ext cx="738664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Continuity &amp; Variety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89" y="1994647"/>
            <a:ext cx="5205132" cy="4164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84" y="1335270"/>
            <a:ext cx="3810000" cy="3365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51" y="3142397"/>
            <a:ext cx="4155661" cy="31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2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entium Book Basic"/>
        <a:ea typeface=""/>
        <a:cs typeface=""/>
      </a:majorFont>
      <a:minorFont>
        <a:latin typeface="Gentium Book Bas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4606</TotalTime>
  <Words>2017</Words>
  <Application>Microsoft Office PowerPoint</Application>
  <PresentationFormat>Widescreen</PresentationFormat>
  <Paragraphs>243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Gentium Book Basic</vt:lpstr>
      <vt:lpstr>Office Theme</vt:lpstr>
      <vt:lpstr>Striving for Balance  in Worship</vt:lpstr>
      <vt:lpstr>PowerPoint Presentation</vt:lpstr>
      <vt:lpstr>It’s important to remember two things simultaneously.</vt:lpstr>
      <vt:lpstr>Aims for this workshop</vt:lpstr>
      <vt:lpstr>If this sounds familiar …</vt:lpstr>
      <vt:lpstr>Areas of discussion today</vt:lpstr>
      <vt:lpstr>The game plan</vt:lpstr>
      <vt:lpstr>Striving to Balance  Continuity and Variety</vt:lpstr>
      <vt:lpstr>An example of balancing continuity and variety:</vt:lpstr>
      <vt:lpstr>The value of continuity</vt:lpstr>
      <vt:lpstr>Cautions about continuity</vt:lpstr>
      <vt:lpstr>The value of variety</vt:lpstr>
      <vt:lpstr>Cautions about variety</vt:lpstr>
      <vt:lpstr>Balancing continuity and variety Example 1: Ordinary and Propers</vt:lpstr>
      <vt:lpstr>Balancing continuity and variety  Example 2: The Church Year</vt:lpstr>
      <vt:lpstr>Balancing continuity and variety  Example 3: Building repertoire of hymns</vt:lpstr>
      <vt:lpstr>Balancing continuity and variety  Example 4: Rotating orders seasonally</vt:lpstr>
      <vt:lpstr>Balancing continuity and variety  Example 4: Rotating orders seasonally</vt:lpstr>
      <vt:lpstr>Balancing continuity and variety  Example 4: Rotating orders seasonally</vt:lpstr>
      <vt:lpstr>Balancing continuity and variety  Example 5: Single rite, multiple settings</vt:lpstr>
      <vt:lpstr>Balancing continuity and variety</vt:lpstr>
      <vt:lpstr>Striving to Balance  Nurture and Outreach</vt:lpstr>
      <vt:lpstr>Opinions shaped by (bad) experiences?</vt:lpstr>
      <vt:lpstr>Nurture and outreach are both essential!</vt:lpstr>
      <vt:lpstr>Nurture and outreach are both essential!</vt:lpstr>
      <vt:lpstr>Encouragements for veteran Christians</vt:lpstr>
      <vt:lpstr>Encouragements for veteran Christians</vt:lpstr>
      <vt:lpstr>Keep in mind … </vt:lpstr>
      <vt:lpstr>Keep in mind … </vt:lpstr>
      <vt:lpstr>Balancing nurture and outreach</vt:lpstr>
      <vt:lpstr>Striving to Balance  Old and New</vt:lpstr>
      <vt:lpstr>Balancing requires constant evaluation, adjustments</vt:lpstr>
      <vt:lpstr>Balancing requires constant evaluation, adjustments</vt:lpstr>
      <vt:lpstr>Get beyond caricatures</vt:lpstr>
      <vt:lpstr>Remember “Abusus non tollit usum.”</vt:lpstr>
      <vt:lpstr>Examine substance, not just performance</vt:lpstr>
      <vt:lpstr>Try stretching in both directions</vt:lpstr>
      <vt:lpstr>We haven’t solved the “traditional vs. contemporary” debate, but …</vt:lpstr>
      <vt:lpstr>Striving to Balance  the Individual and the Body</vt:lpstr>
      <vt:lpstr>The Body, Example 1: Confessing the Faith</vt:lpstr>
      <vt:lpstr>The Body, Example 2: Singing</vt:lpstr>
      <vt:lpstr>The Body, Example 2: Singing</vt:lpstr>
      <vt:lpstr>The Individual, Example 1: Encouraging personal devotional worship</vt:lpstr>
      <vt:lpstr>The Individual, Example 1: Encouraging personal devotional worship</vt:lpstr>
      <vt:lpstr>The Individual, Example 2: Time for personal reflection in the service</vt:lpstr>
      <vt:lpstr>The Individual, Example 2: Time for personal reflection in the service</vt:lpstr>
      <vt:lpstr>Balancing the individual and the body</vt:lpstr>
      <vt:lpstr>PowerPoint Presentation</vt:lpstr>
      <vt:lpstr>PowerPoint Presentation</vt:lpstr>
      <vt:lpstr>Evaluate and adjust as you strive for balance.</vt:lpstr>
      <vt:lpstr>Today’s slideshow will be available on the conference website soon.  Pastor Jon Micheel pastorjm@popslc.org Office: 801-261-3808 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Micheel</dc:creator>
  <cp:lastModifiedBy>Jon Micheel</cp:lastModifiedBy>
  <cp:revision>64</cp:revision>
  <cp:lastPrinted>2017-06-12T15:17:47Z</cp:lastPrinted>
  <dcterms:created xsi:type="dcterms:W3CDTF">2017-06-10T20:37:16Z</dcterms:created>
  <dcterms:modified xsi:type="dcterms:W3CDTF">2017-09-07T22:25:25Z</dcterms:modified>
</cp:coreProperties>
</file>