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87.xml" ContentType="application/vnd.openxmlformats-officedocument.presentationml.slide+xml"/>
  <Override PartName="/ppt/diagrams/data2.xml" ContentType="application/vnd.openxmlformats-officedocument.drawingml.diagramData+xml"/>
  <Override PartName="/ppt/slides/slide85.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6.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2.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media/image26.jpg" ContentType="image/gif"/>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2"/>
  </p:notesMasterIdLst>
  <p:handoutMasterIdLst>
    <p:handoutMasterId r:id="rId93"/>
  </p:handoutMasterIdLst>
  <p:sldIdLst>
    <p:sldId id="256" r:id="rId5"/>
    <p:sldId id="257" r:id="rId6"/>
    <p:sldId id="258" r:id="rId7"/>
    <p:sldId id="260" r:id="rId8"/>
    <p:sldId id="261" r:id="rId9"/>
    <p:sldId id="262" r:id="rId10"/>
    <p:sldId id="265" r:id="rId11"/>
    <p:sldId id="266" r:id="rId12"/>
    <p:sldId id="267" r:id="rId13"/>
    <p:sldId id="268" r:id="rId14"/>
    <p:sldId id="269" r:id="rId15"/>
    <p:sldId id="298" r:id="rId16"/>
    <p:sldId id="277" r:id="rId17"/>
    <p:sldId id="278" r:id="rId18"/>
    <p:sldId id="279" r:id="rId19"/>
    <p:sldId id="281" r:id="rId20"/>
    <p:sldId id="282" r:id="rId21"/>
    <p:sldId id="283" r:id="rId22"/>
    <p:sldId id="284" r:id="rId23"/>
    <p:sldId id="285" r:id="rId24"/>
    <p:sldId id="286" r:id="rId25"/>
    <p:sldId id="292" r:id="rId26"/>
    <p:sldId id="297" r:id="rId27"/>
    <p:sldId id="293" r:id="rId28"/>
    <p:sldId id="294" r:id="rId29"/>
    <p:sldId id="295" r:id="rId30"/>
    <p:sldId id="296" r:id="rId31"/>
    <p:sldId id="300" r:id="rId32"/>
    <p:sldId id="299"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C41FD-59AD-47BD-99C1-FFDE47CDE69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FBC6990-495A-4D82-A9B6-CF0D09B345F3}">
      <dgm:prSet phldrT="[Text]"/>
      <dgm:spPr/>
      <dgm:t>
        <a:bodyPr/>
        <a:lstStyle/>
        <a:p>
          <a:r>
            <a:rPr lang="en-US" dirty="0" smtClean="0"/>
            <a:t>Romans 3</a:t>
          </a:r>
          <a:endParaRPr lang="en-US" dirty="0"/>
        </a:p>
      </dgm:t>
    </dgm:pt>
    <dgm:pt modelId="{E97B8D7A-DB77-4811-A7A7-6E375BEE80FA}" type="parTrans" cxnId="{14F7D49A-C44C-4B5F-A159-EB982A2342E2}">
      <dgm:prSet/>
      <dgm:spPr/>
      <dgm:t>
        <a:bodyPr/>
        <a:lstStyle/>
        <a:p>
          <a:endParaRPr lang="en-US"/>
        </a:p>
      </dgm:t>
    </dgm:pt>
    <dgm:pt modelId="{AFAB69BF-882F-4F21-A806-96E61101538B}" type="sibTrans" cxnId="{14F7D49A-C44C-4B5F-A159-EB982A2342E2}">
      <dgm:prSet/>
      <dgm:spPr/>
      <dgm:t>
        <a:bodyPr/>
        <a:lstStyle/>
        <a:p>
          <a:endParaRPr lang="en-US"/>
        </a:p>
      </dgm:t>
    </dgm:pt>
    <dgm:pt modelId="{1F8193BB-0120-4760-B553-6EEE9AD2574C}">
      <dgm:prSet phldrT="[Text]"/>
      <dgm:spPr/>
      <dgm:t>
        <a:bodyPr/>
        <a:lstStyle/>
        <a:p>
          <a:r>
            <a:rPr lang="en-US" dirty="0" smtClean="0"/>
            <a:t>Ephesians 2</a:t>
          </a:r>
          <a:endParaRPr lang="en-US" dirty="0"/>
        </a:p>
      </dgm:t>
    </dgm:pt>
    <dgm:pt modelId="{9DA5D026-3723-47FA-A1EA-4124239B1651}" type="parTrans" cxnId="{03B32C62-6180-4F69-8135-867654C1EF27}">
      <dgm:prSet/>
      <dgm:spPr/>
      <dgm:t>
        <a:bodyPr/>
        <a:lstStyle/>
        <a:p>
          <a:endParaRPr lang="en-US"/>
        </a:p>
      </dgm:t>
    </dgm:pt>
    <dgm:pt modelId="{3DC21324-4491-45AA-93EA-08044D33317C}" type="sibTrans" cxnId="{03B32C62-6180-4F69-8135-867654C1EF27}">
      <dgm:prSet/>
      <dgm:spPr/>
      <dgm:t>
        <a:bodyPr/>
        <a:lstStyle/>
        <a:p>
          <a:endParaRPr lang="en-US"/>
        </a:p>
      </dgm:t>
    </dgm:pt>
    <dgm:pt modelId="{3EFFDCFF-4257-4471-B19E-CC8DD983D33E}">
      <dgm:prSet phldrT="[Text]"/>
      <dgm:spPr/>
      <dgm:t>
        <a:bodyPr/>
        <a:lstStyle/>
        <a:p>
          <a:r>
            <a:rPr lang="en-US" dirty="0" smtClean="0"/>
            <a:t>Galatians 3</a:t>
          </a:r>
          <a:endParaRPr lang="en-US" dirty="0"/>
        </a:p>
      </dgm:t>
    </dgm:pt>
    <dgm:pt modelId="{281E81FC-EBD2-4271-B58B-BDE783DBA214}" type="parTrans" cxnId="{7D3CB9CD-49FC-47BA-8645-DD998BE4EDED}">
      <dgm:prSet/>
      <dgm:spPr/>
      <dgm:t>
        <a:bodyPr/>
        <a:lstStyle/>
        <a:p>
          <a:endParaRPr lang="en-US"/>
        </a:p>
      </dgm:t>
    </dgm:pt>
    <dgm:pt modelId="{6DAB8510-7842-4D50-8628-49B5E2C387E1}" type="sibTrans" cxnId="{7D3CB9CD-49FC-47BA-8645-DD998BE4EDED}">
      <dgm:prSet/>
      <dgm:spPr/>
      <dgm:t>
        <a:bodyPr/>
        <a:lstStyle/>
        <a:p>
          <a:endParaRPr lang="en-US"/>
        </a:p>
      </dgm:t>
    </dgm:pt>
    <dgm:pt modelId="{26EEFBBE-03BC-4F3F-A846-A7B2F08BFDAB}">
      <dgm:prSet phldrT="[Text]" custT="1"/>
      <dgm:spPr/>
      <dgm:t>
        <a:bodyPr/>
        <a:lstStyle/>
        <a:p>
          <a:r>
            <a:rPr lang="en-US" sz="2000" b="1" i="1" dirty="0" smtClean="0"/>
            <a:t>Systematics</a:t>
          </a:r>
          <a:r>
            <a:rPr lang="en-US" sz="2000" dirty="0" smtClean="0"/>
            <a:t> looks for the common (universal) biblical truth made by many related texts.</a:t>
          </a:r>
          <a:endParaRPr lang="en-US" sz="2000" dirty="0"/>
        </a:p>
      </dgm:t>
    </dgm:pt>
    <dgm:pt modelId="{F24D1DE0-ACA4-498C-9679-C19621326D04}" type="parTrans" cxnId="{F94E95F5-8FD8-4A79-A9B6-9444751C1564}">
      <dgm:prSet/>
      <dgm:spPr/>
      <dgm:t>
        <a:bodyPr/>
        <a:lstStyle/>
        <a:p>
          <a:endParaRPr lang="en-US"/>
        </a:p>
      </dgm:t>
    </dgm:pt>
    <dgm:pt modelId="{31DFD663-204E-4842-A513-CF1B569240F2}" type="sibTrans" cxnId="{F94E95F5-8FD8-4A79-A9B6-9444751C1564}">
      <dgm:prSet/>
      <dgm:spPr/>
      <dgm:t>
        <a:bodyPr/>
        <a:lstStyle/>
        <a:p>
          <a:endParaRPr lang="en-US"/>
        </a:p>
      </dgm:t>
    </dgm:pt>
    <dgm:pt modelId="{DD7395AE-3794-46C6-B770-8A2F4E1A1D8D}" type="pres">
      <dgm:prSet presAssocID="{591C41FD-59AD-47BD-99C1-FFDE47CDE69E}" presName="Name0" presStyleCnt="0">
        <dgm:presLayoutVars>
          <dgm:chMax val="4"/>
          <dgm:resizeHandles val="exact"/>
        </dgm:presLayoutVars>
      </dgm:prSet>
      <dgm:spPr/>
      <dgm:t>
        <a:bodyPr/>
        <a:lstStyle/>
        <a:p>
          <a:endParaRPr lang="en-US"/>
        </a:p>
      </dgm:t>
    </dgm:pt>
    <dgm:pt modelId="{23BFB6F6-518E-4C97-8F84-A38ED6A1E5AA}" type="pres">
      <dgm:prSet presAssocID="{591C41FD-59AD-47BD-99C1-FFDE47CDE69E}" presName="ellipse" presStyleLbl="trBgShp" presStyleIdx="0" presStyleCnt="1"/>
      <dgm:spPr/>
    </dgm:pt>
    <dgm:pt modelId="{07F6144D-F306-42A5-8663-A3AA3EDF7EBB}" type="pres">
      <dgm:prSet presAssocID="{591C41FD-59AD-47BD-99C1-FFDE47CDE69E}" presName="arrow1" presStyleLbl="fgShp" presStyleIdx="0" presStyleCnt="1"/>
      <dgm:spPr/>
    </dgm:pt>
    <dgm:pt modelId="{0365CF1E-3431-43EE-B0A2-9A63F49DC354}" type="pres">
      <dgm:prSet presAssocID="{591C41FD-59AD-47BD-99C1-FFDE47CDE69E}" presName="rectangle" presStyleLbl="revTx" presStyleIdx="0" presStyleCnt="1" custScaleX="118280">
        <dgm:presLayoutVars>
          <dgm:bulletEnabled val="1"/>
        </dgm:presLayoutVars>
      </dgm:prSet>
      <dgm:spPr/>
      <dgm:t>
        <a:bodyPr/>
        <a:lstStyle/>
        <a:p>
          <a:endParaRPr lang="en-US"/>
        </a:p>
      </dgm:t>
    </dgm:pt>
    <dgm:pt modelId="{B9B7E369-02CB-4C2C-86AF-3307E1D3B1F7}" type="pres">
      <dgm:prSet presAssocID="{1F8193BB-0120-4760-B553-6EEE9AD2574C}" presName="item1" presStyleLbl="node1" presStyleIdx="0" presStyleCnt="3">
        <dgm:presLayoutVars>
          <dgm:bulletEnabled val="1"/>
        </dgm:presLayoutVars>
      </dgm:prSet>
      <dgm:spPr/>
      <dgm:t>
        <a:bodyPr/>
        <a:lstStyle/>
        <a:p>
          <a:endParaRPr lang="en-US"/>
        </a:p>
      </dgm:t>
    </dgm:pt>
    <dgm:pt modelId="{CC406FB5-8E30-44F3-A563-CD9F96E6E3D5}" type="pres">
      <dgm:prSet presAssocID="{3EFFDCFF-4257-4471-B19E-CC8DD983D33E}" presName="item2" presStyleLbl="node1" presStyleIdx="1" presStyleCnt="3">
        <dgm:presLayoutVars>
          <dgm:bulletEnabled val="1"/>
        </dgm:presLayoutVars>
      </dgm:prSet>
      <dgm:spPr/>
      <dgm:t>
        <a:bodyPr/>
        <a:lstStyle/>
        <a:p>
          <a:endParaRPr lang="en-US"/>
        </a:p>
      </dgm:t>
    </dgm:pt>
    <dgm:pt modelId="{9D9EC308-B523-44C7-AF5A-D8091935FEE6}" type="pres">
      <dgm:prSet presAssocID="{26EEFBBE-03BC-4F3F-A846-A7B2F08BFDAB}" presName="item3" presStyleLbl="node1" presStyleIdx="2" presStyleCnt="3">
        <dgm:presLayoutVars>
          <dgm:bulletEnabled val="1"/>
        </dgm:presLayoutVars>
      </dgm:prSet>
      <dgm:spPr/>
      <dgm:t>
        <a:bodyPr/>
        <a:lstStyle/>
        <a:p>
          <a:endParaRPr lang="en-US"/>
        </a:p>
      </dgm:t>
    </dgm:pt>
    <dgm:pt modelId="{F0F73EAD-CAB5-48B3-8804-6E94F847D2DD}" type="pres">
      <dgm:prSet presAssocID="{591C41FD-59AD-47BD-99C1-FFDE47CDE69E}" presName="funnel" presStyleLbl="trAlignAcc1" presStyleIdx="0" presStyleCnt="1" custLinFactNeighborX="1152" custLinFactNeighborY="-3197"/>
      <dgm:spPr/>
    </dgm:pt>
  </dgm:ptLst>
  <dgm:cxnLst>
    <dgm:cxn modelId="{03B32C62-6180-4F69-8135-867654C1EF27}" srcId="{591C41FD-59AD-47BD-99C1-FFDE47CDE69E}" destId="{1F8193BB-0120-4760-B553-6EEE9AD2574C}" srcOrd="1" destOrd="0" parTransId="{9DA5D026-3723-47FA-A1EA-4124239B1651}" sibTransId="{3DC21324-4491-45AA-93EA-08044D33317C}"/>
    <dgm:cxn modelId="{3A370BC2-69EC-4DA7-BF8A-073B2DE61C51}" type="presOf" srcId="{26EEFBBE-03BC-4F3F-A846-A7B2F08BFDAB}" destId="{0365CF1E-3431-43EE-B0A2-9A63F49DC354}" srcOrd="0" destOrd="0" presId="urn:microsoft.com/office/officeart/2005/8/layout/funnel1"/>
    <dgm:cxn modelId="{B1899A4C-CBF0-458E-88E3-113BDA28BF81}" type="presOf" srcId="{3EFFDCFF-4257-4471-B19E-CC8DD983D33E}" destId="{B9B7E369-02CB-4C2C-86AF-3307E1D3B1F7}" srcOrd="0" destOrd="0" presId="urn:microsoft.com/office/officeart/2005/8/layout/funnel1"/>
    <dgm:cxn modelId="{7D3CB9CD-49FC-47BA-8645-DD998BE4EDED}" srcId="{591C41FD-59AD-47BD-99C1-FFDE47CDE69E}" destId="{3EFFDCFF-4257-4471-B19E-CC8DD983D33E}" srcOrd="2" destOrd="0" parTransId="{281E81FC-EBD2-4271-B58B-BDE783DBA214}" sibTransId="{6DAB8510-7842-4D50-8628-49B5E2C387E1}"/>
    <dgm:cxn modelId="{9432AE72-820B-4C0B-9800-4570C0A417FD}" type="presOf" srcId="{591C41FD-59AD-47BD-99C1-FFDE47CDE69E}" destId="{DD7395AE-3794-46C6-B770-8A2F4E1A1D8D}" srcOrd="0" destOrd="0" presId="urn:microsoft.com/office/officeart/2005/8/layout/funnel1"/>
    <dgm:cxn modelId="{F94E95F5-8FD8-4A79-A9B6-9444751C1564}" srcId="{591C41FD-59AD-47BD-99C1-FFDE47CDE69E}" destId="{26EEFBBE-03BC-4F3F-A846-A7B2F08BFDAB}" srcOrd="3" destOrd="0" parTransId="{F24D1DE0-ACA4-498C-9679-C19621326D04}" sibTransId="{31DFD663-204E-4842-A513-CF1B569240F2}"/>
    <dgm:cxn modelId="{ABBDA215-D2D0-453E-881D-ED6BA8D9243E}" type="presOf" srcId="{1F8193BB-0120-4760-B553-6EEE9AD2574C}" destId="{CC406FB5-8E30-44F3-A563-CD9F96E6E3D5}" srcOrd="0" destOrd="0" presId="urn:microsoft.com/office/officeart/2005/8/layout/funnel1"/>
    <dgm:cxn modelId="{5378D580-3311-48F3-B21A-95E9985E5E56}" type="presOf" srcId="{3FBC6990-495A-4D82-A9B6-CF0D09B345F3}" destId="{9D9EC308-B523-44C7-AF5A-D8091935FEE6}" srcOrd="0" destOrd="0" presId="urn:microsoft.com/office/officeart/2005/8/layout/funnel1"/>
    <dgm:cxn modelId="{14F7D49A-C44C-4B5F-A159-EB982A2342E2}" srcId="{591C41FD-59AD-47BD-99C1-FFDE47CDE69E}" destId="{3FBC6990-495A-4D82-A9B6-CF0D09B345F3}" srcOrd="0" destOrd="0" parTransId="{E97B8D7A-DB77-4811-A7A7-6E375BEE80FA}" sibTransId="{AFAB69BF-882F-4F21-A806-96E61101538B}"/>
    <dgm:cxn modelId="{422776D1-D088-4058-A594-55505DDB3334}" type="presParOf" srcId="{DD7395AE-3794-46C6-B770-8A2F4E1A1D8D}" destId="{23BFB6F6-518E-4C97-8F84-A38ED6A1E5AA}" srcOrd="0" destOrd="0" presId="urn:microsoft.com/office/officeart/2005/8/layout/funnel1"/>
    <dgm:cxn modelId="{C7BB9CA9-0ABA-4B14-AF56-62A01943A8E6}" type="presParOf" srcId="{DD7395AE-3794-46C6-B770-8A2F4E1A1D8D}" destId="{07F6144D-F306-42A5-8663-A3AA3EDF7EBB}" srcOrd="1" destOrd="0" presId="urn:microsoft.com/office/officeart/2005/8/layout/funnel1"/>
    <dgm:cxn modelId="{F725F4F8-7528-416E-B7BC-8E23E3C0DEE9}" type="presParOf" srcId="{DD7395AE-3794-46C6-B770-8A2F4E1A1D8D}" destId="{0365CF1E-3431-43EE-B0A2-9A63F49DC354}" srcOrd="2" destOrd="0" presId="urn:microsoft.com/office/officeart/2005/8/layout/funnel1"/>
    <dgm:cxn modelId="{D0A8E69C-4BF7-4D77-A7B5-3CAD9B7CD9C9}" type="presParOf" srcId="{DD7395AE-3794-46C6-B770-8A2F4E1A1D8D}" destId="{B9B7E369-02CB-4C2C-86AF-3307E1D3B1F7}" srcOrd="3" destOrd="0" presId="urn:microsoft.com/office/officeart/2005/8/layout/funnel1"/>
    <dgm:cxn modelId="{0D4898C8-35E2-4138-826E-67519BE3E197}" type="presParOf" srcId="{DD7395AE-3794-46C6-B770-8A2F4E1A1D8D}" destId="{CC406FB5-8E30-44F3-A563-CD9F96E6E3D5}" srcOrd="4" destOrd="0" presId="urn:microsoft.com/office/officeart/2005/8/layout/funnel1"/>
    <dgm:cxn modelId="{560B8EAC-D5D9-4BC0-AFCE-E123E20B6178}" type="presParOf" srcId="{DD7395AE-3794-46C6-B770-8A2F4E1A1D8D}" destId="{9D9EC308-B523-44C7-AF5A-D8091935FEE6}" srcOrd="5" destOrd="0" presId="urn:microsoft.com/office/officeart/2005/8/layout/funnel1"/>
    <dgm:cxn modelId="{C7BB04A8-61A7-4C45-825F-4A469A829AEA}" type="presParOf" srcId="{DD7395AE-3794-46C6-B770-8A2F4E1A1D8D}" destId="{F0F73EAD-CAB5-48B3-8804-6E94F847D2D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C41FD-59AD-47BD-99C1-FFDE47CDE69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FBC6990-495A-4D82-A9B6-CF0D09B345F3}">
      <dgm:prSet phldrT="[Text]"/>
      <dgm:spPr/>
      <dgm:t>
        <a:bodyPr/>
        <a:lstStyle/>
        <a:p>
          <a:r>
            <a:rPr lang="en-US" dirty="0" smtClean="0"/>
            <a:t>Romans 3</a:t>
          </a:r>
          <a:endParaRPr lang="en-US" dirty="0"/>
        </a:p>
      </dgm:t>
    </dgm:pt>
    <dgm:pt modelId="{E97B8D7A-DB77-4811-A7A7-6E375BEE80FA}" type="parTrans" cxnId="{14F7D49A-C44C-4B5F-A159-EB982A2342E2}">
      <dgm:prSet/>
      <dgm:spPr/>
      <dgm:t>
        <a:bodyPr/>
        <a:lstStyle/>
        <a:p>
          <a:endParaRPr lang="en-US"/>
        </a:p>
      </dgm:t>
    </dgm:pt>
    <dgm:pt modelId="{AFAB69BF-882F-4F21-A806-96E61101538B}" type="sibTrans" cxnId="{14F7D49A-C44C-4B5F-A159-EB982A2342E2}">
      <dgm:prSet/>
      <dgm:spPr/>
      <dgm:t>
        <a:bodyPr/>
        <a:lstStyle/>
        <a:p>
          <a:endParaRPr lang="en-US"/>
        </a:p>
      </dgm:t>
    </dgm:pt>
    <dgm:pt modelId="{1F8193BB-0120-4760-B553-6EEE9AD2574C}">
      <dgm:prSet phldrT="[Text]"/>
      <dgm:spPr/>
      <dgm:t>
        <a:bodyPr/>
        <a:lstStyle/>
        <a:p>
          <a:r>
            <a:rPr lang="en-US" dirty="0" smtClean="0"/>
            <a:t>Ephesians 2</a:t>
          </a:r>
          <a:endParaRPr lang="en-US" dirty="0"/>
        </a:p>
      </dgm:t>
    </dgm:pt>
    <dgm:pt modelId="{9DA5D026-3723-47FA-A1EA-4124239B1651}" type="parTrans" cxnId="{03B32C62-6180-4F69-8135-867654C1EF27}">
      <dgm:prSet/>
      <dgm:spPr/>
      <dgm:t>
        <a:bodyPr/>
        <a:lstStyle/>
        <a:p>
          <a:endParaRPr lang="en-US"/>
        </a:p>
      </dgm:t>
    </dgm:pt>
    <dgm:pt modelId="{3DC21324-4491-45AA-93EA-08044D33317C}" type="sibTrans" cxnId="{03B32C62-6180-4F69-8135-867654C1EF27}">
      <dgm:prSet/>
      <dgm:spPr/>
      <dgm:t>
        <a:bodyPr/>
        <a:lstStyle/>
        <a:p>
          <a:endParaRPr lang="en-US"/>
        </a:p>
      </dgm:t>
    </dgm:pt>
    <dgm:pt modelId="{3EFFDCFF-4257-4471-B19E-CC8DD983D33E}">
      <dgm:prSet phldrT="[Text]"/>
      <dgm:spPr/>
      <dgm:t>
        <a:bodyPr/>
        <a:lstStyle/>
        <a:p>
          <a:r>
            <a:rPr lang="en-US" dirty="0" smtClean="0"/>
            <a:t>Galatians 3</a:t>
          </a:r>
          <a:endParaRPr lang="en-US" dirty="0"/>
        </a:p>
      </dgm:t>
    </dgm:pt>
    <dgm:pt modelId="{281E81FC-EBD2-4271-B58B-BDE783DBA214}" type="parTrans" cxnId="{7D3CB9CD-49FC-47BA-8645-DD998BE4EDED}">
      <dgm:prSet/>
      <dgm:spPr/>
      <dgm:t>
        <a:bodyPr/>
        <a:lstStyle/>
        <a:p>
          <a:endParaRPr lang="en-US"/>
        </a:p>
      </dgm:t>
    </dgm:pt>
    <dgm:pt modelId="{6DAB8510-7842-4D50-8628-49B5E2C387E1}" type="sibTrans" cxnId="{7D3CB9CD-49FC-47BA-8645-DD998BE4EDED}">
      <dgm:prSet/>
      <dgm:spPr/>
      <dgm:t>
        <a:bodyPr/>
        <a:lstStyle/>
        <a:p>
          <a:endParaRPr lang="en-US"/>
        </a:p>
      </dgm:t>
    </dgm:pt>
    <dgm:pt modelId="{26EEFBBE-03BC-4F3F-A846-A7B2F08BFDAB}">
      <dgm:prSet phldrT="[Text]" custT="1"/>
      <dgm:spPr/>
      <dgm:t>
        <a:bodyPr/>
        <a:lstStyle/>
        <a:p>
          <a:r>
            <a:rPr lang="en-US" sz="2000" b="1" i="1" dirty="0" smtClean="0"/>
            <a:t>Homiletics </a:t>
          </a:r>
          <a:r>
            <a:rPr lang="en-US" sz="2000" b="0" i="0" dirty="0" smtClean="0"/>
            <a:t>reverses the process by delighting in unique concrete examples of biblical truth  applied to heart and life from a single text.</a:t>
          </a:r>
          <a:endParaRPr lang="en-US" sz="2000" b="1" i="1" dirty="0"/>
        </a:p>
      </dgm:t>
    </dgm:pt>
    <dgm:pt modelId="{F24D1DE0-ACA4-498C-9679-C19621326D04}" type="parTrans" cxnId="{F94E95F5-8FD8-4A79-A9B6-9444751C1564}">
      <dgm:prSet/>
      <dgm:spPr/>
      <dgm:t>
        <a:bodyPr/>
        <a:lstStyle/>
        <a:p>
          <a:endParaRPr lang="en-US"/>
        </a:p>
      </dgm:t>
    </dgm:pt>
    <dgm:pt modelId="{31DFD663-204E-4842-A513-CF1B569240F2}" type="sibTrans" cxnId="{F94E95F5-8FD8-4A79-A9B6-9444751C1564}">
      <dgm:prSet/>
      <dgm:spPr/>
      <dgm:t>
        <a:bodyPr/>
        <a:lstStyle/>
        <a:p>
          <a:endParaRPr lang="en-US"/>
        </a:p>
      </dgm:t>
    </dgm:pt>
    <dgm:pt modelId="{DD7395AE-3794-46C6-B770-8A2F4E1A1D8D}" type="pres">
      <dgm:prSet presAssocID="{591C41FD-59AD-47BD-99C1-FFDE47CDE69E}" presName="Name0" presStyleCnt="0">
        <dgm:presLayoutVars>
          <dgm:chMax val="4"/>
          <dgm:resizeHandles val="exact"/>
        </dgm:presLayoutVars>
      </dgm:prSet>
      <dgm:spPr/>
      <dgm:t>
        <a:bodyPr/>
        <a:lstStyle/>
        <a:p>
          <a:endParaRPr lang="en-US"/>
        </a:p>
      </dgm:t>
    </dgm:pt>
    <dgm:pt modelId="{23BFB6F6-518E-4C97-8F84-A38ED6A1E5AA}" type="pres">
      <dgm:prSet presAssocID="{591C41FD-59AD-47BD-99C1-FFDE47CDE69E}" presName="ellipse" presStyleLbl="trBgShp" presStyleIdx="0" presStyleCnt="1"/>
      <dgm:spPr/>
    </dgm:pt>
    <dgm:pt modelId="{07F6144D-F306-42A5-8663-A3AA3EDF7EBB}" type="pres">
      <dgm:prSet presAssocID="{591C41FD-59AD-47BD-99C1-FFDE47CDE69E}" presName="arrow1" presStyleLbl="fgShp" presStyleIdx="0" presStyleCnt="1" custAng="10800000" custLinFactNeighborX="3548" custLinFactNeighborY="-16572"/>
      <dgm:spPr/>
    </dgm:pt>
    <dgm:pt modelId="{0365CF1E-3431-43EE-B0A2-9A63F49DC354}" type="pres">
      <dgm:prSet presAssocID="{591C41FD-59AD-47BD-99C1-FFDE47CDE69E}" presName="rectangle" presStyleLbl="revTx" presStyleIdx="0" presStyleCnt="1" custScaleX="161290">
        <dgm:presLayoutVars>
          <dgm:bulletEnabled val="1"/>
        </dgm:presLayoutVars>
      </dgm:prSet>
      <dgm:spPr/>
      <dgm:t>
        <a:bodyPr/>
        <a:lstStyle/>
        <a:p>
          <a:endParaRPr lang="en-US"/>
        </a:p>
      </dgm:t>
    </dgm:pt>
    <dgm:pt modelId="{B9B7E369-02CB-4C2C-86AF-3307E1D3B1F7}" type="pres">
      <dgm:prSet presAssocID="{1F8193BB-0120-4760-B553-6EEE9AD2574C}" presName="item1" presStyleLbl="node1" presStyleIdx="0" presStyleCnt="3">
        <dgm:presLayoutVars>
          <dgm:bulletEnabled val="1"/>
        </dgm:presLayoutVars>
      </dgm:prSet>
      <dgm:spPr/>
      <dgm:t>
        <a:bodyPr/>
        <a:lstStyle/>
        <a:p>
          <a:endParaRPr lang="en-US"/>
        </a:p>
      </dgm:t>
    </dgm:pt>
    <dgm:pt modelId="{CC406FB5-8E30-44F3-A563-CD9F96E6E3D5}" type="pres">
      <dgm:prSet presAssocID="{3EFFDCFF-4257-4471-B19E-CC8DD983D33E}" presName="item2" presStyleLbl="node1" presStyleIdx="1" presStyleCnt="3">
        <dgm:presLayoutVars>
          <dgm:bulletEnabled val="1"/>
        </dgm:presLayoutVars>
      </dgm:prSet>
      <dgm:spPr/>
      <dgm:t>
        <a:bodyPr/>
        <a:lstStyle/>
        <a:p>
          <a:endParaRPr lang="en-US"/>
        </a:p>
      </dgm:t>
    </dgm:pt>
    <dgm:pt modelId="{9D9EC308-B523-44C7-AF5A-D8091935FEE6}" type="pres">
      <dgm:prSet presAssocID="{26EEFBBE-03BC-4F3F-A846-A7B2F08BFDAB}" presName="item3" presStyleLbl="node1" presStyleIdx="2" presStyleCnt="3">
        <dgm:presLayoutVars>
          <dgm:bulletEnabled val="1"/>
        </dgm:presLayoutVars>
      </dgm:prSet>
      <dgm:spPr/>
      <dgm:t>
        <a:bodyPr/>
        <a:lstStyle/>
        <a:p>
          <a:endParaRPr lang="en-US"/>
        </a:p>
      </dgm:t>
    </dgm:pt>
    <dgm:pt modelId="{F0F73EAD-CAB5-48B3-8804-6E94F847D2DD}" type="pres">
      <dgm:prSet presAssocID="{591C41FD-59AD-47BD-99C1-FFDE47CDE69E}" presName="funnel" presStyleLbl="trAlignAcc1" presStyleIdx="0" presStyleCnt="1" custLinFactNeighborX="1152" custLinFactNeighborY="-3197"/>
      <dgm:spPr/>
    </dgm:pt>
  </dgm:ptLst>
  <dgm:cxnLst>
    <dgm:cxn modelId="{03B32C62-6180-4F69-8135-867654C1EF27}" srcId="{591C41FD-59AD-47BD-99C1-FFDE47CDE69E}" destId="{1F8193BB-0120-4760-B553-6EEE9AD2574C}" srcOrd="1" destOrd="0" parTransId="{9DA5D026-3723-47FA-A1EA-4124239B1651}" sibTransId="{3DC21324-4491-45AA-93EA-08044D33317C}"/>
    <dgm:cxn modelId="{02BB27B4-709A-461F-A286-ECF9297E9DA4}" type="presOf" srcId="{26EEFBBE-03BC-4F3F-A846-A7B2F08BFDAB}" destId="{0365CF1E-3431-43EE-B0A2-9A63F49DC354}" srcOrd="0" destOrd="0" presId="urn:microsoft.com/office/officeart/2005/8/layout/funnel1"/>
    <dgm:cxn modelId="{DD910BEF-6F2B-426E-9916-57CCFAB84865}" type="presOf" srcId="{1F8193BB-0120-4760-B553-6EEE9AD2574C}" destId="{CC406FB5-8E30-44F3-A563-CD9F96E6E3D5}" srcOrd="0" destOrd="0" presId="urn:microsoft.com/office/officeart/2005/8/layout/funnel1"/>
    <dgm:cxn modelId="{7D3CB9CD-49FC-47BA-8645-DD998BE4EDED}" srcId="{591C41FD-59AD-47BD-99C1-FFDE47CDE69E}" destId="{3EFFDCFF-4257-4471-B19E-CC8DD983D33E}" srcOrd="2" destOrd="0" parTransId="{281E81FC-EBD2-4271-B58B-BDE783DBA214}" sibTransId="{6DAB8510-7842-4D50-8628-49B5E2C387E1}"/>
    <dgm:cxn modelId="{0E3DE8E3-F64C-4A82-8764-5A47D90C20DB}" type="presOf" srcId="{3EFFDCFF-4257-4471-B19E-CC8DD983D33E}" destId="{B9B7E369-02CB-4C2C-86AF-3307E1D3B1F7}" srcOrd="0" destOrd="0" presId="urn:microsoft.com/office/officeart/2005/8/layout/funnel1"/>
    <dgm:cxn modelId="{EF2515F5-D870-49A4-8E6A-265C383958C0}" type="presOf" srcId="{591C41FD-59AD-47BD-99C1-FFDE47CDE69E}" destId="{DD7395AE-3794-46C6-B770-8A2F4E1A1D8D}" srcOrd="0" destOrd="0" presId="urn:microsoft.com/office/officeart/2005/8/layout/funnel1"/>
    <dgm:cxn modelId="{2A0A0727-46A4-43C4-991A-BA7B97A5BCC2}" type="presOf" srcId="{3FBC6990-495A-4D82-A9B6-CF0D09B345F3}" destId="{9D9EC308-B523-44C7-AF5A-D8091935FEE6}" srcOrd="0" destOrd="0" presId="urn:microsoft.com/office/officeart/2005/8/layout/funnel1"/>
    <dgm:cxn modelId="{F94E95F5-8FD8-4A79-A9B6-9444751C1564}" srcId="{591C41FD-59AD-47BD-99C1-FFDE47CDE69E}" destId="{26EEFBBE-03BC-4F3F-A846-A7B2F08BFDAB}" srcOrd="3" destOrd="0" parTransId="{F24D1DE0-ACA4-498C-9679-C19621326D04}" sibTransId="{31DFD663-204E-4842-A513-CF1B569240F2}"/>
    <dgm:cxn modelId="{14F7D49A-C44C-4B5F-A159-EB982A2342E2}" srcId="{591C41FD-59AD-47BD-99C1-FFDE47CDE69E}" destId="{3FBC6990-495A-4D82-A9B6-CF0D09B345F3}" srcOrd="0" destOrd="0" parTransId="{E97B8D7A-DB77-4811-A7A7-6E375BEE80FA}" sibTransId="{AFAB69BF-882F-4F21-A806-96E61101538B}"/>
    <dgm:cxn modelId="{0F2FBCB8-6DED-4FF9-A091-1D8061F068D1}" type="presParOf" srcId="{DD7395AE-3794-46C6-B770-8A2F4E1A1D8D}" destId="{23BFB6F6-518E-4C97-8F84-A38ED6A1E5AA}" srcOrd="0" destOrd="0" presId="urn:microsoft.com/office/officeart/2005/8/layout/funnel1"/>
    <dgm:cxn modelId="{3E122268-27AA-4BA8-B4D0-9BB6CD599D00}" type="presParOf" srcId="{DD7395AE-3794-46C6-B770-8A2F4E1A1D8D}" destId="{07F6144D-F306-42A5-8663-A3AA3EDF7EBB}" srcOrd="1" destOrd="0" presId="urn:microsoft.com/office/officeart/2005/8/layout/funnel1"/>
    <dgm:cxn modelId="{C589EEA9-78B2-49B5-ABCA-4FCAAE93C47E}" type="presParOf" srcId="{DD7395AE-3794-46C6-B770-8A2F4E1A1D8D}" destId="{0365CF1E-3431-43EE-B0A2-9A63F49DC354}" srcOrd="2" destOrd="0" presId="urn:microsoft.com/office/officeart/2005/8/layout/funnel1"/>
    <dgm:cxn modelId="{D84007EF-4657-4844-BC2F-D17D688AB8C2}" type="presParOf" srcId="{DD7395AE-3794-46C6-B770-8A2F4E1A1D8D}" destId="{B9B7E369-02CB-4C2C-86AF-3307E1D3B1F7}" srcOrd="3" destOrd="0" presId="urn:microsoft.com/office/officeart/2005/8/layout/funnel1"/>
    <dgm:cxn modelId="{C9B19F1C-10D3-4A62-B0EC-26CD927B3F3C}" type="presParOf" srcId="{DD7395AE-3794-46C6-B770-8A2F4E1A1D8D}" destId="{CC406FB5-8E30-44F3-A563-CD9F96E6E3D5}" srcOrd="4" destOrd="0" presId="urn:microsoft.com/office/officeart/2005/8/layout/funnel1"/>
    <dgm:cxn modelId="{B49C6266-2974-47C1-BF54-85B7FC7CE0BD}" type="presParOf" srcId="{DD7395AE-3794-46C6-B770-8A2F4E1A1D8D}" destId="{9D9EC308-B523-44C7-AF5A-D8091935FEE6}" srcOrd="5" destOrd="0" presId="urn:microsoft.com/office/officeart/2005/8/layout/funnel1"/>
    <dgm:cxn modelId="{90F545E3-2D31-4A98-B3C5-339FB65B3D09}" type="presParOf" srcId="{DD7395AE-3794-46C6-B770-8A2F4E1A1D8D}" destId="{F0F73EAD-CAB5-48B3-8804-6E94F847D2D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8884BDD-6CF3-4E74-8029-F3BD54739AC6}" type="datetimeFigureOut">
              <a:rPr lang="en-US" smtClean="0"/>
              <a:t>9/27/2011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B8F48C3-6D9A-4BB0-9BF7-85F86095736F}" type="slidenum">
              <a:rPr lang="en-US" smtClean="0"/>
              <a:t>‹#›</a:t>
            </a:fld>
            <a:endParaRPr lang="en-US" dirty="0"/>
          </a:p>
        </p:txBody>
      </p:sp>
    </p:spTree>
    <p:extLst>
      <p:ext uri="{BB962C8B-B14F-4D97-AF65-F5344CB8AC3E}">
        <p14:creationId xmlns:p14="http://schemas.microsoft.com/office/powerpoint/2010/main" val="2753677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DBCDBA2-8E1F-422D-8626-7B01F6EA7926}" type="datetimeFigureOut">
              <a:rPr lang="en-US" smtClean="0"/>
              <a:t>9/27/2011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788F048-E47D-49B9-9DAF-43267D720D55}" type="slidenum">
              <a:rPr lang="en-US" smtClean="0"/>
              <a:t>‹#›</a:t>
            </a:fld>
            <a:endParaRPr lang="en-US" dirty="0"/>
          </a:p>
        </p:txBody>
      </p:sp>
    </p:spTree>
    <p:extLst>
      <p:ext uri="{BB962C8B-B14F-4D97-AF65-F5344CB8AC3E}">
        <p14:creationId xmlns:p14="http://schemas.microsoft.com/office/powerpoint/2010/main" val="136620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8F048-E47D-49B9-9DAF-43267D720D55}" type="slidenum">
              <a:rPr lang="en-US" smtClean="0"/>
              <a:t>14</a:t>
            </a:fld>
            <a:endParaRPr lang="en-US" dirty="0"/>
          </a:p>
        </p:txBody>
      </p:sp>
    </p:spTree>
    <p:extLst>
      <p:ext uri="{BB962C8B-B14F-4D97-AF65-F5344CB8AC3E}">
        <p14:creationId xmlns:p14="http://schemas.microsoft.com/office/powerpoint/2010/main" val="318277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4E338A-BC5E-4742-877A-A5708CD8E1E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4E338A-BC5E-4742-877A-A5708CD8E1E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4E338A-BC5E-4742-877A-A5708CD8E1E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0AFAF23-28E7-4F9D-96F5-935B94BA1AF0}" type="slidenum">
              <a:rPr lang="en-US"/>
              <a:pPr/>
              <a:t>‹#›</a:t>
            </a:fld>
            <a:endParaRPr lang="en-US" dirty="0"/>
          </a:p>
        </p:txBody>
      </p:sp>
    </p:spTree>
    <p:extLst>
      <p:ext uri="{BB962C8B-B14F-4D97-AF65-F5344CB8AC3E}">
        <p14:creationId xmlns:p14="http://schemas.microsoft.com/office/powerpoint/2010/main" val="75698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dirty="0"/>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D7619BAB-9993-4B25-94B1-DADFA098E46C}" type="slidenum">
              <a:rPr lang="en-US"/>
              <a:pPr/>
              <a:t>‹#›</a:t>
            </a:fld>
            <a:endParaRPr lang="en-US" dirty="0"/>
          </a:p>
        </p:txBody>
      </p:sp>
    </p:spTree>
    <p:extLst>
      <p:ext uri="{BB962C8B-B14F-4D97-AF65-F5344CB8AC3E}">
        <p14:creationId xmlns:p14="http://schemas.microsoft.com/office/powerpoint/2010/main" val="199713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FC9D5C22-6793-4358-BAE1-2E64B7C2F05C}" type="slidenum">
              <a:rPr lang="en-US"/>
              <a:pPr/>
              <a:t>‹#›</a:t>
            </a:fld>
            <a:endParaRPr lang="en-US" dirty="0"/>
          </a:p>
        </p:txBody>
      </p:sp>
    </p:spTree>
    <p:extLst>
      <p:ext uri="{BB962C8B-B14F-4D97-AF65-F5344CB8AC3E}">
        <p14:creationId xmlns:p14="http://schemas.microsoft.com/office/powerpoint/2010/main" val="14783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4E338A-BC5E-4742-877A-A5708CD8E1E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4E338A-BC5E-4742-877A-A5708CD8E1E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4E338A-BC5E-4742-877A-A5708CD8E1E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4E338A-BC5E-4742-877A-A5708CD8E1EC}"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4E338A-BC5E-4742-877A-A5708CD8E1E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4E338A-BC5E-4742-877A-A5708CD8E1E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4E338A-BC5E-4742-877A-A5708CD8E1EC}"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0B691-DB9B-4D04-8C60-98DC86A22B93}" type="datetimeFigureOut">
              <a:rPr lang="en-US" smtClean="0"/>
              <a:t>9/27/2011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4E338A-BC5E-4742-877A-A5708CD8E1E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310B691-DB9B-4D04-8C60-98DC86A22B93}" type="datetimeFigureOut">
              <a:rPr lang="en-US" smtClean="0"/>
              <a:t>9/27/2011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14E338A-BC5E-4742-877A-A5708CD8E1E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Freshness &amp; Variety in Proclaiming </a:t>
            </a:r>
            <a:br>
              <a:rPr lang="en-US" dirty="0" smtClean="0"/>
            </a:br>
            <a:r>
              <a:rPr lang="en-US" dirty="0" smtClean="0"/>
              <a:t>Law &amp; Gospel</a:t>
            </a:r>
            <a:endParaRPr lang="en-US" dirty="0"/>
          </a:p>
        </p:txBody>
      </p:sp>
      <p:sp>
        <p:nvSpPr>
          <p:cNvPr id="3" name="Subtitle 2"/>
          <p:cNvSpPr>
            <a:spLocks noGrp="1"/>
          </p:cNvSpPr>
          <p:nvPr>
            <p:ph type="subTitle" idx="1"/>
          </p:nvPr>
        </p:nvSpPr>
        <p:spPr/>
        <p:txBody>
          <a:bodyPr>
            <a:normAutofit fontScale="70000" lnSpcReduction="20000"/>
          </a:bodyPr>
          <a:lstStyle/>
          <a:p>
            <a:r>
              <a:rPr lang="en-US" sz="3600" b="1" i="1" dirty="0" smtClean="0"/>
              <a:t>Introduction &amp; Assumptions </a:t>
            </a:r>
          </a:p>
          <a:p>
            <a:r>
              <a:rPr lang="en-US" sz="3600" b="1" i="1" dirty="0" smtClean="0"/>
              <a:t>Freshness and Variety by Growing in Being Genuinely Christocentric</a:t>
            </a:r>
          </a:p>
          <a:p>
            <a:r>
              <a:rPr lang="en-US" dirty="0" smtClean="0"/>
              <a:t>7:00 – 8:15 AM</a:t>
            </a:r>
          </a:p>
          <a:p>
            <a:r>
              <a:rPr lang="en-US" dirty="0" smtClean="0"/>
              <a:t>Wednesday, July 20</a:t>
            </a:r>
            <a:r>
              <a:rPr lang="en-US" baseline="30000" dirty="0" smtClean="0"/>
              <a:t>th,  </a:t>
            </a:r>
            <a:endParaRPr lang="en-US" dirty="0" smtClean="0"/>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43500"/>
            <a:ext cx="2286000" cy="1714500"/>
          </a:xfrm>
          <a:prstGeom prst="rect">
            <a:avLst/>
          </a:prstGeom>
        </p:spPr>
      </p:pic>
      <p:pic>
        <p:nvPicPr>
          <p:cNvPr id="4" name="Picture 3" descr="8 5x11 Conference Poster.pdf (application/pdf Object)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3200" y="4584440"/>
            <a:ext cx="2590800" cy="2273560"/>
          </a:xfrm>
          <a:prstGeom prst="rect">
            <a:avLst/>
          </a:prstGeom>
        </p:spPr>
      </p:pic>
    </p:spTree>
    <p:extLst>
      <p:ext uri="{BB962C8B-B14F-4D97-AF65-F5344CB8AC3E}">
        <p14:creationId xmlns:p14="http://schemas.microsoft.com/office/powerpoint/2010/main" val="2916364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 Spiritual and Professional Growth Plan</a:t>
            </a:r>
            <a:endParaRPr lang="en-US" dirty="0"/>
          </a:p>
        </p:txBody>
      </p:sp>
      <p:pic>
        <p:nvPicPr>
          <p:cNvPr id="6" name="Picture 5" descr="Ordained for a Life of Growth Resource Packet WORKSHEETS.pdf - Adobe Reade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9800" y="1214224"/>
            <a:ext cx="4323444" cy="5643776"/>
          </a:xfrm>
          <a:prstGeom prst="rect">
            <a:avLst/>
          </a:prstGeom>
        </p:spPr>
      </p:pic>
    </p:spTree>
    <p:extLst>
      <p:ext uri="{BB962C8B-B14F-4D97-AF65-F5344CB8AC3E}">
        <p14:creationId xmlns:p14="http://schemas.microsoft.com/office/powerpoint/2010/main" val="2574042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If We Are Going to Grow in Dispensing New Treasures as Well as Old</a:t>
            </a:r>
            <a:endParaRPr lang="en-US" dirty="0"/>
          </a:p>
        </p:txBody>
      </p:sp>
      <p:sp>
        <p:nvSpPr>
          <p:cNvPr id="4" name="Content Placeholder 3"/>
          <p:cNvSpPr>
            <a:spLocks noGrp="1"/>
          </p:cNvSpPr>
          <p:nvPr>
            <p:ph sz="half" idx="1"/>
          </p:nvPr>
        </p:nvSpPr>
        <p:spPr/>
        <p:txBody>
          <a:bodyPr>
            <a:normAutofit/>
          </a:bodyPr>
          <a:lstStyle/>
          <a:p>
            <a:r>
              <a:rPr lang="en-US" dirty="0" smtClean="0"/>
              <a:t>Assumption #4</a:t>
            </a:r>
          </a:p>
          <a:p>
            <a:pPr lvl="1"/>
            <a:r>
              <a:rPr lang="en-US" dirty="0" smtClean="0"/>
              <a:t>You have one foot firmly planted in the life of your people. </a:t>
            </a:r>
            <a:endParaRPr lang="en-US"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220542"/>
            <a:ext cx="4038600" cy="3623416"/>
          </a:xfr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82" y="4191000"/>
            <a:ext cx="1695450" cy="2667000"/>
          </a:xfrm>
          <a:prstGeom prst="rect">
            <a:avLst/>
          </a:prstGeom>
        </p:spPr>
      </p:pic>
      <p:sp>
        <p:nvSpPr>
          <p:cNvPr id="5" name="TextBox 4"/>
          <p:cNvSpPr txBox="1"/>
          <p:nvPr/>
        </p:nvSpPr>
        <p:spPr>
          <a:xfrm>
            <a:off x="2209800" y="5791199"/>
            <a:ext cx="6019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smtClean="0"/>
              <a:t>Mission Counselor Jim Radloff: </a:t>
            </a:r>
          </a:p>
          <a:p>
            <a:r>
              <a:rPr lang="en-US" sz="2400" dirty="0" smtClean="0"/>
              <a:t>“Schedule to your opposite!”</a:t>
            </a:r>
            <a:endParaRPr lang="en-US" sz="2400" dirty="0"/>
          </a:p>
        </p:txBody>
      </p:sp>
    </p:spTree>
    <p:extLst>
      <p:ext uri="{BB962C8B-B14F-4D97-AF65-F5344CB8AC3E}">
        <p14:creationId xmlns:p14="http://schemas.microsoft.com/office/powerpoint/2010/main" val="3571592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Freshness &amp; Variety in Proclaiming </a:t>
            </a:r>
            <a:br>
              <a:rPr lang="en-US" dirty="0" smtClean="0"/>
            </a:br>
            <a:r>
              <a:rPr lang="en-US" dirty="0" smtClean="0"/>
              <a:t>Law &amp; Gospel</a:t>
            </a:r>
            <a:endParaRPr lang="en-US" dirty="0"/>
          </a:p>
        </p:txBody>
      </p:sp>
      <p:sp>
        <p:nvSpPr>
          <p:cNvPr id="3" name="Subtitle 2"/>
          <p:cNvSpPr>
            <a:spLocks noGrp="1"/>
          </p:cNvSpPr>
          <p:nvPr>
            <p:ph type="subTitle" idx="1"/>
          </p:nvPr>
        </p:nvSpPr>
        <p:spPr>
          <a:xfrm>
            <a:off x="762000" y="3461373"/>
            <a:ext cx="6400800" cy="1752600"/>
          </a:xfrm>
        </p:spPr>
        <p:txBody>
          <a:bodyPr>
            <a:normAutofit fontScale="85000" lnSpcReduction="20000"/>
          </a:bodyPr>
          <a:lstStyle/>
          <a:p>
            <a:r>
              <a:rPr lang="en-US" b="1" i="1" dirty="0" smtClean="0"/>
              <a:t>Session #1 (Wednesday AM):  </a:t>
            </a:r>
            <a:r>
              <a:rPr lang="en-US" dirty="0" smtClean="0"/>
              <a:t>Freshness and Variety by Growing in Being Genuinely Christocentric</a:t>
            </a:r>
          </a:p>
          <a:p>
            <a:r>
              <a:rPr lang="en-US" b="1" i="1" dirty="0" smtClean="0"/>
              <a:t>Session #2 (Wednesday PM): </a:t>
            </a:r>
            <a:r>
              <a:rPr lang="en-US" dirty="0" smtClean="0"/>
              <a:t>Freshness and Variety by Avoiding Law/Gospel Caricatures</a:t>
            </a:r>
          </a:p>
          <a:p>
            <a:r>
              <a:rPr lang="en-US" b="1" i="1" dirty="0" smtClean="0"/>
              <a:t>Session #3 (Thursday PM):  </a:t>
            </a:r>
            <a:r>
              <a:rPr lang="en-US" dirty="0" smtClean="0"/>
              <a:t>Freshness and Variety by Handling the Law Wisely</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43500"/>
            <a:ext cx="2286000" cy="1714500"/>
          </a:xfrm>
          <a:prstGeom prst="rect">
            <a:avLst/>
          </a:prstGeom>
        </p:spPr>
      </p:pic>
      <p:pic>
        <p:nvPicPr>
          <p:cNvPr id="4" name="Picture 3" descr="8 5x11 Conference Poster.pdf (application/pdf Object)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9000" y="5186264"/>
            <a:ext cx="1905000" cy="1671735"/>
          </a:xfrm>
          <a:prstGeom prst="rect">
            <a:avLst/>
          </a:prstGeom>
        </p:spPr>
      </p:pic>
    </p:spTree>
    <p:extLst>
      <p:ext uri="{BB962C8B-B14F-4D97-AF65-F5344CB8AC3E}">
        <p14:creationId xmlns:p14="http://schemas.microsoft.com/office/powerpoint/2010/main" val="10745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Christocentric Preaching:  </a:t>
            </a:r>
            <a:br>
              <a:rPr lang="en-US" dirty="0" smtClean="0"/>
            </a:br>
            <a:r>
              <a:rPr lang="en-US" dirty="0" smtClean="0"/>
              <a:t>Our Lutheran Heritage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64689"/>
            <a:ext cx="8229600" cy="3147822"/>
          </a:xfrm>
        </p:spPr>
      </p:pic>
    </p:spTree>
    <p:extLst>
      <p:ext uri="{BB962C8B-B14F-4D97-AF65-F5344CB8AC3E}">
        <p14:creationId xmlns:p14="http://schemas.microsoft.com/office/powerpoint/2010/main" val="2525212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990600"/>
          </a:xfrm>
        </p:spPr>
        <p:txBody>
          <a:bodyPr>
            <a:noAutofit/>
          </a:bodyPr>
          <a:lstStyle/>
          <a:p>
            <a:r>
              <a:rPr lang="en-US" sz="3200" dirty="0"/>
              <a:t>Christocentric </a:t>
            </a:r>
            <a:r>
              <a:rPr lang="en-US" sz="3200" dirty="0" smtClean="0"/>
              <a:t>Preaching: Easier </a:t>
            </a:r>
            <a:r>
              <a:rPr lang="en-US" sz="3200" dirty="0"/>
              <a:t>Said Than Done?</a:t>
            </a:r>
          </a:p>
        </p:txBody>
      </p:sp>
      <p:sp>
        <p:nvSpPr>
          <p:cNvPr id="3" name="Content Placeholder 2"/>
          <p:cNvSpPr>
            <a:spLocks noGrp="1"/>
          </p:cNvSpPr>
          <p:nvPr>
            <p:ph sz="half" idx="1"/>
          </p:nvPr>
        </p:nvSpPr>
        <p:spPr>
          <a:xfrm>
            <a:off x="457200" y="1524000"/>
            <a:ext cx="5638800" cy="4718304"/>
          </a:xfrm>
        </p:spPr>
        <p:txBody>
          <a:bodyPr>
            <a:normAutofit fontScale="92500"/>
          </a:bodyPr>
          <a:lstStyle/>
          <a:p>
            <a:r>
              <a:rPr lang="en-US" dirty="0" smtClean="0"/>
              <a:t>“I appreciated your sermon, Sid, but I wonder, could a rabbi have preached your sermon in a synagogue?”  (“</a:t>
            </a:r>
            <a:r>
              <a:rPr lang="en-US" b="1" i="1" dirty="0" smtClean="0"/>
              <a:t>Preaching Christ from the Old Testament</a:t>
            </a:r>
            <a:r>
              <a:rPr lang="en-US" dirty="0" smtClean="0"/>
              <a:t>,” Bibliotheca Sacra 161, 3)</a:t>
            </a:r>
          </a:p>
          <a:p>
            <a:r>
              <a:rPr lang="en-US" dirty="0" smtClean="0"/>
              <a:t>Greidanus is a conservative Calvinist, could this happen to Lutherans in the pulpit?</a:t>
            </a:r>
          </a:p>
          <a:p>
            <a:r>
              <a:rPr lang="en-US" dirty="0" smtClean="0"/>
              <a:t>Two WELS stories – two possible explanations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5991" y="1600200"/>
            <a:ext cx="1907018" cy="2399664"/>
          </a:xfrm>
        </p:spPr>
      </p:pic>
    </p:spTree>
    <p:extLst>
      <p:ext uri="{BB962C8B-B14F-4D97-AF65-F5344CB8AC3E}">
        <p14:creationId xmlns:p14="http://schemas.microsoft.com/office/powerpoint/2010/main" val="1693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Here’s the Goal:</a:t>
            </a:r>
            <a:br>
              <a:rPr lang="en-US" dirty="0" smtClean="0"/>
            </a:br>
            <a:r>
              <a:rPr lang="en-US" dirty="0"/>
              <a:t>A</a:t>
            </a:r>
            <a:r>
              <a:rPr lang="en-US" dirty="0" smtClean="0"/>
              <a:t> Definition of Christocentric Preaching</a:t>
            </a:r>
            <a:endParaRPr lang="en-US" dirty="0"/>
          </a:p>
        </p:txBody>
      </p:sp>
      <p:sp>
        <p:nvSpPr>
          <p:cNvPr id="3" name="Content Placeholder 2"/>
          <p:cNvSpPr>
            <a:spLocks noGrp="1"/>
          </p:cNvSpPr>
          <p:nvPr>
            <p:ph sz="half" idx="1"/>
          </p:nvPr>
        </p:nvSpPr>
        <p:spPr>
          <a:xfrm>
            <a:off x="457200" y="1524000"/>
            <a:ext cx="8305800" cy="4718304"/>
          </a:xfrm>
        </p:spPr>
        <p:txBody>
          <a:bodyPr>
            <a:normAutofit/>
          </a:bodyPr>
          <a:lstStyle/>
          <a:p>
            <a:r>
              <a:rPr lang="en-US" dirty="0" smtClean="0"/>
              <a:t>“Christ-centered </a:t>
            </a:r>
            <a:r>
              <a:rPr lang="en-US" dirty="0"/>
              <a:t>preaching revels in the implicit or explicit comforting and empowering divine grace that is found in every text as that text is swept up in the vast story of paradise lost and paradise regained.  This divine grace is made possible by, and has its final and all-fulfilling expression in, the life (active obedience), death (passive obedience) and resurrection of </a:t>
            </a:r>
            <a:r>
              <a:rPr lang="en-US" dirty="0" smtClean="0"/>
              <a:t>Jesus”  (</a:t>
            </a:r>
            <a:r>
              <a:rPr lang="en-US" i="1" dirty="0" smtClean="0"/>
              <a:t>Preach the Word</a:t>
            </a:r>
            <a:r>
              <a:rPr lang="en-US" dirty="0" smtClean="0"/>
              <a:t>, Volume 14, Number 2, page 2).</a:t>
            </a:r>
            <a:r>
              <a:rPr lang="en-US" dirty="0"/>
              <a:t>  </a:t>
            </a:r>
            <a:r>
              <a:rPr lang="en-US" b="1" dirty="0"/>
              <a:t> </a:t>
            </a:r>
          </a:p>
          <a:p>
            <a:endParaRPr lang="en-US" b="1"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49910" y="5452106"/>
            <a:ext cx="3657600" cy="140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6021637"/>
            <a:ext cx="544991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smtClean="0"/>
              <a:t>Be sure to use </a:t>
            </a:r>
            <a:r>
              <a:rPr lang="en-US" sz="2400" b="1" i="1" dirty="0" smtClean="0"/>
              <a:t>both </a:t>
            </a:r>
            <a:r>
              <a:rPr lang="en-US" sz="2400" dirty="0" smtClean="0"/>
              <a:t>your magnifying glass </a:t>
            </a:r>
            <a:r>
              <a:rPr lang="en-US" sz="2400" b="1" i="1" dirty="0" smtClean="0"/>
              <a:t>and </a:t>
            </a:r>
            <a:r>
              <a:rPr lang="en-US" sz="2400" dirty="0" smtClean="0"/>
              <a:t>your fish-eye lens. (Chapell)</a:t>
            </a:r>
            <a:endParaRPr lang="en-US" sz="2400" dirty="0"/>
          </a:p>
        </p:txBody>
      </p:sp>
    </p:spTree>
    <p:extLst>
      <p:ext uri="{BB962C8B-B14F-4D97-AF65-F5344CB8AC3E}">
        <p14:creationId xmlns:p14="http://schemas.microsoft.com/office/powerpoint/2010/main" val="98415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rmAutofit fontScale="90000"/>
          </a:bodyPr>
          <a:lstStyle/>
          <a:p>
            <a:r>
              <a:rPr lang="en-US" dirty="0" smtClean="0"/>
              <a:t>Beware: Two Counterfeit Paths to Christocentricity!</a:t>
            </a:r>
            <a:endParaRPr lang="en-US" dirty="0"/>
          </a:p>
        </p:txBody>
      </p:sp>
      <p:sp>
        <p:nvSpPr>
          <p:cNvPr id="3" name="Content Placeholder 2"/>
          <p:cNvSpPr>
            <a:spLocks noGrp="1"/>
          </p:cNvSpPr>
          <p:nvPr>
            <p:ph idx="1"/>
          </p:nvPr>
        </p:nvSpPr>
        <p:spPr>
          <a:xfrm>
            <a:off x="553750" y="1828800"/>
            <a:ext cx="6846178" cy="4876800"/>
          </a:xfrm>
        </p:spPr>
        <p:txBody>
          <a:bodyPr>
            <a:normAutofit fontScale="92500" lnSpcReduction="10000"/>
          </a:bodyPr>
          <a:lstStyle/>
          <a:p>
            <a:r>
              <a:rPr lang="en-US" b="1" dirty="0" smtClean="0"/>
              <a:t>Counterfeit #1 – Allegory:  </a:t>
            </a:r>
            <a:r>
              <a:rPr lang="en-US" dirty="0" smtClean="0"/>
              <a:t>Assigning </a:t>
            </a:r>
            <a:r>
              <a:rPr lang="en-US" dirty="0"/>
              <a:t>arbitrary “spiritual” meanings to specific </a:t>
            </a:r>
            <a:r>
              <a:rPr lang="en-US" dirty="0" smtClean="0"/>
              <a:t>words/details </a:t>
            </a:r>
            <a:r>
              <a:rPr lang="en-US" dirty="0"/>
              <a:t>of a (narrative/parable) </a:t>
            </a:r>
            <a:r>
              <a:rPr lang="en-US" dirty="0" smtClean="0"/>
              <a:t>text</a:t>
            </a:r>
          </a:p>
          <a:p>
            <a:pPr lvl="1"/>
            <a:r>
              <a:rPr lang="en-US" dirty="0" smtClean="0"/>
              <a:t>Understand its ancient and postmodern (!) allure</a:t>
            </a:r>
          </a:p>
          <a:p>
            <a:pPr lvl="1"/>
            <a:r>
              <a:rPr lang="en-US" dirty="0" smtClean="0"/>
              <a:t>Distinguish between allegory and typology</a:t>
            </a:r>
          </a:p>
          <a:p>
            <a:pPr lvl="1"/>
            <a:r>
              <a:rPr lang="en-US" dirty="0" smtClean="0"/>
              <a:t>Recognize allegory’s dangers</a:t>
            </a:r>
          </a:p>
          <a:p>
            <a:pPr lvl="1"/>
            <a:r>
              <a:rPr lang="en-US" dirty="0" smtClean="0"/>
              <a:t>Wendland article in WLQ (September 2006)</a:t>
            </a:r>
          </a:p>
          <a:p>
            <a:r>
              <a:rPr lang="en-US" b="1" dirty="0" smtClean="0"/>
              <a:t>Counterfeit #2 - “Jesus-Bits</a:t>
            </a:r>
            <a:r>
              <a:rPr lang="en-US" b="1" dirty="0"/>
              <a:t>”:</a:t>
            </a:r>
            <a:r>
              <a:rPr lang="en-US" dirty="0"/>
              <a:t>  Inserting repetitive </a:t>
            </a:r>
            <a:r>
              <a:rPr lang="en-US" dirty="0" smtClean="0"/>
              <a:t>phrases/paragraphs </a:t>
            </a:r>
            <a:r>
              <a:rPr lang="en-US" dirty="0"/>
              <a:t>of generic gospel without textual warrant (</a:t>
            </a:r>
            <a:r>
              <a:rPr lang="en-US" i="1" dirty="0"/>
              <a:t>deus ex machina</a:t>
            </a:r>
            <a:r>
              <a:rPr lang="en-US" dirty="0" smtClean="0"/>
              <a:t>) </a:t>
            </a:r>
          </a:p>
          <a:p>
            <a:pPr lvl="1"/>
            <a:r>
              <a:rPr lang="en-US" dirty="0" smtClean="0"/>
              <a:t>Ponder the causes of “Jesus-bits” (term from Graeme Goldsworthy in </a:t>
            </a:r>
            <a:r>
              <a:rPr lang="en-US" b="1" i="1" dirty="0" smtClean="0"/>
              <a:t>Preaching the Whole Bible as Christian Scripture</a:t>
            </a:r>
            <a:r>
              <a:rPr lang="en-US" dirty="0" smtClean="0"/>
              <a:t>)</a:t>
            </a:r>
          </a:p>
          <a:p>
            <a:r>
              <a:rPr lang="en-US" dirty="0" smtClean="0"/>
              <a:t>These two counterfeits are twin sons of the same mother!</a:t>
            </a:r>
          </a:p>
          <a:p>
            <a:endParaRPr lang="en-US" dirty="0"/>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403392" y="4343400"/>
            <a:ext cx="1740608" cy="2480256"/>
          </a:xfrm>
          <a:prstGeom prst="rect">
            <a:avLst/>
          </a:prstGeom>
        </p:spPr>
      </p:pic>
    </p:spTree>
    <p:extLst>
      <p:ext uri="{BB962C8B-B14F-4D97-AF65-F5344CB8AC3E}">
        <p14:creationId xmlns:p14="http://schemas.microsoft.com/office/powerpoint/2010/main" val="252616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Genuine Path to Textual Christocentricity…and Its Caricature</a:t>
            </a:r>
            <a:endParaRPr lang="en-US" dirty="0"/>
          </a:p>
        </p:txBody>
      </p:sp>
      <p:sp>
        <p:nvSpPr>
          <p:cNvPr id="3" name="Content Placeholder 2"/>
          <p:cNvSpPr>
            <a:spLocks noGrp="1"/>
          </p:cNvSpPr>
          <p:nvPr>
            <p:ph sz="half" idx="2"/>
          </p:nvPr>
        </p:nvSpPr>
        <p:spPr/>
        <p:txBody>
          <a:bodyPr>
            <a:normAutofit fontScale="85000" lnSpcReduction="20000"/>
          </a:bodyPr>
          <a:lstStyle/>
          <a:p>
            <a:r>
              <a:rPr lang="en-US" dirty="0" smtClean="0"/>
              <a:t>“…whoever disowns me before men, I will disown him before my Father in heaven.” (Mt 10:33 – last verse of gospel for Pentecost 5, Year A - CW)</a:t>
            </a:r>
          </a:p>
          <a:p>
            <a:r>
              <a:rPr lang="en-US" dirty="0" smtClean="0"/>
              <a:t>“This is the gospel of the Lord!”  </a:t>
            </a:r>
          </a:p>
          <a:p>
            <a:r>
              <a:rPr lang="en-US" dirty="0" smtClean="0"/>
              <a:t>What can cause a bit of confusion at this spot?</a:t>
            </a:r>
          </a:p>
          <a:p>
            <a:r>
              <a:rPr lang="en-US" dirty="0" smtClean="0"/>
              <a:t>But it is when I do the exact opposite that I inflict upon the gospel a far, far worse fate…</a:t>
            </a:r>
            <a:endParaRPr lang="en-US" dirty="0"/>
          </a:p>
        </p:txBody>
      </p:sp>
      <p:pic>
        <p:nvPicPr>
          <p:cNvPr id="8" name="Content Placeholder 7"/>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52600"/>
            <a:ext cx="4038600" cy="3697562"/>
          </a:xfrm>
        </p:spPr>
      </p:pic>
    </p:spTree>
    <p:extLst>
      <p:ext uri="{BB962C8B-B14F-4D97-AF65-F5344CB8AC3E}">
        <p14:creationId xmlns:p14="http://schemas.microsoft.com/office/powerpoint/2010/main" val="30415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26581" cy="990600"/>
          </a:xfrm>
        </p:spPr>
        <p:txBody>
          <a:bodyPr/>
          <a:lstStyle/>
          <a:p>
            <a:r>
              <a:rPr lang="en-US" dirty="0" smtClean="0"/>
              <a:t>Gospel Puree Anyone? </a:t>
            </a:r>
            <a:endParaRPr lang="en-US" dirty="0"/>
          </a:p>
        </p:txBody>
      </p:sp>
      <p:sp>
        <p:nvSpPr>
          <p:cNvPr id="3" name="Content Placeholder 2"/>
          <p:cNvSpPr>
            <a:spLocks noGrp="1"/>
          </p:cNvSpPr>
          <p:nvPr>
            <p:ph sz="half" idx="1"/>
          </p:nvPr>
        </p:nvSpPr>
        <p:spPr>
          <a:xfrm>
            <a:off x="533400" y="1295400"/>
            <a:ext cx="7568656" cy="5257800"/>
          </a:xfrm>
        </p:spPr>
        <p:txBody>
          <a:bodyPr>
            <a:noAutofit/>
          </a:bodyPr>
          <a:lstStyle/>
          <a:p>
            <a:r>
              <a:rPr lang="en-US" sz="2400" dirty="0" smtClean="0"/>
              <a:t>“Of course, no one would every think of doing such a thing.  Yet in a way, that’s what we do with the Gospel when we blend together all the beautiful words, the vivid metaphors, and proclaim them in a flat, bland, and runny way.  No wonder people tire of hearing the ‘same old thing’ over and over again.  No wonder preachers burn out on preaching or succumb to the temptation of creating a ‘new gospel,’ something more innovative and creative….What a sad state of affairs when Christians push the Gospel away, consider it unpalatable, turn their backs on it, and leave the table.  How tragic when they tire of hearing the Gospel, when it seems flat, bland, boring, and dead!”  (p. 37). </a:t>
            </a:r>
            <a:endParaRPr lang="en-US" sz="24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077200" y="1847850"/>
            <a:ext cx="960120" cy="1200150"/>
          </a:xfr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2056" y="3352800"/>
            <a:ext cx="927643" cy="1398946"/>
          </a:xfrm>
          <a:prstGeom prst="rect">
            <a:avLst/>
          </a:prstGeom>
        </p:spPr>
      </p:pic>
      <p:sp>
        <p:nvSpPr>
          <p:cNvPr id="8" name="TextBox 7"/>
          <p:cNvSpPr txBox="1"/>
          <p:nvPr/>
        </p:nvSpPr>
        <p:spPr>
          <a:xfrm>
            <a:off x="5638800" y="381000"/>
            <a:ext cx="3525982"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a:t>This follows an analogy of putting a beautiful seven course meal into a blender.</a:t>
            </a:r>
          </a:p>
        </p:txBody>
      </p:sp>
    </p:spTree>
    <p:extLst>
      <p:ext uri="{BB962C8B-B14F-4D97-AF65-F5344CB8AC3E}">
        <p14:creationId xmlns:p14="http://schemas.microsoft.com/office/powerpoint/2010/main" val="19889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2209800" cy="1261872"/>
          </a:xfrm>
        </p:spPr>
        <p:txBody>
          <a:bodyPr/>
          <a:lstStyle/>
          <a:p>
            <a:r>
              <a:rPr lang="en-US" sz="2800" dirty="0" smtClean="0"/>
              <a:t>The Path Back to the Seven Course Meal!</a:t>
            </a:r>
            <a:endParaRPr lang="en-US" sz="2800" dirty="0"/>
          </a:p>
        </p:txBody>
      </p:sp>
      <p:sp>
        <p:nvSpPr>
          <p:cNvPr id="3" name="Content Placeholder 2"/>
          <p:cNvSpPr>
            <a:spLocks noGrp="1"/>
          </p:cNvSpPr>
          <p:nvPr>
            <p:ph idx="1"/>
          </p:nvPr>
        </p:nvSpPr>
        <p:spPr>
          <a:xfrm>
            <a:off x="2971800" y="792080"/>
            <a:ext cx="5791200" cy="5837320"/>
          </a:xfrm>
        </p:spPr>
        <p:txBody>
          <a:bodyPr>
            <a:normAutofit fontScale="70000" lnSpcReduction="20000"/>
          </a:bodyPr>
          <a:lstStyle/>
          <a:p>
            <a:r>
              <a:rPr lang="en-US" dirty="0"/>
              <a:t>“We use the word justification in two different, yet related, ways.</a:t>
            </a:r>
          </a:p>
          <a:p>
            <a:r>
              <a:rPr lang="en-US" dirty="0"/>
              <a:t>The Bible uses the words justify and justification to refer to God’s saving work among humankind.  It is a legal, or forensic, language.  Such language is especially common in Paul’s letters.  We also use the word justification in a broader way to denote the doctrine of justification as distinct from the doctrine of sanctification or any other article of faith.  In this sense, that is synecdochally, the doctrine of justification is more than the legal language. It stands in for all the ways of saying the Gospel and includes all the words – all the rich and variegated language – of the Gospel.  In terms of language, justification is one of the words.  In terms of doctrine, it contains all  the words – all the ideas – within itself and cannot be reduced merely to one or two words” (</a:t>
            </a:r>
            <a:r>
              <a:rPr lang="en-US" b="1" i="1" dirty="0"/>
              <a:t>Just Words</a:t>
            </a:r>
            <a:r>
              <a:rPr lang="en-US" dirty="0"/>
              <a:t>, 23)</a:t>
            </a:r>
          </a:p>
          <a:p>
            <a:endParaRPr lang="en-US" dirty="0"/>
          </a:p>
        </p:txBody>
      </p:sp>
      <p:sp>
        <p:nvSpPr>
          <p:cNvPr id="4" name="Text Placeholder 3"/>
          <p:cNvSpPr>
            <a:spLocks noGrp="1"/>
          </p:cNvSpPr>
          <p:nvPr>
            <p:ph type="body" sz="half" idx="2"/>
          </p:nvPr>
        </p:nvSpPr>
        <p:spPr>
          <a:xfrm>
            <a:off x="304800" y="2438400"/>
            <a:ext cx="2438400" cy="4088167"/>
          </a:xfrm>
        </p:spPr>
        <p:txBody>
          <a:bodyPr>
            <a:noAutofit/>
          </a:bodyPr>
          <a:lstStyle/>
          <a:p>
            <a:r>
              <a:rPr lang="en-US" sz="1800" dirty="0" smtClean="0"/>
              <a:t>Consider the  usefulness for preaching of this distinction! </a:t>
            </a:r>
          </a:p>
          <a:p>
            <a:r>
              <a:rPr lang="en-US" sz="1800" dirty="0" smtClean="0"/>
              <a:t>Why do we gravitate to the metaphor of justification even when it is not our text’s metaphor?</a:t>
            </a:r>
          </a:p>
          <a:p>
            <a:r>
              <a:rPr lang="en-US" sz="1800" dirty="0" smtClean="0"/>
              <a:t>Any places in sermon “processing” where the “whirring” noise is particularly loud? </a:t>
            </a:r>
            <a:endParaRPr lang="en-US" sz="1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60198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5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Treasures as Well as Old</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“He said to them, ‘Therefore every teacher of the law who has been instructed about the kingdom of heaven is like the owner of a house who brings out of his storeroom new treasures as well as old’”  (Matthew 13:52).</a:t>
            </a:r>
            <a:endParaRPr lang="en-US"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220542"/>
            <a:ext cx="4038600" cy="3623416"/>
          </a:xfrm>
        </p:spPr>
      </p:pic>
    </p:spTree>
    <p:extLst>
      <p:ext uri="{BB962C8B-B14F-4D97-AF65-F5344CB8AC3E}">
        <p14:creationId xmlns:p14="http://schemas.microsoft.com/office/powerpoint/2010/main" val="2249519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839110" y="1976149"/>
            <a:ext cx="2695289" cy="305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Right Arrow 3"/>
          <p:cNvSpPr/>
          <p:nvPr/>
        </p:nvSpPr>
        <p:spPr>
          <a:xfrm rot="2264161">
            <a:off x="682144" y="1452899"/>
            <a:ext cx="1761192" cy="36474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304800" y="533400"/>
            <a:ext cx="8610600" cy="990600"/>
          </a:xfrm>
        </p:spPr>
        <p:txBody>
          <a:bodyPr>
            <a:normAutofit fontScale="90000"/>
          </a:bodyPr>
          <a:lstStyle/>
          <a:p>
            <a:r>
              <a:rPr lang="en-US" dirty="0" smtClean="0"/>
              <a:t>The Two-fold Way We Speak of Justification</a:t>
            </a:r>
            <a:endParaRPr lang="en-US" dirty="0"/>
          </a:p>
        </p:txBody>
      </p:sp>
      <p:sp>
        <p:nvSpPr>
          <p:cNvPr id="3" name="Rectangle 2"/>
          <p:cNvSpPr/>
          <p:nvPr/>
        </p:nvSpPr>
        <p:spPr>
          <a:xfrm>
            <a:off x="2819400" y="1905000"/>
            <a:ext cx="3505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Justification</a:t>
            </a:r>
            <a:endParaRPr lang="en-US" sz="3600" dirty="0"/>
          </a:p>
        </p:txBody>
      </p:sp>
      <p:sp>
        <p:nvSpPr>
          <p:cNvPr id="5" name="Rectangle 4"/>
          <p:cNvSpPr/>
          <p:nvPr/>
        </p:nvSpPr>
        <p:spPr>
          <a:xfrm>
            <a:off x="762000" y="5119256"/>
            <a:ext cx="3505200" cy="158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name </a:t>
            </a:r>
            <a:r>
              <a:rPr lang="en-US" b="1" i="1" dirty="0" smtClean="0"/>
              <a:t>for the doctrine </a:t>
            </a:r>
            <a:r>
              <a:rPr lang="en-US" dirty="0" smtClean="0"/>
              <a:t>by which the church stands or falls!</a:t>
            </a:r>
          </a:p>
          <a:p>
            <a:pPr algn="ctr"/>
            <a:r>
              <a:rPr lang="en-US" dirty="0" smtClean="0"/>
              <a:t>In this sense justification </a:t>
            </a:r>
            <a:r>
              <a:rPr lang="en-US" b="1" i="1" u="sng" dirty="0" smtClean="0"/>
              <a:t>must be</a:t>
            </a:r>
            <a:r>
              <a:rPr lang="en-US" b="1" i="1" dirty="0" smtClean="0"/>
              <a:t> </a:t>
            </a:r>
            <a:r>
              <a:rPr lang="en-US" dirty="0" smtClean="0"/>
              <a:t>the beating heart of every sermon.</a:t>
            </a:r>
            <a:endParaRPr lang="en-US" dirty="0"/>
          </a:p>
        </p:txBody>
      </p:sp>
      <p:sp>
        <p:nvSpPr>
          <p:cNvPr id="6" name="Rectangle 5"/>
          <p:cNvSpPr/>
          <p:nvPr/>
        </p:nvSpPr>
        <p:spPr>
          <a:xfrm>
            <a:off x="4800600" y="5119256"/>
            <a:ext cx="3581400" cy="158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name </a:t>
            </a:r>
            <a:r>
              <a:rPr lang="en-US" b="1" i="1" dirty="0" smtClean="0"/>
              <a:t>for one metaphor </a:t>
            </a:r>
            <a:r>
              <a:rPr lang="en-US" dirty="0" smtClean="0"/>
              <a:t> teaching that cardinal doctrine.  In this sense justification </a:t>
            </a:r>
            <a:r>
              <a:rPr lang="en-US" b="1" i="1" u="sng" dirty="0" smtClean="0"/>
              <a:t>should not</a:t>
            </a:r>
            <a:r>
              <a:rPr lang="en-US" u="sng" dirty="0" smtClean="0"/>
              <a:t> </a:t>
            </a:r>
            <a:r>
              <a:rPr lang="en-US" dirty="0" smtClean="0"/>
              <a:t>find its way into every sermon.</a:t>
            </a:r>
            <a:endParaRPr lang="en-US" dirty="0"/>
          </a:p>
        </p:txBody>
      </p:sp>
      <p:sp>
        <p:nvSpPr>
          <p:cNvPr id="7" name="Down Arrow Callout 6"/>
          <p:cNvSpPr/>
          <p:nvPr/>
        </p:nvSpPr>
        <p:spPr>
          <a:xfrm>
            <a:off x="1420731" y="3429001"/>
            <a:ext cx="2856860" cy="1676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resolved to know nothing while I was with you except Jesus Christ and him crucified…” </a:t>
            </a:r>
            <a:endParaRPr lang="en-US" dirty="0"/>
          </a:p>
        </p:txBody>
      </p:sp>
      <p:sp>
        <p:nvSpPr>
          <p:cNvPr id="11" name="Down Arrow Callout 10"/>
          <p:cNvSpPr/>
          <p:nvPr/>
        </p:nvSpPr>
        <p:spPr>
          <a:xfrm>
            <a:off x="4648200" y="3429001"/>
            <a:ext cx="2856860" cy="1676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says he who in 2 Thessalonians does not use that specific metaphor!</a:t>
            </a:r>
            <a:endParaRPr lang="en-US" dirty="0"/>
          </a:p>
        </p:txBody>
      </p:sp>
    </p:spTree>
    <p:extLst>
      <p:ext uri="{BB962C8B-B14F-4D97-AF65-F5344CB8AC3E}">
        <p14:creationId xmlns:p14="http://schemas.microsoft.com/office/powerpoint/2010/main" val="23727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2209800" cy="1261872"/>
          </a:xfrm>
        </p:spPr>
        <p:txBody>
          <a:bodyPr/>
          <a:lstStyle/>
          <a:p>
            <a:r>
              <a:rPr lang="en-US" sz="2800" dirty="0" smtClean="0"/>
              <a:t>A Critical Step on the Path Back to the Seven Course Meal!</a:t>
            </a:r>
            <a:endParaRPr lang="en-US" sz="2800" dirty="0"/>
          </a:p>
        </p:txBody>
      </p:sp>
      <p:sp>
        <p:nvSpPr>
          <p:cNvPr id="3" name="Content Placeholder 2"/>
          <p:cNvSpPr>
            <a:spLocks noGrp="1"/>
          </p:cNvSpPr>
          <p:nvPr>
            <p:ph idx="1"/>
          </p:nvPr>
        </p:nvSpPr>
        <p:spPr>
          <a:xfrm>
            <a:off x="2971800" y="792080"/>
            <a:ext cx="5791200" cy="5577840"/>
          </a:xfrm>
        </p:spPr>
        <p:txBody>
          <a:bodyPr>
            <a:normAutofit fontScale="70000" lnSpcReduction="20000"/>
          </a:bodyPr>
          <a:lstStyle/>
          <a:p>
            <a:r>
              <a:rPr lang="en-US" dirty="0" smtClean="0"/>
              <a:t>“To explain what God did for us in Christ, the biblical writers, under the inspiration of the Holy Spirit, borrowed language from other contexts: creation, commerce, law, relationships, sacrifice, and deliverance.  The Scriptures say that in Christ we are enlightened, we are reborn, we are redeemed, we are justified, we are reconciled, we are hallowed, we are delivered, we are saved, and we are forgiven.  We tend to hear all these as virtually synonymous, as indeed they are when we speak doctrinally.  But in their linguistic meaning, such phrases are not synonymous.  They are metaphors that have died, that have become lifeless, because of frequent use (and abuse).  Each word, each metaphor, waits to be raised to life” </a:t>
            </a:r>
            <a:r>
              <a:rPr lang="en-US" dirty="0"/>
              <a:t>(</a:t>
            </a:r>
            <a:r>
              <a:rPr lang="en-US" b="1" i="1" dirty="0"/>
              <a:t>Just Words</a:t>
            </a:r>
            <a:r>
              <a:rPr lang="en-US" dirty="0"/>
              <a:t>, </a:t>
            </a:r>
            <a:r>
              <a:rPr lang="en-US" dirty="0" smtClean="0"/>
              <a:t>34-35)</a:t>
            </a:r>
            <a:endParaRPr lang="en-US" dirty="0"/>
          </a:p>
          <a:p>
            <a:endParaRPr lang="en-US" dirty="0"/>
          </a:p>
        </p:txBody>
      </p:sp>
      <p:sp>
        <p:nvSpPr>
          <p:cNvPr id="4" name="Text Placeholder 3"/>
          <p:cNvSpPr>
            <a:spLocks noGrp="1"/>
          </p:cNvSpPr>
          <p:nvPr>
            <p:ph type="body" sz="half" idx="2"/>
          </p:nvPr>
        </p:nvSpPr>
        <p:spPr>
          <a:xfrm>
            <a:off x="304800" y="2998433"/>
            <a:ext cx="2438400" cy="3249967"/>
          </a:xfrm>
        </p:spPr>
        <p:txBody>
          <a:bodyPr>
            <a:noAutofit/>
          </a:bodyPr>
          <a:lstStyle/>
          <a:p>
            <a:r>
              <a:rPr lang="en-US" sz="2000" dirty="0" smtClean="0"/>
              <a:t>Consider the usefulness for preaching of the distinction Preus makes between  living and dead metaphors.</a:t>
            </a:r>
          </a:p>
          <a:p>
            <a:r>
              <a:rPr lang="en-US" sz="2000" dirty="0" smtClean="0"/>
              <a:t>Why was God so lavish in giving us so many metaphors for his great work?</a:t>
            </a:r>
            <a:endParaRPr lang="en-US" sz="20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800" y="56388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2295080" cy="1264920"/>
          </a:xfrm>
        </p:spPr>
        <p:txBody>
          <a:bodyPr>
            <a:noAutofit/>
          </a:bodyPr>
          <a:lstStyle/>
          <a:p>
            <a:r>
              <a:rPr lang="en-US" sz="2800" dirty="0" smtClean="0"/>
              <a:t>Now Serving:  Matthew 10</a:t>
            </a:r>
            <a:endParaRPr lang="en-US" sz="2800" dirty="0"/>
          </a:p>
        </p:txBody>
      </p:sp>
      <p:pic>
        <p:nvPicPr>
          <p:cNvPr id="8" name="Content Placeholder 7"/>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381000" y="1600200"/>
            <a:ext cx="2286000" cy="4547616"/>
          </a:xfrm>
        </p:spPr>
        <p:txBody>
          <a:bodyPr>
            <a:noAutofit/>
          </a:bodyPr>
          <a:lstStyle/>
          <a:p>
            <a:r>
              <a:rPr lang="en-US" sz="2400" dirty="0" smtClean="0"/>
              <a:t>Discuss for 5 minutes with 4 or 5 others what gospel metaphor permeates this text. It may be beneficial to compare verse 25 and verse 36 to find one helpful possibility!</a:t>
            </a:r>
          </a:p>
        </p:txBody>
      </p:sp>
    </p:spTree>
    <p:extLst>
      <p:ext uri="{BB962C8B-B14F-4D97-AF65-F5344CB8AC3E}">
        <p14:creationId xmlns:p14="http://schemas.microsoft.com/office/powerpoint/2010/main" val="20215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Matthew 10:24-33</a:t>
            </a:r>
            <a:endParaRPr lang="en-US" sz="3600" dirty="0"/>
          </a:p>
        </p:txBody>
      </p:sp>
      <p:sp>
        <p:nvSpPr>
          <p:cNvPr id="3" name="Content Placeholder 2"/>
          <p:cNvSpPr>
            <a:spLocks noGrp="1"/>
          </p:cNvSpPr>
          <p:nvPr>
            <p:ph idx="1"/>
          </p:nvPr>
        </p:nvSpPr>
        <p:spPr>
          <a:xfrm>
            <a:off x="2971800" y="792080"/>
            <a:ext cx="5943600" cy="5913520"/>
          </a:xfrm>
        </p:spPr>
        <p:txBody>
          <a:bodyPr>
            <a:normAutofit fontScale="62500" lnSpcReduction="20000"/>
          </a:bodyPr>
          <a:lstStyle/>
          <a:p>
            <a:r>
              <a:rPr lang="en-US" dirty="0" smtClean="0"/>
              <a:t>“</a:t>
            </a:r>
            <a:r>
              <a:rPr lang="en-US" dirty="0"/>
              <a:t>A student is not above his teacher, nor a servant above his master. </a:t>
            </a:r>
            <a:r>
              <a:rPr lang="en-US" baseline="30000" dirty="0"/>
              <a:t>25 </a:t>
            </a:r>
            <a:r>
              <a:rPr lang="en-US" dirty="0"/>
              <a:t>It is enough for the student to be like his teacher, and the servant like his master. If the head of the house has been called Beelzebub, how much more the members of his household! </a:t>
            </a:r>
          </a:p>
          <a:p>
            <a:r>
              <a:rPr lang="en-US" baseline="30000" dirty="0"/>
              <a:t>26 </a:t>
            </a:r>
            <a:r>
              <a:rPr lang="en-US" dirty="0"/>
              <a:t>“So do not be afraid of them. There is nothing concealed that will not be disclosed, or hidden that will not be made known. </a:t>
            </a:r>
            <a:r>
              <a:rPr lang="en-US" baseline="30000" dirty="0"/>
              <a:t>27 </a:t>
            </a:r>
            <a:r>
              <a:rPr lang="en-US" dirty="0"/>
              <a:t>What I tell you in the dark, speak in the daylight; what is whispered in your ear, proclaim from the roofs. </a:t>
            </a:r>
            <a:r>
              <a:rPr lang="en-US" baseline="30000" dirty="0"/>
              <a:t>28 </a:t>
            </a:r>
            <a:r>
              <a:rPr lang="en-US" dirty="0"/>
              <a:t>Do not be afraid of those who kill the body but cannot kill the soul. Rather, be afraid of the One who can destroy both soul and body in hell. </a:t>
            </a:r>
            <a:r>
              <a:rPr lang="en-US" baseline="30000" dirty="0"/>
              <a:t>29 </a:t>
            </a:r>
            <a:r>
              <a:rPr lang="en-US" dirty="0"/>
              <a:t>Are not two sparrows sold for a penny? Yet not one of them will fall to the ground apart from the will of your Father. </a:t>
            </a:r>
            <a:r>
              <a:rPr lang="en-US" baseline="30000" dirty="0"/>
              <a:t>30 </a:t>
            </a:r>
            <a:r>
              <a:rPr lang="en-US" dirty="0"/>
              <a:t>And even the very hairs of your head are all numbered. </a:t>
            </a:r>
            <a:r>
              <a:rPr lang="en-US" baseline="30000" dirty="0"/>
              <a:t>31 </a:t>
            </a:r>
            <a:r>
              <a:rPr lang="en-US" dirty="0"/>
              <a:t>So don’t be afraid; you are worth more than many sparrows. </a:t>
            </a:r>
          </a:p>
          <a:p>
            <a:r>
              <a:rPr lang="en-US" baseline="30000" dirty="0"/>
              <a:t>32 </a:t>
            </a:r>
            <a:r>
              <a:rPr lang="en-US" dirty="0"/>
              <a:t>“Whoever acknowledges me before men, I will also acknowledge him before my Father in heaven. </a:t>
            </a:r>
            <a:r>
              <a:rPr lang="en-US" baseline="30000" dirty="0"/>
              <a:t>33 </a:t>
            </a:r>
            <a:r>
              <a:rPr lang="en-US" dirty="0"/>
              <a:t>But whoever disowns me before men, I will disown him before my Father in heaven. </a:t>
            </a:r>
            <a:endParaRPr lang="en-US" dirty="0" smtClean="0"/>
          </a:p>
        </p:txBody>
      </p:sp>
      <p:sp>
        <p:nvSpPr>
          <p:cNvPr id="4" name="Text Placeholder 3"/>
          <p:cNvSpPr>
            <a:spLocks noGrp="1"/>
          </p:cNvSpPr>
          <p:nvPr>
            <p:ph type="body" sz="half" idx="2"/>
          </p:nvPr>
        </p:nvSpPr>
        <p:spPr/>
        <p:txBody>
          <a:bodyPr>
            <a:normAutofit/>
          </a:bodyPr>
          <a:lstStyle/>
          <a:p>
            <a:r>
              <a:rPr lang="en-US" sz="2000" dirty="0" smtClean="0"/>
              <a:t>Here is verse 36 which is found in next Sunday’s gospel:  “…</a:t>
            </a:r>
            <a:r>
              <a:rPr lang="en-US" sz="2000" dirty="0"/>
              <a:t>a man’s enemies will be those of his own household” (Mt 10:36).</a:t>
            </a:r>
          </a:p>
          <a:p>
            <a:endParaRPr lang="en-US" sz="2000" dirty="0"/>
          </a:p>
        </p:txBody>
      </p:sp>
    </p:spTree>
    <p:extLst>
      <p:ext uri="{BB962C8B-B14F-4D97-AF65-F5344CB8AC3E}">
        <p14:creationId xmlns:p14="http://schemas.microsoft.com/office/powerpoint/2010/main" val="1136855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Careless Assumptions That Lead to Unintended Gospel Omissions </a:t>
            </a:r>
            <a:endParaRPr lang="en-US" dirty="0"/>
          </a:p>
        </p:txBody>
      </p:sp>
      <p:sp>
        <p:nvSpPr>
          <p:cNvPr id="3" name="Content Placeholder 2"/>
          <p:cNvSpPr>
            <a:spLocks noGrp="1"/>
          </p:cNvSpPr>
          <p:nvPr>
            <p:ph sz="half" idx="1"/>
          </p:nvPr>
        </p:nvSpPr>
        <p:spPr>
          <a:xfrm>
            <a:off x="457200" y="1673352"/>
            <a:ext cx="6400800" cy="4718304"/>
          </a:xfrm>
        </p:spPr>
        <p:txBody>
          <a:bodyPr>
            <a:normAutofit/>
          </a:bodyPr>
          <a:lstStyle/>
          <a:p>
            <a:r>
              <a:rPr lang="en-US" b="1" i="1" dirty="0" smtClean="0"/>
              <a:t>The gospel in my pocket syndrome</a:t>
            </a:r>
          </a:p>
          <a:p>
            <a:pPr lvl="1"/>
            <a:r>
              <a:rPr lang="en-US" dirty="0" smtClean="0"/>
              <a:t>Forgetting that the gospel is much, much more than cognitive information</a:t>
            </a:r>
          </a:p>
          <a:p>
            <a:pPr lvl="1"/>
            <a:r>
              <a:rPr lang="en-US" dirty="0" smtClean="0"/>
              <a:t>“And I pray that you, being rooted and established in love, may have power, together with all the saints, to grasp how wide and long and high and deep is the love Christ, and to know this love that surpasses knowledge – that you may be filled to the measure of all the fullness of God” (Ephesians 3:17-19).</a:t>
            </a:r>
          </a:p>
          <a:p>
            <a:endParaRPr lang="en-US" dirty="0" smtClean="0"/>
          </a:p>
          <a:p>
            <a:endParaRPr lang="en-US" dirty="0" smtClean="0"/>
          </a:p>
          <a:p>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858000" y="1752600"/>
            <a:ext cx="1809750" cy="2524125"/>
          </a:xfrm>
        </p:spPr>
      </p:pic>
      <p:sp>
        <p:nvSpPr>
          <p:cNvPr id="4" name="TextBox 3"/>
          <p:cNvSpPr txBox="1"/>
          <p:nvPr/>
        </p:nvSpPr>
        <p:spPr>
          <a:xfrm>
            <a:off x="6858000" y="4541298"/>
            <a:ext cx="2085109" cy="23083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“Unintentional Gospel Omissions in our Preaching” is an article by Francis Rossow (</a:t>
            </a:r>
            <a:r>
              <a:rPr lang="en-US" b="1" i="1" dirty="0" smtClean="0"/>
              <a:t>Concordia Journal, </a:t>
            </a:r>
            <a:r>
              <a:rPr lang="en-US" dirty="0" smtClean="0"/>
              <a:t> January 1979)</a:t>
            </a:r>
            <a:endParaRPr lang="en-US" dirty="0"/>
          </a:p>
        </p:txBody>
      </p:sp>
    </p:spTree>
    <p:extLst>
      <p:ext uri="{BB962C8B-B14F-4D97-AF65-F5344CB8AC3E}">
        <p14:creationId xmlns:p14="http://schemas.microsoft.com/office/powerpoint/2010/main" val="129513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Careless Assumptions That Lead to Unintended Gospel Omissions </a:t>
            </a:r>
            <a:endParaRPr lang="en-US" dirty="0"/>
          </a:p>
        </p:txBody>
      </p:sp>
      <p:sp>
        <p:nvSpPr>
          <p:cNvPr id="3" name="Content Placeholder 2"/>
          <p:cNvSpPr>
            <a:spLocks noGrp="1"/>
          </p:cNvSpPr>
          <p:nvPr>
            <p:ph sz="half" idx="1"/>
          </p:nvPr>
        </p:nvSpPr>
        <p:spPr>
          <a:xfrm>
            <a:off x="457200" y="1673352"/>
            <a:ext cx="8077200" cy="4718304"/>
          </a:xfrm>
        </p:spPr>
        <p:txBody>
          <a:bodyPr>
            <a:normAutofit/>
          </a:bodyPr>
          <a:lstStyle/>
          <a:p>
            <a:r>
              <a:rPr lang="en-US" b="1" i="1" dirty="0" smtClean="0"/>
              <a:t>The six hour salvation syndrome</a:t>
            </a:r>
          </a:p>
          <a:p>
            <a:pPr lvl="1"/>
            <a:r>
              <a:rPr lang="en-US" dirty="0" smtClean="0"/>
              <a:t>Failing to look for and proclaim the beauty of Jesus’ active obedience </a:t>
            </a:r>
          </a:p>
          <a:p>
            <a:pPr lvl="1"/>
            <a:r>
              <a:rPr lang="en-US" dirty="0" smtClean="0"/>
              <a:t>“The Sovereign LORD has given me an instructed tongue, to know the word that sustains the weary.  He wakens me morning by morning, wakens my ear to listen like one being taught.  The Sovereign LORD has opened my ears, and I have not been rebellious, I have not drawn back” (Isaiah 50:4-5).</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48400" y="4920059"/>
            <a:ext cx="2895600" cy="1937941"/>
          </a:xfrm>
        </p:spPr>
      </p:pic>
    </p:spTree>
    <p:extLst>
      <p:ext uri="{BB962C8B-B14F-4D97-AF65-F5344CB8AC3E}">
        <p14:creationId xmlns:p14="http://schemas.microsoft.com/office/powerpoint/2010/main" val="40432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Careless Assumptions That Lead to Unintended Gospel Omissions </a:t>
            </a:r>
            <a:endParaRPr lang="en-US" dirty="0"/>
          </a:p>
        </p:txBody>
      </p:sp>
      <p:sp>
        <p:nvSpPr>
          <p:cNvPr id="3" name="Content Placeholder 2"/>
          <p:cNvSpPr>
            <a:spLocks noGrp="1"/>
          </p:cNvSpPr>
          <p:nvPr>
            <p:ph sz="half" idx="1"/>
          </p:nvPr>
        </p:nvSpPr>
        <p:spPr>
          <a:xfrm>
            <a:off x="457200" y="1673352"/>
            <a:ext cx="5943600" cy="4956048"/>
          </a:xfrm>
        </p:spPr>
        <p:txBody>
          <a:bodyPr>
            <a:normAutofit fontScale="92500" lnSpcReduction="10000"/>
          </a:bodyPr>
          <a:lstStyle/>
          <a:p>
            <a:r>
              <a:rPr lang="en-US" sz="3000" b="1" i="1" dirty="0" smtClean="0"/>
              <a:t>The rush to relevance syndrome</a:t>
            </a:r>
          </a:p>
          <a:p>
            <a:pPr lvl="1"/>
            <a:r>
              <a:rPr lang="en-US" sz="2600" dirty="0" smtClean="0"/>
              <a:t>Feeling the pressure that people want “practical advice” for life (Is my biggest problem </a:t>
            </a:r>
            <a:r>
              <a:rPr lang="en-US" sz="2600" b="1" i="1" dirty="0" smtClean="0"/>
              <a:t>really </a:t>
            </a:r>
            <a:r>
              <a:rPr lang="en-US" sz="2600" dirty="0" smtClean="0"/>
              <a:t>a lack of information?)</a:t>
            </a:r>
          </a:p>
          <a:p>
            <a:pPr lvl="1"/>
            <a:r>
              <a:rPr lang="en-US" sz="2600" dirty="0" smtClean="0"/>
              <a:t>“He gives strength to the weary and increases the power of the weak.  Even youths grow tired and weary, and young men stumble and fall; but those who hope in the LORD will renew their strength.  They will soar on wings like eagles; they will run and not grow weary, they will walk and not grow faint” (Isaiah 40:29-31).</a:t>
            </a:r>
            <a:endParaRPr lang="en-US" sz="26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629400" y="1828800"/>
            <a:ext cx="2260600" cy="1695450"/>
          </a:xfrm>
        </p:spPr>
      </p:pic>
    </p:spTree>
    <p:extLst>
      <p:ext uri="{BB962C8B-B14F-4D97-AF65-F5344CB8AC3E}">
        <p14:creationId xmlns:p14="http://schemas.microsoft.com/office/powerpoint/2010/main" val="1739254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Careless Assumptions That Lead to Unintended Gospel Omissions </a:t>
            </a:r>
            <a:endParaRPr lang="en-US" dirty="0"/>
          </a:p>
        </p:txBody>
      </p:sp>
      <p:sp>
        <p:nvSpPr>
          <p:cNvPr id="3" name="Content Placeholder 2"/>
          <p:cNvSpPr>
            <a:spLocks noGrp="1"/>
          </p:cNvSpPr>
          <p:nvPr>
            <p:ph sz="half" idx="1"/>
          </p:nvPr>
        </p:nvSpPr>
        <p:spPr>
          <a:xfrm>
            <a:off x="457200" y="1676400"/>
            <a:ext cx="5029200" cy="4718304"/>
          </a:xfrm>
        </p:spPr>
        <p:txBody>
          <a:bodyPr>
            <a:normAutofit/>
          </a:bodyPr>
          <a:lstStyle/>
          <a:p>
            <a:r>
              <a:rPr lang="en-US" b="1" i="1" dirty="0" smtClean="0"/>
              <a:t>The no-vacancy syndrome</a:t>
            </a:r>
          </a:p>
          <a:p>
            <a:pPr lvl="1"/>
            <a:r>
              <a:rPr lang="en-US" dirty="0" smtClean="0"/>
              <a:t>Fooling ourselves about what a rare guest in our hearts (and our hearers’ hearts) the gospel truly is</a:t>
            </a:r>
          </a:p>
          <a:p>
            <a:pPr lvl="1"/>
            <a:r>
              <a:rPr lang="en-US" dirty="0" smtClean="0"/>
              <a:t>“As it is written:  ‘No eye has seen, no ear has heard, no mind has conceived what God has prepared for those who love him’ – but God has revealed it to us by his Spirit” (1 Corinthians 2:9-10).</a:t>
            </a:r>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867400" y="1752600"/>
            <a:ext cx="2743200" cy="3990109"/>
          </a:xfrm>
        </p:spPr>
      </p:pic>
    </p:spTree>
    <p:extLst>
      <p:ext uri="{BB962C8B-B14F-4D97-AF65-F5344CB8AC3E}">
        <p14:creationId xmlns:p14="http://schemas.microsoft.com/office/powerpoint/2010/main" val="399849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normAutofit fontScale="90000"/>
          </a:bodyPr>
          <a:lstStyle/>
          <a:p>
            <a:r>
              <a:rPr lang="en-US" dirty="0" smtClean="0"/>
              <a:t>Does The Gospel Have “Free Course” in Your Pulpit?</a:t>
            </a:r>
            <a:endParaRPr lang="en-US" dirty="0"/>
          </a:p>
        </p:txBody>
      </p:sp>
      <p:sp>
        <p:nvSpPr>
          <p:cNvPr id="4" name="Content Placeholder 3"/>
          <p:cNvSpPr>
            <a:spLocks noGrp="1"/>
          </p:cNvSpPr>
          <p:nvPr>
            <p:ph sz="half" idx="1"/>
          </p:nvPr>
        </p:nvSpPr>
        <p:spPr>
          <a:xfrm>
            <a:off x="533400" y="1752600"/>
            <a:ext cx="7543800" cy="4718304"/>
          </a:xfrm>
        </p:spPr>
        <p:txBody>
          <a:bodyPr>
            <a:noAutofit/>
          </a:bodyPr>
          <a:lstStyle/>
          <a:p>
            <a:r>
              <a:rPr lang="en-US" b="1" i="1" dirty="0" smtClean="0"/>
              <a:t>The Collect for the Church </a:t>
            </a:r>
            <a:r>
              <a:rPr lang="en-US" dirty="0" smtClean="0"/>
              <a:t>from the Order of Morning Service, </a:t>
            </a:r>
            <a:r>
              <a:rPr lang="en-US" b="1" i="1" dirty="0" smtClean="0"/>
              <a:t>The Lutheran Hymnal</a:t>
            </a:r>
          </a:p>
          <a:p>
            <a:pPr lvl="1"/>
            <a:r>
              <a:rPr lang="en-US" dirty="0" smtClean="0"/>
              <a:t>“Grant, we beseech Thee, Almighty God, unto Thy Church Thy Holy Spirit and the wisdom which cometh down from above, that Thy Word, as becometh it, may not be bound, but have free course and be preached to the joy and edifying of Christ’s holy people, that in steadfast faith we may serve Thee and in the confession of Thy name abide unto the end; through Jesus Christ, our Lord, who liveth and reigneth with Thee and the Holy Ghost, ever one God, world without end.”</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001000" y="1712343"/>
            <a:ext cx="990600" cy="1457864"/>
          </a:xfrm>
        </p:spPr>
      </p:pic>
    </p:spTree>
    <p:extLst>
      <p:ext uri="{BB962C8B-B14F-4D97-AF65-F5344CB8AC3E}">
        <p14:creationId xmlns:p14="http://schemas.microsoft.com/office/powerpoint/2010/main" val="2763588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0114" name="Rectangle 1026"/>
          <p:cNvSpPr>
            <a:spLocks noGrp="1" noChangeArrowheads="1"/>
          </p:cNvSpPr>
          <p:nvPr>
            <p:ph type="title"/>
          </p:nvPr>
        </p:nvSpPr>
        <p:spPr>
          <a:xfrm>
            <a:off x="609600" y="228600"/>
            <a:ext cx="7772400" cy="1143000"/>
          </a:xfrm>
        </p:spPr>
        <p:txBody>
          <a:bodyPr>
            <a:normAutofit/>
          </a:bodyPr>
          <a:lstStyle/>
          <a:p>
            <a:r>
              <a:rPr lang="en-US" b="1" dirty="0" smtClean="0"/>
              <a:t>Giving the Gospel Free Course!</a:t>
            </a:r>
            <a:endParaRPr lang="en-US" dirty="0"/>
          </a:p>
        </p:txBody>
      </p:sp>
      <p:pic>
        <p:nvPicPr>
          <p:cNvPr id="1370115" name="Picture 1027"/>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76200" y="4665519"/>
            <a:ext cx="1780409" cy="2185554"/>
          </a:xfrm>
        </p:spPr>
      </p:pic>
      <p:sp>
        <p:nvSpPr>
          <p:cNvPr id="1370116" name="Rectangle 1028"/>
          <p:cNvSpPr>
            <a:spLocks noGrp="1" noChangeArrowheads="1"/>
          </p:cNvSpPr>
          <p:nvPr>
            <p:ph type="body" sz="half" idx="2"/>
          </p:nvPr>
        </p:nvSpPr>
        <p:spPr>
          <a:xfrm>
            <a:off x="2112818" y="1219200"/>
            <a:ext cx="7010400" cy="5410200"/>
          </a:xfrm>
        </p:spPr>
        <p:txBody>
          <a:bodyPr>
            <a:normAutofit fontScale="92500" lnSpcReduction="10000"/>
          </a:bodyPr>
          <a:lstStyle/>
          <a:p>
            <a:pPr>
              <a:lnSpc>
                <a:spcPct val="90000"/>
              </a:lnSpc>
            </a:pPr>
            <a:r>
              <a:rPr lang="en-US" dirty="0"/>
              <a:t>“Think of a time when you will be the pastor of a congregation and make a vow to God that you will adopt the apostle’s method, that you will not stand in your pulpits sad-faced, as if you were bidding men to come to a funeral, but like men that go wooing a bride or announcing a wedding.  If you do not </a:t>
            </a:r>
            <a:r>
              <a:rPr lang="en-US" dirty="0" smtClean="0"/>
              <a:t>mingle Law </a:t>
            </a:r>
            <a:r>
              <a:rPr lang="en-US" dirty="0"/>
              <a:t>with the Gospel you will always mount your pulpit with joy.  People will notice that you are filled with joy because you are bringing the blessed message of joy to your congregation.  They furthermore notice that wonderful things are happening among them.  Alas!  Many ministers do not meet with these wonderful experiences; their hearers remain sleepy; their misers stay stingy.  What is the reason? </a:t>
            </a:r>
            <a:r>
              <a:rPr lang="en-US" dirty="0" smtClean="0"/>
              <a:t> </a:t>
            </a:r>
          </a:p>
          <a:p>
            <a:pPr>
              <a:lnSpc>
                <a:spcPct val="90000"/>
              </a:lnSpc>
            </a:pPr>
            <a:r>
              <a:rPr lang="en-US" dirty="0" smtClean="0"/>
              <a:t>Not sufficient Gospel has been preached to them.</a:t>
            </a:r>
          </a:p>
          <a:p>
            <a:pPr>
              <a:lnSpc>
                <a:spcPct val="90000"/>
              </a:lnSpc>
            </a:pPr>
            <a:r>
              <a:rPr lang="en-US" b="1" i="1" dirty="0" smtClean="0"/>
              <a:t>The Proper Distinction Between Law and Gospel</a:t>
            </a:r>
            <a:r>
              <a:rPr lang="en-US" dirty="0" smtClean="0"/>
              <a:t>, 406</a:t>
            </a:r>
            <a:endParaRPr lang="en-US" dirty="0"/>
          </a:p>
        </p:txBody>
      </p:sp>
      <p:sp>
        <p:nvSpPr>
          <p:cNvPr id="2" name="TextBox 1"/>
          <p:cNvSpPr txBox="1"/>
          <p:nvPr/>
        </p:nvSpPr>
        <p:spPr>
          <a:xfrm>
            <a:off x="0" y="1219200"/>
            <a:ext cx="2133600" cy="34163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Think-Pair-Share</a:t>
            </a:r>
            <a:r>
              <a:rPr lang="en-US" dirty="0" smtClean="0"/>
              <a:t/>
            </a:r>
            <a:br>
              <a:rPr lang="en-US" dirty="0" smtClean="0"/>
            </a:br>
            <a:r>
              <a:rPr lang="en-US" dirty="0" smtClean="0"/>
              <a:t>Take one minute to ponder the one insight about remaining truly Christocentric that you want to remember from our discussion.</a:t>
            </a:r>
          </a:p>
          <a:p>
            <a:r>
              <a:rPr lang="en-US" dirty="0" smtClean="0"/>
              <a:t>Share that insight with one/two others.</a:t>
            </a:r>
          </a:p>
        </p:txBody>
      </p:sp>
    </p:spTree>
    <p:extLst>
      <p:ext uri="{BB962C8B-B14F-4D97-AF65-F5344CB8AC3E}">
        <p14:creationId xmlns:p14="http://schemas.microsoft.com/office/powerpoint/2010/main" val="2645514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370116">
                                            <p:txEl>
                                              <p:pRg st="0" end="0"/>
                                            </p:txEl>
                                          </p:spTgt>
                                        </p:tgtEl>
                                        <p:attrNameLst>
                                          <p:attrName>style.visibility</p:attrName>
                                        </p:attrNameLst>
                                      </p:cBhvr>
                                      <p:to>
                                        <p:strVal val="visible"/>
                                      </p:to>
                                    </p:set>
                                    <p:animEffect transition="in" filter="blinds(vertical)">
                                      <p:cBhvr>
                                        <p:cTn id="7" dur="500"/>
                                        <p:tgtEl>
                                          <p:spTgt spid="1370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370116">
                                            <p:txEl>
                                              <p:pRg st="1" end="1"/>
                                            </p:txEl>
                                          </p:spTgt>
                                        </p:tgtEl>
                                        <p:attrNameLst>
                                          <p:attrName>style.visibility</p:attrName>
                                        </p:attrNameLst>
                                      </p:cBhvr>
                                      <p:to>
                                        <p:strVal val="visible"/>
                                      </p:to>
                                    </p:set>
                                    <p:animEffect transition="in" filter="blinds(vertical)">
                                      <p:cBhvr>
                                        <p:cTn id="12" dur="500"/>
                                        <p:tgtEl>
                                          <p:spTgt spid="1370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370116">
                                            <p:txEl>
                                              <p:pRg st="2" end="2"/>
                                            </p:txEl>
                                          </p:spTgt>
                                        </p:tgtEl>
                                        <p:attrNameLst>
                                          <p:attrName>style.visibility</p:attrName>
                                        </p:attrNameLst>
                                      </p:cBhvr>
                                      <p:to>
                                        <p:strVal val="visible"/>
                                      </p:to>
                                    </p:set>
                                    <p:animEffect transition="in" filter="blinds(vertical)">
                                      <p:cBhvr>
                                        <p:cTn id="17" dur="500"/>
                                        <p:tgtEl>
                                          <p:spTgt spid="1370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6" grpId="0" build="p" autoUpdateAnimBg="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If We Are Going to Grow in Dispensing New Treasures as Well as Old</a:t>
            </a:r>
            <a:endParaRPr lang="en-US" dirty="0"/>
          </a:p>
        </p:txBody>
      </p:sp>
      <p:sp>
        <p:nvSpPr>
          <p:cNvPr id="4" name="Content Placeholder 3"/>
          <p:cNvSpPr>
            <a:spLocks noGrp="1"/>
          </p:cNvSpPr>
          <p:nvPr>
            <p:ph sz="half" idx="1"/>
          </p:nvPr>
        </p:nvSpPr>
        <p:spPr/>
        <p:txBody>
          <a:bodyPr>
            <a:normAutofit/>
          </a:bodyPr>
          <a:lstStyle/>
          <a:p>
            <a:r>
              <a:rPr lang="en-US" dirty="0" smtClean="0"/>
              <a:t>Assumption #1</a:t>
            </a:r>
          </a:p>
          <a:p>
            <a:pPr lvl="1"/>
            <a:r>
              <a:rPr lang="en-US" dirty="0" smtClean="0"/>
              <a:t>The richness of your proclaiming law and gospel cannot rise above the richness of the application of law and gospel to our own hearts and lives both in our personal devotional life and in devotional application of the text to ourselves first.</a:t>
            </a:r>
          </a:p>
          <a:p>
            <a:endParaRPr lang="en-US"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220542"/>
            <a:ext cx="4038600" cy="3623416"/>
          </a:xfrm>
        </p:spPr>
      </p:pic>
    </p:spTree>
    <p:extLst>
      <p:ext uri="{BB962C8B-B14F-4D97-AF65-F5344CB8AC3E}">
        <p14:creationId xmlns:p14="http://schemas.microsoft.com/office/powerpoint/2010/main" val="3983931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Freshness &amp; Variety in Proclaiming </a:t>
            </a:r>
            <a:br>
              <a:rPr lang="en-US" dirty="0" smtClean="0"/>
            </a:br>
            <a:r>
              <a:rPr lang="en-US" dirty="0" smtClean="0"/>
              <a:t>Law &amp; Gospel</a:t>
            </a:r>
            <a:endParaRPr lang="en-US" dirty="0"/>
          </a:p>
        </p:txBody>
      </p:sp>
      <p:sp>
        <p:nvSpPr>
          <p:cNvPr id="3" name="Subtitle 2"/>
          <p:cNvSpPr>
            <a:spLocks noGrp="1"/>
          </p:cNvSpPr>
          <p:nvPr>
            <p:ph type="subTitle" idx="1"/>
          </p:nvPr>
        </p:nvSpPr>
        <p:spPr>
          <a:xfrm>
            <a:off x="685800" y="3505200"/>
            <a:ext cx="7924800" cy="1828800"/>
          </a:xfrm>
        </p:spPr>
        <p:txBody>
          <a:bodyPr>
            <a:normAutofit fontScale="77500" lnSpcReduction="20000"/>
          </a:bodyPr>
          <a:lstStyle/>
          <a:p>
            <a:r>
              <a:rPr lang="en-US" sz="3600" b="1" i="1" dirty="0" smtClean="0"/>
              <a:t>Freshness and Variety by Avoiding Law &amp; Gospel Caricatures</a:t>
            </a:r>
          </a:p>
          <a:p>
            <a:r>
              <a:rPr lang="en-US" sz="2900" dirty="0" smtClean="0"/>
              <a:t>Part </a:t>
            </a:r>
            <a:r>
              <a:rPr lang="en-US" sz="2900" dirty="0"/>
              <a:t>One  (1:30 – 2:20) </a:t>
            </a:r>
          </a:p>
          <a:p>
            <a:r>
              <a:rPr lang="en-US" sz="2900" b="1" i="1" dirty="0"/>
              <a:t>Does Your Sermon Speak the Language of the Text</a:t>
            </a:r>
            <a:r>
              <a:rPr lang="en-US" sz="2900" b="1" i="1" dirty="0" smtClean="0"/>
              <a:t>?</a:t>
            </a:r>
            <a:endParaRPr lang="en-US" sz="2900" b="1" i="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192344"/>
            <a:ext cx="2220875" cy="1665656"/>
          </a:xfrm>
          <a:prstGeom prst="rect">
            <a:avLst/>
          </a:prstGeom>
        </p:spPr>
      </p:pic>
      <p:pic>
        <p:nvPicPr>
          <p:cNvPr id="4" name="Picture 3" descr="8 5x11 Conference Poster.pdf (application/pdf Object)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9000" y="5192344"/>
            <a:ext cx="1898072" cy="1665656"/>
          </a:xfrm>
          <a:prstGeom prst="rect">
            <a:avLst/>
          </a:prstGeom>
        </p:spPr>
      </p:pic>
    </p:spTree>
    <p:extLst>
      <p:ext uri="{BB962C8B-B14F-4D97-AF65-F5344CB8AC3E}">
        <p14:creationId xmlns:p14="http://schemas.microsoft.com/office/powerpoint/2010/main" val="2458433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Variegated Trials - Variegated Grace</a:t>
            </a:r>
            <a:endParaRPr lang="en-US" dirty="0"/>
          </a:p>
        </p:txBody>
      </p:sp>
      <p:sp>
        <p:nvSpPr>
          <p:cNvPr id="3" name="Content Placeholder 2"/>
          <p:cNvSpPr>
            <a:spLocks noGrp="1"/>
          </p:cNvSpPr>
          <p:nvPr>
            <p:ph sz="half" idx="1"/>
          </p:nvPr>
        </p:nvSpPr>
        <p:spPr/>
        <p:txBody>
          <a:bodyPr/>
          <a:lstStyle/>
          <a:p>
            <a:r>
              <a:rPr lang="en-US" dirty="0"/>
              <a:t>1 Peter 1:6 (NA27) </a:t>
            </a:r>
          </a:p>
          <a:p>
            <a:r>
              <a:rPr lang="el-GR" dirty="0" smtClean="0"/>
              <a:t>ἐν </a:t>
            </a:r>
            <a:r>
              <a:rPr lang="el-GR" dirty="0"/>
              <a:t>ᾧ ἀγαλλιᾶσθε, ὀλίγον ἄρτι εἰ δέον [ἐστὶν] λυπηθέντες ἐν </a:t>
            </a:r>
            <a:r>
              <a:rPr lang="el-GR" b="1" i="1" dirty="0">
                <a:solidFill>
                  <a:srgbClr val="0070C0"/>
                </a:solidFill>
              </a:rPr>
              <a:t>ποικίλοις </a:t>
            </a:r>
            <a:r>
              <a:rPr lang="el-GR" b="1" i="1" dirty="0" smtClean="0">
                <a:solidFill>
                  <a:srgbClr val="0070C0"/>
                </a:solidFill>
              </a:rPr>
              <a:t>πειρασμοῖς</a:t>
            </a:r>
            <a:endParaRPr lang="el-GR" dirty="0">
              <a:solidFill>
                <a:srgbClr val="0070C0"/>
              </a:solidFill>
            </a:endParaRPr>
          </a:p>
          <a:p>
            <a:endParaRPr lang="en-US" dirty="0"/>
          </a:p>
        </p:txBody>
      </p:sp>
      <p:sp>
        <p:nvSpPr>
          <p:cNvPr id="4" name="Content Placeholder 3"/>
          <p:cNvSpPr>
            <a:spLocks noGrp="1"/>
          </p:cNvSpPr>
          <p:nvPr>
            <p:ph sz="half" idx="2"/>
          </p:nvPr>
        </p:nvSpPr>
        <p:spPr>
          <a:xfrm>
            <a:off x="4648200" y="1673352"/>
            <a:ext cx="4267200" cy="4718304"/>
          </a:xfrm>
        </p:spPr>
        <p:txBody>
          <a:bodyPr/>
          <a:lstStyle/>
          <a:p>
            <a:r>
              <a:rPr lang="en-US" dirty="0"/>
              <a:t>1 Peter 4:10 (NA27) </a:t>
            </a:r>
          </a:p>
          <a:p>
            <a:r>
              <a:rPr lang="el-GR" dirty="0" smtClean="0"/>
              <a:t>ἕκαστος </a:t>
            </a:r>
            <a:r>
              <a:rPr lang="el-GR" dirty="0"/>
              <a:t>καθὼς ἔλαβεν χάρισμα εἰς ἑαυτοὺς αὐτὸ διακονοῦντες ὡς καλοὶ οἰκονόμοι </a:t>
            </a:r>
            <a:r>
              <a:rPr lang="el-GR" b="1" i="1" dirty="0">
                <a:solidFill>
                  <a:srgbClr val="0070C0"/>
                </a:solidFill>
              </a:rPr>
              <a:t>ποικίλης χάριτος θεοῦ</a:t>
            </a:r>
            <a:r>
              <a:rPr lang="el-GR" dirty="0">
                <a:solidFill>
                  <a:srgbClr val="0070C0"/>
                </a:solidFill>
              </a:rPr>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406900"/>
            <a:ext cx="3505200" cy="2336800"/>
          </a:xfrm>
          <a:prstGeom prst="rect">
            <a:avLst/>
          </a:prstGeom>
        </p:spPr>
      </p:pic>
    </p:spTree>
    <p:extLst>
      <p:ext uri="{BB962C8B-B14F-4D97-AF65-F5344CB8AC3E}">
        <p14:creationId xmlns:p14="http://schemas.microsoft.com/office/powerpoint/2010/main" val="59889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Use of Varied Language…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4069773"/>
            <a:ext cx="1873688" cy="2788227"/>
          </a:xfrm>
        </p:spPr>
      </p:pic>
      <p:sp>
        <p:nvSpPr>
          <p:cNvPr id="4" name="Content Placeholder 3"/>
          <p:cNvSpPr>
            <a:spLocks noGrp="1"/>
          </p:cNvSpPr>
          <p:nvPr>
            <p:ph sz="half" idx="2"/>
          </p:nvPr>
        </p:nvSpPr>
        <p:spPr>
          <a:xfrm>
            <a:off x="2057400" y="1600200"/>
            <a:ext cx="6400800" cy="4953000"/>
          </a:xfrm>
        </p:spPr>
        <p:txBody>
          <a:bodyPr>
            <a:normAutofit fontScale="77500" lnSpcReduction="20000"/>
          </a:bodyPr>
          <a:lstStyle/>
          <a:p>
            <a:r>
              <a:rPr lang="en-US" dirty="0" smtClean="0"/>
              <a:t>“I believe that the God-conceived, God-executed, God-communicated plan of salvation for the human race is so colossal that it defies the capacity of language to contain it and to convey it.  Hence, God pulls out all linguistic stops in order to convey it to human minds and human hearts.  He comes at it from every possible angle.  Although language is not equal to the beatific Gospel it describes, nevertheless it is the vehicle God chose to describe it, better, no doubt, than any other vehicle God might have chosen.  So God exploits the medium He selected. He taps its maximum potential.  Biblical metaphors, figures of speech, images, and rhetorical devices to communicate the Good News are the delightful outcome of God’s mining the medium of language for all it is worth” (34).</a:t>
            </a:r>
            <a:endParaRPr lang="en-US" dirty="0"/>
          </a:p>
        </p:txBody>
      </p:sp>
    </p:spTree>
    <p:extLst>
      <p:ext uri="{BB962C8B-B14F-4D97-AF65-F5344CB8AC3E}">
        <p14:creationId xmlns:p14="http://schemas.microsoft.com/office/powerpoint/2010/main" val="2848262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Reach a Varied Audience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4069773"/>
            <a:ext cx="1873688" cy="2788227"/>
          </a:xfrm>
        </p:spPr>
      </p:pic>
      <p:sp>
        <p:nvSpPr>
          <p:cNvPr id="4" name="Content Placeholder 3"/>
          <p:cNvSpPr>
            <a:spLocks noGrp="1"/>
          </p:cNvSpPr>
          <p:nvPr>
            <p:ph sz="half" idx="2"/>
          </p:nvPr>
        </p:nvSpPr>
        <p:spPr>
          <a:xfrm>
            <a:off x="2057400" y="1600200"/>
            <a:ext cx="6400800" cy="4953000"/>
          </a:xfrm>
        </p:spPr>
        <p:txBody>
          <a:bodyPr>
            <a:normAutofit fontScale="85000" lnSpcReduction="20000"/>
          </a:bodyPr>
          <a:lstStyle/>
          <a:p>
            <a:r>
              <a:rPr lang="en-US" dirty="0" smtClean="0"/>
              <a:t>“[It is my supposition] that God uses Gospel-metaphors in order to reach all kinds of people.  What may not be effective on this particular person might be effective on another.  Whereas a certain culture may be impervious to one approach, it may be open to another.  At the risk of irreverence, I suggest that in using Gospel-metaphors God is employing an ‘if-this-doesn’t-work-try-that’ approach to human perception of His saving love….To put it more reverently…I am suggesting that in His use of Gospel-metaphors God is being ‘all things to all men’ that He ‘might by all means save some’ (1 Cor. 9:22)” (34,35). </a:t>
            </a:r>
            <a:endParaRPr lang="en-US" dirty="0"/>
          </a:p>
        </p:txBody>
      </p:sp>
    </p:spTree>
    <p:extLst>
      <p:ext uri="{BB962C8B-B14F-4D97-AF65-F5344CB8AC3E}">
        <p14:creationId xmlns:p14="http://schemas.microsoft.com/office/powerpoint/2010/main" val="3415792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2371280" cy="1264920"/>
          </a:xfrm>
        </p:spPr>
        <p:txBody>
          <a:bodyPr>
            <a:noAutofit/>
          </a:bodyPr>
          <a:lstStyle/>
          <a:p>
            <a:r>
              <a:rPr lang="en-US" sz="2800" b="1" dirty="0" smtClean="0"/>
              <a:t>Which Color Will It Be This Week?</a:t>
            </a:r>
            <a:endParaRPr lang="en-US" sz="2800"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223" r="14223"/>
          <a:stretch>
            <a:fillRect/>
          </a:stretch>
        </p:blipFill>
        <p:spPr>
          <a:xfrm>
            <a:off x="2971800" y="838200"/>
            <a:ext cx="5904390" cy="5500456"/>
          </a:xfrm>
        </p:spPr>
      </p:pic>
      <p:sp>
        <p:nvSpPr>
          <p:cNvPr id="4" name="Text Placeholder 3"/>
          <p:cNvSpPr>
            <a:spLocks noGrp="1"/>
          </p:cNvSpPr>
          <p:nvPr>
            <p:ph type="body" sz="half" idx="2"/>
          </p:nvPr>
        </p:nvSpPr>
        <p:spPr>
          <a:xfrm>
            <a:off x="76200" y="2057400"/>
            <a:ext cx="2743200" cy="4319016"/>
          </a:xfrm>
        </p:spPr>
        <p:txBody>
          <a:bodyPr>
            <a:noAutofit/>
          </a:bodyPr>
          <a:lstStyle/>
          <a:p>
            <a:r>
              <a:rPr lang="en-US" sz="2000" dirty="0" smtClean="0"/>
              <a:t>Each text is an opportunity to parade the beauty of </a:t>
            </a:r>
            <a:r>
              <a:rPr lang="en-US" sz="2000" b="1" i="1" dirty="0" smtClean="0"/>
              <a:t>one</a:t>
            </a:r>
            <a:r>
              <a:rPr lang="en-US" sz="2000" dirty="0" smtClean="0"/>
              <a:t> aspect of the variegated grace of God before the eyes of God’s people who are struggling with </a:t>
            </a:r>
            <a:r>
              <a:rPr lang="en-US" sz="2000" b="1" i="1" dirty="0" smtClean="0"/>
              <a:t>one particular matching challenge </a:t>
            </a:r>
            <a:r>
              <a:rPr lang="en-US" sz="2000" dirty="0" smtClean="0"/>
              <a:t>of those  variegated trials.</a:t>
            </a:r>
          </a:p>
          <a:p>
            <a:r>
              <a:rPr lang="en-US" sz="2000" b="1" i="1" dirty="0" smtClean="0"/>
              <a:t>The sermon is proper, not ordinary!</a:t>
            </a:r>
          </a:p>
        </p:txBody>
      </p:sp>
    </p:spTree>
    <p:extLst>
      <p:ext uri="{BB962C8B-B14F-4D97-AF65-F5344CB8AC3E}">
        <p14:creationId xmlns:p14="http://schemas.microsoft.com/office/powerpoint/2010/main" val="525506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2218880" cy="1264920"/>
          </a:xfrm>
        </p:spPr>
        <p:txBody>
          <a:bodyPr>
            <a:noAutofit/>
          </a:bodyPr>
          <a:lstStyle/>
          <a:p>
            <a:r>
              <a:rPr lang="en-US" sz="2800" b="1" dirty="0" smtClean="0"/>
              <a:t>Which Color Will It Be This Week?</a:t>
            </a:r>
            <a:endParaRPr lang="en-US" sz="2800"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223" r="14223"/>
          <a:stretch>
            <a:fillRect/>
          </a:stretch>
        </p:blipFill>
        <p:spPr/>
      </p:pic>
      <p:sp>
        <p:nvSpPr>
          <p:cNvPr id="4" name="Text Placeholder 3"/>
          <p:cNvSpPr>
            <a:spLocks noGrp="1"/>
          </p:cNvSpPr>
          <p:nvPr>
            <p:ph type="body" sz="half" idx="2"/>
          </p:nvPr>
        </p:nvSpPr>
        <p:spPr>
          <a:xfrm>
            <a:off x="304800" y="2209800"/>
            <a:ext cx="2362200" cy="4242816"/>
          </a:xfrm>
        </p:spPr>
        <p:txBody>
          <a:bodyPr>
            <a:noAutofit/>
          </a:bodyPr>
          <a:lstStyle/>
          <a:p>
            <a:r>
              <a:rPr lang="en-US" sz="2400" dirty="0" smtClean="0"/>
              <a:t>The goal:  think of each text as offering you its own unique language. </a:t>
            </a:r>
          </a:p>
          <a:p>
            <a:r>
              <a:rPr lang="en-US" sz="2400" dirty="0" smtClean="0"/>
              <a:t>As much as possible, seek to confine yourself to the language </a:t>
            </a:r>
            <a:r>
              <a:rPr lang="en-US" sz="2400" b="1" i="1" dirty="0" smtClean="0"/>
              <a:t>your text</a:t>
            </a:r>
            <a:r>
              <a:rPr lang="en-US" sz="2400" dirty="0" smtClean="0"/>
              <a:t> hands you. </a:t>
            </a:r>
            <a:endParaRPr lang="en-US" sz="2400" dirty="0"/>
          </a:p>
        </p:txBody>
      </p:sp>
    </p:spTree>
    <p:extLst>
      <p:ext uri="{BB962C8B-B14F-4D97-AF65-F5344CB8AC3E}">
        <p14:creationId xmlns:p14="http://schemas.microsoft.com/office/powerpoint/2010/main" val="653298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Charles Spurgeon</a:t>
            </a:r>
            <a:endParaRPr lang="en-US" sz="3200" b="1"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9314" b="9314"/>
          <a:stretch>
            <a:fillRect/>
          </a:stretch>
        </p:blipFill>
        <p:spPr>
          <a:xfrm>
            <a:off x="2895600" y="838200"/>
            <a:ext cx="5903913" cy="5500688"/>
          </a:xfrm>
        </p:spPr>
      </p:pic>
      <p:sp>
        <p:nvSpPr>
          <p:cNvPr id="4" name="Text Placeholder 3"/>
          <p:cNvSpPr>
            <a:spLocks noGrp="1"/>
          </p:cNvSpPr>
          <p:nvPr>
            <p:ph type="body" sz="half" idx="2"/>
          </p:nvPr>
        </p:nvSpPr>
        <p:spPr/>
        <p:txBody>
          <a:bodyPr>
            <a:normAutofit/>
          </a:bodyPr>
          <a:lstStyle/>
          <a:p>
            <a:r>
              <a:rPr lang="en-US" sz="2800" dirty="0" smtClean="0"/>
              <a:t>To the preaching students in his college:  “If I cut you, I want you to bleed biblene!”</a:t>
            </a:r>
            <a:endParaRPr lang="en-US" sz="2800" dirty="0"/>
          </a:p>
        </p:txBody>
      </p:sp>
    </p:spTree>
    <p:extLst>
      <p:ext uri="{BB962C8B-B14F-4D97-AF65-F5344CB8AC3E}">
        <p14:creationId xmlns:p14="http://schemas.microsoft.com/office/powerpoint/2010/main" val="302030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90600"/>
          </a:xfrm>
        </p:spPr>
        <p:txBody>
          <a:bodyPr>
            <a:noAutofit/>
          </a:bodyPr>
          <a:lstStyle/>
          <a:p>
            <a:r>
              <a:rPr lang="en-US" sz="3200" dirty="0" smtClean="0"/>
              <a:t>The Difference Between Systematics &amp; Homiletics</a:t>
            </a:r>
            <a:endParaRPr lang="en-US" sz="3200" dirty="0"/>
          </a:p>
        </p:txBody>
      </p:sp>
      <p:graphicFrame>
        <p:nvGraphicFramePr>
          <p:cNvPr id="3" name="Diagram 2"/>
          <p:cNvGraphicFramePr/>
          <p:nvPr>
            <p:extLst>
              <p:ext uri="{D42A27DB-BD31-4B8C-83A1-F6EECF244321}">
                <p14:modId xmlns:p14="http://schemas.microsoft.com/office/powerpoint/2010/main" val="2210475769"/>
              </p:ext>
            </p:extLst>
          </p:nvPr>
        </p:nvGraphicFramePr>
        <p:xfrm>
          <a:off x="1143000" y="1752600"/>
          <a:ext cx="6934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603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990600"/>
          </a:xfrm>
        </p:spPr>
        <p:txBody>
          <a:bodyPr>
            <a:noAutofit/>
          </a:bodyPr>
          <a:lstStyle/>
          <a:p>
            <a:r>
              <a:rPr lang="en-US" sz="3200" dirty="0" smtClean="0"/>
              <a:t>The Difference Between Systematics &amp; Homiletics</a:t>
            </a:r>
            <a:endParaRPr lang="en-US" sz="3200" dirty="0"/>
          </a:p>
        </p:txBody>
      </p:sp>
      <p:graphicFrame>
        <p:nvGraphicFramePr>
          <p:cNvPr id="3" name="Diagram 2"/>
          <p:cNvGraphicFramePr/>
          <p:nvPr>
            <p:extLst>
              <p:ext uri="{D42A27DB-BD31-4B8C-83A1-F6EECF244321}">
                <p14:modId xmlns:p14="http://schemas.microsoft.com/office/powerpoint/2010/main" val="203768775"/>
              </p:ext>
            </p:extLst>
          </p:nvPr>
        </p:nvGraphicFramePr>
        <p:xfrm>
          <a:off x="1143000" y="1752600"/>
          <a:ext cx="6934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15190" y="1600200"/>
            <a:ext cx="2199410" cy="378565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Systematics is the </a:t>
            </a:r>
            <a:r>
              <a:rPr lang="en-US" sz="2000" b="1" i="1" dirty="0" smtClean="0"/>
              <a:t>abstract foundation </a:t>
            </a:r>
            <a:r>
              <a:rPr lang="en-US" sz="2000" dirty="0" smtClean="0"/>
              <a:t>that gives confidence to the preacher.</a:t>
            </a:r>
          </a:p>
          <a:p>
            <a:r>
              <a:rPr lang="en-US" sz="2000" dirty="0" smtClean="0"/>
              <a:t>Homiletics is the </a:t>
            </a:r>
            <a:r>
              <a:rPr lang="en-US" sz="2000" b="1" i="1" dirty="0" smtClean="0"/>
              <a:t>concrete application </a:t>
            </a:r>
            <a:r>
              <a:rPr lang="en-US" sz="2000" dirty="0" smtClean="0"/>
              <a:t>that shows how practical systematics is for heart and life.</a:t>
            </a:r>
            <a:endParaRPr lang="en-US" sz="2000" dirty="0"/>
          </a:p>
        </p:txBody>
      </p:sp>
    </p:spTree>
    <p:extLst>
      <p:ext uri="{BB962C8B-B14F-4D97-AF65-F5344CB8AC3E}">
        <p14:creationId xmlns:p14="http://schemas.microsoft.com/office/powerpoint/2010/main" val="416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90600"/>
          </a:xfrm>
        </p:spPr>
        <p:txBody>
          <a:bodyPr>
            <a:noAutofit/>
          </a:bodyPr>
          <a:lstStyle/>
          <a:p>
            <a:r>
              <a:rPr lang="en-US" sz="3200" dirty="0" smtClean="0"/>
              <a:t>The Difference Between Systematics &amp; Homiletics</a:t>
            </a:r>
            <a:endParaRPr lang="en-US" sz="3200" dirty="0"/>
          </a:p>
        </p:txBody>
      </p:sp>
      <p:sp>
        <p:nvSpPr>
          <p:cNvPr id="3" name="Content Placeholder 2"/>
          <p:cNvSpPr>
            <a:spLocks noGrp="1"/>
          </p:cNvSpPr>
          <p:nvPr>
            <p:ph sz="half" idx="1"/>
          </p:nvPr>
        </p:nvSpPr>
        <p:spPr>
          <a:xfrm>
            <a:off x="381000" y="1371600"/>
            <a:ext cx="4114800" cy="4879848"/>
          </a:xfrm>
        </p:spPr>
        <p:txBody>
          <a:bodyPr>
            <a:normAutofit fontScale="70000" lnSpcReduction="20000"/>
          </a:bodyPr>
          <a:lstStyle/>
          <a:p>
            <a:r>
              <a:rPr lang="en-US" dirty="0" smtClean="0"/>
              <a:t>Systematics uses </a:t>
            </a:r>
            <a:r>
              <a:rPr lang="en-US" b="1" i="1" dirty="0" smtClean="0"/>
              <a:t>abstract  theological language </a:t>
            </a:r>
            <a:r>
              <a:rPr lang="en-US" dirty="0" smtClean="0"/>
              <a:t>developed over centuries of doctrinal discussions that serves as shorthand to enable theologians to communicate more efficiently on points of doctrine.</a:t>
            </a:r>
          </a:p>
          <a:p>
            <a:r>
              <a:rPr lang="en-US" dirty="0" smtClean="0"/>
              <a:t>“The awesome truth of the communication of attributes in the person of Christ – especially the </a:t>
            </a:r>
            <a:r>
              <a:rPr lang="en-US" i="1" dirty="0" smtClean="0"/>
              <a:t>genus maiestaticum -</a:t>
            </a:r>
            <a:r>
              <a:rPr lang="en-US" b="1" i="1" dirty="0" smtClean="0"/>
              <a:t> </a:t>
            </a:r>
            <a:r>
              <a:rPr lang="en-US" dirty="0" smtClean="0"/>
              <a:t>helps us marvel even more at the wonder of the exinanition of the Logos ensarkos.  Is there any more vivid testimony to the transitive love of God?”</a:t>
            </a:r>
            <a:endParaRPr lang="en-US" dirty="0"/>
          </a:p>
        </p:txBody>
      </p:sp>
      <p:sp>
        <p:nvSpPr>
          <p:cNvPr id="4" name="Content Placeholder 3"/>
          <p:cNvSpPr>
            <a:spLocks noGrp="1"/>
          </p:cNvSpPr>
          <p:nvPr>
            <p:ph sz="half" idx="2"/>
          </p:nvPr>
        </p:nvSpPr>
        <p:spPr>
          <a:xfrm>
            <a:off x="4648200" y="1371600"/>
            <a:ext cx="4191000" cy="4718304"/>
          </a:xfrm>
        </p:spPr>
        <p:txBody>
          <a:bodyPr>
            <a:normAutofit fontScale="70000" lnSpcReduction="20000"/>
          </a:bodyPr>
          <a:lstStyle/>
          <a:p>
            <a:r>
              <a:rPr lang="en-US" dirty="0" smtClean="0"/>
              <a:t>Homiletics uses </a:t>
            </a:r>
            <a:r>
              <a:rPr lang="en-US" b="1" i="1" dirty="0" smtClean="0"/>
              <a:t>concrete textual language</a:t>
            </a:r>
            <a:r>
              <a:rPr lang="en-US" dirty="0" smtClean="0"/>
              <a:t> gained in thorough text study that paints rich pictures in the minds of hearers of a specific example of the depth of human sin and the greater depth of the corresponding divine grace.</a:t>
            </a:r>
          </a:p>
          <a:p>
            <a:r>
              <a:rPr lang="en-US" dirty="0" smtClean="0"/>
              <a:t>“The eternal Son of God wraps himself in our flesh and blood.  The one by whose powerful Word all things came to be humbles himself to nurse at his mother’s breast as if he were no different than any other helpless human infant.  Such is the depth of the saving love of he who pitched his tent among us!”</a:t>
            </a:r>
            <a:endParaRPr lang="en-US" dirty="0"/>
          </a:p>
        </p:txBody>
      </p:sp>
      <p:sp>
        <p:nvSpPr>
          <p:cNvPr id="5" name="TextBox 4"/>
          <p:cNvSpPr txBox="1"/>
          <p:nvPr/>
        </p:nvSpPr>
        <p:spPr>
          <a:xfrm>
            <a:off x="990600" y="5791200"/>
            <a:ext cx="723900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dirty="0" smtClean="0"/>
              <a:t>At every step of the sermon process, be on the look-out for the loss of the unique language and imagery of your text.  Conduct ruthless “theological jargon” search and destroy missions! </a:t>
            </a:r>
            <a:endParaRPr lang="en-US" dirty="0"/>
          </a:p>
        </p:txBody>
      </p:sp>
    </p:spTree>
    <p:extLst>
      <p:ext uri="{BB962C8B-B14F-4D97-AF65-F5344CB8AC3E}">
        <p14:creationId xmlns:p14="http://schemas.microsoft.com/office/powerpoint/2010/main" val="27934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Capturing Others with What Has Captured Your Heart</a:t>
            </a:r>
            <a:endParaRPr lang="en-US" dirty="0"/>
          </a:p>
        </p:txBody>
      </p:sp>
      <p:sp>
        <p:nvSpPr>
          <p:cNvPr id="4" name="Content Placeholder 3"/>
          <p:cNvSpPr>
            <a:spLocks noGrp="1"/>
          </p:cNvSpPr>
          <p:nvPr>
            <p:ph sz="half" idx="2"/>
          </p:nvPr>
        </p:nvSpPr>
        <p:spPr>
          <a:xfrm>
            <a:off x="1447800" y="1673352"/>
            <a:ext cx="7239000" cy="4718304"/>
          </a:xfrm>
        </p:spPr>
        <p:txBody>
          <a:bodyPr>
            <a:normAutofit fontScale="77500" lnSpcReduction="20000"/>
          </a:bodyPr>
          <a:lstStyle/>
          <a:p>
            <a:r>
              <a:rPr lang="en-US" dirty="0" smtClean="0"/>
              <a:t>“But </a:t>
            </a:r>
            <a:r>
              <a:rPr lang="en-US" dirty="0"/>
              <a:t>when a preacher proclaims what he has ever so often experienced in his own heart, he easily finds the right words to speak convincingly to his hearers. Coming from the heart, his words, in turn, go to the hearts of his hearers, according to the good old saying: </a:t>
            </a:r>
            <a:r>
              <a:rPr lang="en-US" b="1" i="1" dirty="0"/>
              <a:t>Pectus disertum </a:t>
            </a:r>
            <a:r>
              <a:rPr lang="en-US" b="1" i="1" dirty="0" smtClean="0"/>
              <a:t>facit</a:t>
            </a:r>
            <a:r>
              <a:rPr lang="en-US" dirty="0" smtClean="0"/>
              <a:t>, </a:t>
            </a:r>
            <a:r>
              <a:rPr lang="en-US" dirty="0"/>
              <a:t>that is, </a:t>
            </a:r>
            <a:r>
              <a:rPr lang="en-US" dirty="0" smtClean="0"/>
              <a:t>it is </a:t>
            </a:r>
            <a:r>
              <a:rPr lang="en-US" dirty="0"/>
              <a:t>the </a:t>
            </a:r>
            <a:r>
              <a:rPr lang="en-US" b="1" i="1" dirty="0"/>
              <a:t>heart </a:t>
            </a:r>
            <a:r>
              <a:rPr lang="en-US" dirty="0" smtClean="0"/>
              <a:t>that </a:t>
            </a:r>
            <a:r>
              <a:rPr lang="en-US" dirty="0"/>
              <a:t>makes eloquent. This does not mean the artificial eloquence acquired in a school of elocution, but the sane spiritual art of reaching the hearts of hearers. For when the hearers get the impression that the preacher is in full and dread earnest, they feel themselves drawn with an irresistible force to pay the closest attention to what the preacher is teaching in his sermon. That is the reason why many simple, less gifted, and less learned preachers accomplish more than the most highly gifted and profoundly learned </a:t>
            </a:r>
            <a:r>
              <a:rPr lang="en-US" dirty="0" smtClean="0"/>
              <a:t>men” (</a:t>
            </a:r>
            <a:r>
              <a:rPr lang="en-US" b="1" i="1" dirty="0" smtClean="0"/>
              <a:t>The Proper Distinction Between Law and Gospel, </a:t>
            </a:r>
            <a:r>
              <a:rPr lang="en-US" dirty="0" smtClean="0"/>
              <a:t>p</a:t>
            </a:r>
            <a:r>
              <a:rPr lang="en-US" dirty="0"/>
              <a:t>. 112</a:t>
            </a:r>
            <a:r>
              <a:rPr lang="en-US" dirty="0" smtClean="0"/>
              <a:t>).</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464" y="5111750"/>
            <a:ext cx="1280583" cy="1746250"/>
          </a:xfrm>
        </p:spPr>
      </p:pic>
    </p:spTree>
    <p:extLst>
      <p:ext uri="{BB962C8B-B14F-4D97-AF65-F5344CB8AC3E}">
        <p14:creationId xmlns:p14="http://schemas.microsoft.com/office/powerpoint/2010/main" val="3356851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2514600" cy="1036320"/>
          </a:xfrm>
        </p:spPr>
        <p:txBody>
          <a:bodyPr>
            <a:normAutofit fontScale="90000"/>
          </a:bodyPr>
          <a:lstStyle/>
          <a:p>
            <a:r>
              <a:rPr lang="en-US" dirty="0" smtClean="0"/>
              <a:t>Matthew 13:24-30; 36-43 (Pentecost 9, Year A, CW)</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594" r="14594"/>
          <a:stretch>
            <a:fillRect/>
          </a:stretch>
        </p:blipFill>
        <p:spPr/>
      </p:pic>
      <p:sp>
        <p:nvSpPr>
          <p:cNvPr id="4" name="Text Placeholder 3"/>
          <p:cNvSpPr>
            <a:spLocks noGrp="1"/>
          </p:cNvSpPr>
          <p:nvPr>
            <p:ph type="body" sz="half" idx="2"/>
          </p:nvPr>
        </p:nvSpPr>
        <p:spPr>
          <a:xfrm>
            <a:off x="152400" y="1905000"/>
            <a:ext cx="2590800" cy="4471416"/>
          </a:xfrm>
        </p:spPr>
        <p:txBody>
          <a:bodyPr>
            <a:noAutofit/>
          </a:bodyPr>
          <a:lstStyle/>
          <a:p>
            <a:r>
              <a:rPr lang="en-US" sz="2000" dirty="0" smtClean="0"/>
              <a:t>What are the specific details that Jesus uses to establish the point of the parable that will go a long way in enabling you to preach on this text using this text’s language?</a:t>
            </a:r>
          </a:p>
          <a:p>
            <a:r>
              <a:rPr lang="en-US" sz="2000" dirty="0" smtClean="0"/>
              <a:t>To put it another way:  how will you speak unique textual law and gospel? </a:t>
            </a:r>
            <a:endParaRPr lang="en-US" sz="2000" dirty="0"/>
          </a:p>
        </p:txBody>
      </p:sp>
    </p:spTree>
    <p:extLst>
      <p:ext uri="{BB962C8B-B14F-4D97-AF65-F5344CB8AC3E}">
        <p14:creationId xmlns:p14="http://schemas.microsoft.com/office/powerpoint/2010/main" val="2140221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lstStyle/>
          <a:p>
            <a:r>
              <a:rPr lang="en-US" dirty="0" smtClean="0"/>
              <a:t>Matthew 13:24-30</a:t>
            </a:r>
            <a:endParaRPr lang="en-US" dirty="0"/>
          </a:p>
        </p:txBody>
      </p:sp>
      <p:sp>
        <p:nvSpPr>
          <p:cNvPr id="3" name="Content Placeholder 2"/>
          <p:cNvSpPr>
            <a:spLocks noGrp="1"/>
          </p:cNvSpPr>
          <p:nvPr>
            <p:ph idx="1"/>
          </p:nvPr>
        </p:nvSpPr>
        <p:spPr>
          <a:xfrm>
            <a:off x="228600" y="1219200"/>
            <a:ext cx="8686800" cy="5257800"/>
          </a:xfrm>
        </p:spPr>
        <p:txBody>
          <a:bodyPr>
            <a:noAutofit/>
          </a:bodyPr>
          <a:lstStyle/>
          <a:p>
            <a:r>
              <a:rPr lang="en-US" sz="2200" i="1" dirty="0" smtClean="0"/>
              <a:t>The </a:t>
            </a:r>
            <a:r>
              <a:rPr lang="en-US" sz="2200" i="1" dirty="0"/>
              <a:t>Parable of the Weeds</a:t>
            </a:r>
            <a:r>
              <a:rPr lang="en-US" sz="2200" dirty="0"/>
              <a:t> </a:t>
            </a:r>
          </a:p>
          <a:p>
            <a:r>
              <a:rPr lang="en-US" sz="2200" baseline="30000" dirty="0"/>
              <a:t>24 </a:t>
            </a:r>
            <a:r>
              <a:rPr lang="en-US" sz="2200" dirty="0"/>
              <a:t>Jesus told them another parable: “The kingdom of heaven is like a man who sowed good seed in his field. </a:t>
            </a:r>
            <a:r>
              <a:rPr lang="en-US" sz="2200" baseline="30000" dirty="0"/>
              <a:t>25 </a:t>
            </a:r>
            <a:r>
              <a:rPr lang="en-US" sz="2200" dirty="0"/>
              <a:t>But while everyone was sleeping, his enemy came and sowed weeds among the wheat, and went away. </a:t>
            </a:r>
            <a:r>
              <a:rPr lang="en-US" sz="2200" baseline="30000" dirty="0"/>
              <a:t>26 </a:t>
            </a:r>
            <a:r>
              <a:rPr lang="en-US" sz="2200" dirty="0"/>
              <a:t>When the wheat sprouted and formed heads, then the weeds also appeared. </a:t>
            </a:r>
            <a:endParaRPr lang="en-US" sz="2200" i="1" dirty="0"/>
          </a:p>
          <a:p>
            <a:r>
              <a:rPr lang="en-US" sz="2200" baseline="30000" dirty="0"/>
              <a:t>27 </a:t>
            </a:r>
            <a:r>
              <a:rPr lang="en-US" sz="2200" dirty="0"/>
              <a:t>“The owner’s servants came to him and said, ‘Sir, didn’t you sow good seed in your field? Where then did the weeds come from?’ </a:t>
            </a:r>
          </a:p>
          <a:p>
            <a:r>
              <a:rPr lang="en-US" sz="2200" baseline="30000" dirty="0"/>
              <a:t>28 </a:t>
            </a:r>
            <a:r>
              <a:rPr lang="en-US" sz="2200" dirty="0"/>
              <a:t>“ ‘An enemy did this,’ he replied. </a:t>
            </a:r>
          </a:p>
          <a:p>
            <a:r>
              <a:rPr lang="en-US" sz="2200" dirty="0"/>
              <a:t>“The servants asked him, ‘Do you want us to go and pull them up?’ </a:t>
            </a:r>
          </a:p>
          <a:p>
            <a:r>
              <a:rPr lang="en-US" sz="2200" baseline="30000" dirty="0"/>
              <a:t>29 </a:t>
            </a:r>
            <a:r>
              <a:rPr lang="en-US" sz="2200" dirty="0"/>
              <a:t>“ ‘No,’ he answered, ‘because while you are pulling the weeds, you may root up the wheat with them. </a:t>
            </a:r>
            <a:r>
              <a:rPr lang="en-US" sz="2200" baseline="30000" dirty="0"/>
              <a:t>30 </a:t>
            </a:r>
            <a:r>
              <a:rPr lang="en-US" sz="2200" dirty="0"/>
              <a:t>Let both grow together until the harvest. At that time I will tell the harvesters: First collect the weeds and tie them in bundles to be burned; then gather the wheat and bring it into my barn.’ ” </a:t>
            </a:r>
          </a:p>
          <a:p>
            <a:endParaRPr lang="en-US" sz="2200" dirty="0"/>
          </a:p>
        </p:txBody>
      </p:sp>
    </p:spTree>
    <p:extLst>
      <p:ext uri="{BB962C8B-B14F-4D97-AF65-F5344CB8AC3E}">
        <p14:creationId xmlns:p14="http://schemas.microsoft.com/office/powerpoint/2010/main" val="1524657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13:36-43</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The </a:t>
            </a:r>
            <a:r>
              <a:rPr lang="en-US" i="1" dirty="0"/>
              <a:t>Parable of the Weeds Explained</a:t>
            </a:r>
            <a:r>
              <a:rPr lang="en-US" dirty="0"/>
              <a:t> </a:t>
            </a:r>
          </a:p>
          <a:p>
            <a:r>
              <a:rPr lang="en-US" baseline="30000" dirty="0"/>
              <a:t>36 </a:t>
            </a:r>
            <a:r>
              <a:rPr lang="en-US" dirty="0"/>
              <a:t>Then he left the crowd and went into the house. His disciples came to him and said, “Explain to us the parable of the weeds in the field.” </a:t>
            </a:r>
            <a:endParaRPr lang="en-US" i="1" dirty="0"/>
          </a:p>
          <a:p>
            <a:r>
              <a:rPr lang="en-US" baseline="30000" dirty="0"/>
              <a:t>37 </a:t>
            </a:r>
            <a:r>
              <a:rPr lang="en-US" dirty="0"/>
              <a:t>He answered, “The one who sowed the good seed is the Son of Man. </a:t>
            </a:r>
            <a:r>
              <a:rPr lang="en-US" baseline="30000" dirty="0"/>
              <a:t>38 </a:t>
            </a:r>
            <a:r>
              <a:rPr lang="en-US" dirty="0"/>
              <a:t>The field is the world, and the good seed stands for the sons of the kingdom. The weeds are the sons of the evil one, </a:t>
            </a:r>
            <a:r>
              <a:rPr lang="en-US" baseline="30000" dirty="0"/>
              <a:t>39 </a:t>
            </a:r>
            <a:r>
              <a:rPr lang="en-US" dirty="0"/>
              <a:t>and the enemy who sows them is the devil. The harvest is the end of the age, and the harvesters are angels. </a:t>
            </a:r>
          </a:p>
          <a:p>
            <a:r>
              <a:rPr lang="en-US" baseline="30000" dirty="0"/>
              <a:t>40 </a:t>
            </a:r>
            <a:r>
              <a:rPr lang="en-US" dirty="0"/>
              <a:t>“As the weeds are pulled up and burned in the fire, so it will be at the end of the age. </a:t>
            </a:r>
            <a:r>
              <a:rPr lang="en-US" baseline="30000" dirty="0"/>
              <a:t>41 </a:t>
            </a:r>
            <a:r>
              <a:rPr lang="en-US" dirty="0"/>
              <a:t>The Son of Man will send out his angels, and they will weed out of his kingdom everything that causes sin and all who do evil. </a:t>
            </a:r>
            <a:r>
              <a:rPr lang="en-US" baseline="30000" dirty="0"/>
              <a:t>42 </a:t>
            </a:r>
            <a:r>
              <a:rPr lang="en-US" dirty="0"/>
              <a:t>They will throw them into the fiery furnace, where there will be weeping and gnashing of teeth. </a:t>
            </a:r>
            <a:r>
              <a:rPr lang="en-US" baseline="30000" dirty="0"/>
              <a:t>43 </a:t>
            </a:r>
            <a:r>
              <a:rPr lang="en-US" dirty="0"/>
              <a:t>Then the righteous will shine like the sun in the kingdom of their Father. He who has ears, let him hear. </a:t>
            </a:r>
          </a:p>
          <a:p>
            <a:endParaRPr lang="en-US" dirty="0"/>
          </a:p>
        </p:txBody>
      </p:sp>
    </p:spTree>
    <p:extLst>
      <p:ext uri="{BB962C8B-B14F-4D97-AF65-F5344CB8AC3E}">
        <p14:creationId xmlns:p14="http://schemas.microsoft.com/office/powerpoint/2010/main" val="12579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99291"/>
            <a:ext cx="2209800" cy="758552"/>
          </a:xfrm>
        </p:spPr>
        <p:txBody>
          <a:bodyPr/>
          <a:lstStyle/>
          <a:p>
            <a:r>
              <a:rPr lang="en-US" sz="2800" dirty="0" smtClean="0"/>
              <a:t>1 Peter 4:1-8 (Pentecost 9, CWS)</a:t>
            </a:r>
            <a:endParaRPr lang="en-US" sz="2800" dirty="0"/>
          </a:p>
        </p:txBody>
      </p:sp>
      <p:sp>
        <p:nvSpPr>
          <p:cNvPr id="3" name="Content Placeholder 2"/>
          <p:cNvSpPr>
            <a:spLocks noGrp="1"/>
          </p:cNvSpPr>
          <p:nvPr>
            <p:ph idx="1"/>
          </p:nvPr>
        </p:nvSpPr>
        <p:spPr>
          <a:xfrm>
            <a:off x="3048000" y="838200"/>
            <a:ext cx="5715000" cy="5577840"/>
          </a:xfrm>
        </p:spPr>
        <p:txBody>
          <a:bodyPr>
            <a:normAutofit fontScale="62500" lnSpcReduction="20000"/>
          </a:bodyPr>
          <a:lstStyle/>
          <a:p>
            <a:r>
              <a:rPr lang="en-US" dirty="0"/>
              <a:t>1 Peter 4:1–8 (NA27) </a:t>
            </a:r>
          </a:p>
          <a:p>
            <a:r>
              <a:rPr lang="el-GR" dirty="0"/>
              <a:t>Χριστοῦ οὖν παθόντος σαρκὶ καὶ ὑμεῖς τὴν αὐτὴν ἔννοιαν ὁπλίσασθε, ὅτι ὁ παθὼν σαρκὶ πέπαυται ἁμαρτίας </a:t>
            </a:r>
            <a:r>
              <a:rPr lang="el-GR" b="1" dirty="0"/>
              <a:t>2</a:t>
            </a:r>
            <a:r>
              <a:rPr lang="el-GR" dirty="0"/>
              <a:t> εἰς τὸ μηκέτι ἀνθρώπων ἐπιθυμίαις ἀλλὰ θελήματι θεοῦ τὸν ἐπίλοιπον ἐν σαρκὶ βιῶσαι χρόνον. </a:t>
            </a:r>
            <a:r>
              <a:rPr lang="el-GR" b="1" dirty="0"/>
              <a:t>3</a:t>
            </a:r>
            <a:r>
              <a:rPr lang="el-GR" dirty="0"/>
              <a:t> ἀρκετὸς γὰρ ὁ παρεληλυθὼς χρόνος τὸ βούλημα τῶν ἐθνῶν κατειργάσθαι πεπορευμένους ἐν ἀσελγείαις, ἐπιθυμίαις, οἰνοφλυγίαις, κώμοις, πότοις καὶ ἀθεμίτοις εἰδωλολατρίαις. </a:t>
            </a:r>
            <a:r>
              <a:rPr lang="el-GR" b="1" dirty="0"/>
              <a:t>4</a:t>
            </a:r>
            <a:r>
              <a:rPr lang="el-GR" dirty="0"/>
              <a:t> ἐν ᾧ ξενίζονται μὴ συντρεχόντων ὑμῶν εἰς τὴν αὐτὴν τῆς ἀσωτίας ἀνάχυσιν βλασφημοῦντες, </a:t>
            </a:r>
            <a:r>
              <a:rPr lang="el-GR" b="1" dirty="0"/>
              <a:t>5</a:t>
            </a:r>
            <a:r>
              <a:rPr lang="el-GR" dirty="0"/>
              <a:t> οἳ ἀποδώσουσιν λόγον τῷ ἑτοίμως ἔχοντι κρῖναι ζῶντας καὶ νεκρούς. </a:t>
            </a:r>
            <a:r>
              <a:rPr lang="el-GR" b="1" dirty="0"/>
              <a:t>6</a:t>
            </a:r>
            <a:r>
              <a:rPr lang="el-GR" dirty="0"/>
              <a:t> εἰς τοῦτο γὰρ καὶ νεκροῖς εὐηγγελίσθη, ἵνα κριθῶσι μὲν κατὰ ἀνθρώπους σαρκὶ ζῶσι δὲ κατὰ θεὸν πνεύματι. </a:t>
            </a:r>
          </a:p>
          <a:p>
            <a:r>
              <a:rPr lang="el-GR" b="1" dirty="0"/>
              <a:t>7</a:t>
            </a:r>
            <a:r>
              <a:rPr lang="el-GR" dirty="0"/>
              <a:t> Πάντων δὲ τὸ τέλος ἤγγικεν. σωφρονήσατε οὖν καὶ νήψατε εἰς προσευχάς· </a:t>
            </a:r>
            <a:r>
              <a:rPr lang="el-GR" b="1" dirty="0"/>
              <a:t>8</a:t>
            </a:r>
            <a:r>
              <a:rPr lang="el-GR" dirty="0"/>
              <a:t> πρὸ πάντων τὴν εἰς ἑαυτοὺς ἀγάπην ἐκτενῆ ἔχοντες, ὅτι </a:t>
            </a:r>
            <a:r>
              <a:rPr lang="el-GR" i="1" dirty="0"/>
              <a:t>ἀγάπη καλύπτει πλῆθος ἁμαρτιῶν.</a:t>
            </a:r>
            <a:r>
              <a:rPr lang="el-GR" dirty="0"/>
              <a:t> </a:t>
            </a:r>
          </a:p>
          <a:p>
            <a:endParaRPr lang="en-US" dirty="0"/>
          </a:p>
        </p:txBody>
      </p:sp>
      <p:sp>
        <p:nvSpPr>
          <p:cNvPr id="4" name="Text Placeholder 3"/>
          <p:cNvSpPr>
            <a:spLocks noGrp="1"/>
          </p:cNvSpPr>
          <p:nvPr>
            <p:ph type="body" sz="half" idx="2"/>
          </p:nvPr>
        </p:nvSpPr>
        <p:spPr>
          <a:xfrm>
            <a:off x="457200" y="2189016"/>
            <a:ext cx="2139696" cy="4243615"/>
          </a:xfrm>
        </p:spPr>
        <p:txBody>
          <a:bodyPr>
            <a:noAutofit/>
          </a:bodyPr>
          <a:lstStyle/>
          <a:p>
            <a:r>
              <a:rPr lang="en-US" sz="2400" dirty="0" smtClean="0"/>
              <a:t>What would you suggest is the language this text wants to speak?</a:t>
            </a:r>
          </a:p>
          <a:p>
            <a:r>
              <a:rPr lang="en-US" sz="2400" dirty="0" smtClean="0"/>
              <a:t>How does this relate to the gospel for this Sunday?</a:t>
            </a:r>
            <a:endParaRPr lang="en-US" sz="2400" dirty="0"/>
          </a:p>
        </p:txBody>
      </p:sp>
      <p:sp>
        <p:nvSpPr>
          <p:cNvPr id="5" name="Rectangle 4"/>
          <p:cNvSpPr/>
          <p:nvPr/>
        </p:nvSpPr>
        <p:spPr>
          <a:xfrm>
            <a:off x="4876800" y="2133600"/>
            <a:ext cx="762000" cy="30480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876800" y="2431472"/>
            <a:ext cx="914400" cy="23552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400800" y="1676398"/>
            <a:ext cx="762000" cy="235527"/>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791200" y="4876800"/>
            <a:ext cx="914400" cy="30480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162800" y="1870361"/>
            <a:ext cx="1219200" cy="30480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276600" y="1641761"/>
            <a:ext cx="1143000" cy="30480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419600" y="3810000"/>
            <a:ext cx="914400" cy="304800"/>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38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4:1-8</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4</a:t>
            </a:r>
            <a:r>
              <a:rPr lang="en-US" i="1" dirty="0"/>
              <a:t>	</a:t>
            </a:r>
            <a:r>
              <a:rPr lang="en-US" dirty="0"/>
              <a:t>Therefore, since Christ suffered in his body, arm yourselves also with the same attitude, because he who has suffered in his body is done with sin. </a:t>
            </a:r>
            <a:r>
              <a:rPr lang="en-US" baseline="30000" dirty="0"/>
              <a:t>2 </a:t>
            </a:r>
            <a:r>
              <a:rPr lang="en-US" dirty="0"/>
              <a:t>As a result, he does not live the rest of his earthly life for evil human desires, but rather for the will of God. </a:t>
            </a:r>
            <a:r>
              <a:rPr lang="en-US" baseline="30000" dirty="0"/>
              <a:t>3 </a:t>
            </a:r>
            <a:r>
              <a:rPr lang="en-US" dirty="0"/>
              <a:t>For you have spent enough time in the past doing what pagans choose to do—living in debauchery, lust, drunkenness, orgies, carousing and detestable idolatry. </a:t>
            </a:r>
            <a:r>
              <a:rPr lang="en-US" baseline="30000" dirty="0"/>
              <a:t>4 </a:t>
            </a:r>
            <a:r>
              <a:rPr lang="en-US" dirty="0"/>
              <a:t>They think it strange that you do not plunge with them into the same flood of dissipation, and they heap abuse on you. </a:t>
            </a:r>
            <a:r>
              <a:rPr lang="en-US" baseline="30000" dirty="0"/>
              <a:t>5 </a:t>
            </a:r>
            <a:r>
              <a:rPr lang="en-US" dirty="0"/>
              <a:t>But they will have to give account to him who is ready to judge the living and the dead. </a:t>
            </a:r>
            <a:r>
              <a:rPr lang="en-US" baseline="30000" dirty="0"/>
              <a:t>6 </a:t>
            </a:r>
            <a:r>
              <a:rPr lang="en-US" dirty="0"/>
              <a:t>For this is the reason the gospel was preached even to those who are now dead, so that they might be judged according to men in regard to the body, but live according to God in regard to the spirit. </a:t>
            </a:r>
            <a:endParaRPr lang="en-US" i="1" dirty="0"/>
          </a:p>
          <a:p>
            <a:r>
              <a:rPr lang="en-US" baseline="30000" dirty="0"/>
              <a:t>7 </a:t>
            </a:r>
            <a:r>
              <a:rPr lang="en-US" dirty="0"/>
              <a:t>The end of all things is near. Therefore be clear minded and self-controlled so that you can pray. </a:t>
            </a:r>
            <a:r>
              <a:rPr lang="en-US" baseline="30000" dirty="0"/>
              <a:t>8 </a:t>
            </a:r>
            <a:r>
              <a:rPr lang="en-US" dirty="0"/>
              <a:t>Above all, love each other deeply, because love covers over a multitude of sins. </a:t>
            </a:r>
          </a:p>
          <a:p>
            <a:endParaRPr lang="en-US" dirty="0"/>
          </a:p>
        </p:txBody>
      </p:sp>
    </p:spTree>
    <p:extLst>
      <p:ext uri="{BB962C8B-B14F-4D97-AF65-F5344CB8AC3E}">
        <p14:creationId xmlns:p14="http://schemas.microsoft.com/office/powerpoint/2010/main" val="2941703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Joel 3:(9-11) 12-16 (Pentecost 9, CWS)</a:t>
            </a:r>
            <a:endParaRPr lang="en-US" dirty="0"/>
          </a:p>
        </p:txBody>
      </p:sp>
      <p:sp>
        <p:nvSpPr>
          <p:cNvPr id="3" name="Content Placeholder 2"/>
          <p:cNvSpPr>
            <a:spLocks noGrp="1"/>
          </p:cNvSpPr>
          <p:nvPr>
            <p:ph sz="half" idx="1"/>
          </p:nvPr>
        </p:nvSpPr>
        <p:spPr>
          <a:xfrm>
            <a:off x="304800" y="1447800"/>
            <a:ext cx="4419600" cy="5105400"/>
          </a:xfrm>
        </p:spPr>
        <p:txBody>
          <a:bodyPr>
            <a:noAutofit/>
          </a:bodyPr>
          <a:lstStyle/>
          <a:p>
            <a:r>
              <a:rPr lang="en-US" sz="1600" baseline="30000" dirty="0" smtClean="0"/>
              <a:t>9</a:t>
            </a:r>
            <a:r>
              <a:rPr lang="en-US" sz="1600" dirty="0"/>
              <a:t> </a:t>
            </a:r>
            <a:r>
              <a:rPr lang="en-US" sz="1600" dirty="0" smtClean="0"/>
              <a:t>  Proclaim </a:t>
            </a:r>
            <a:r>
              <a:rPr lang="en-US" sz="1600" dirty="0"/>
              <a:t>this among the nations: </a:t>
            </a:r>
          </a:p>
          <a:p>
            <a:r>
              <a:rPr lang="en-US" sz="1600" dirty="0"/>
              <a:t>Prepare for war! </a:t>
            </a:r>
          </a:p>
          <a:p>
            <a:r>
              <a:rPr lang="en-US" sz="1600" dirty="0"/>
              <a:t>Rouse the warriors! </a:t>
            </a:r>
          </a:p>
          <a:p>
            <a:r>
              <a:rPr lang="en-US" sz="1600" dirty="0"/>
              <a:t>Let all the fighting men draw near and attack. </a:t>
            </a:r>
          </a:p>
          <a:p>
            <a:r>
              <a:rPr lang="en-US" sz="1600" baseline="30000" dirty="0" smtClean="0"/>
              <a:t>10</a:t>
            </a:r>
            <a:r>
              <a:rPr lang="en-US" sz="1600" dirty="0"/>
              <a:t> </a:t>
            </a:r>
            <a:r>
              <a:rPr lang="en-US" sz="1600" dirty="0" smtClean="0"/>
              <a:t>  Beat </a:t>
            </a:r>
            <a:r>
              <a:rPr lang="en-US" sz="1600" dirty="0"/>
              <a:t>your plowshares into swords </a:t>
            </a:r>
          </a:p>
          <a:p>
            <a:r>
              <a:rPr lang="en-US" sz="1600" dirty="0"/>
              <a:t>and your pruning hooks into spears. </a:t>
            </a:r>
          </a:p>
          <a:p>
            <a:r>
              <a:rPr lang="en-US" sz="1600" dirty="0"/>
              <a:t>Let the weakling say, </a:t>
            </a:r>
          </a:p>
          <a:p>
            <a:r>
              <a:rPr lang="en-US" sz="1600" dirty="0"/>
              <a:t>“I am strong!” </a:t>
            </a:r>
          </a:p>
          <a:p>
            <a:r>
              <a:rPr lang="en-US" sz="1600" baseline="30000" dirty="0" smtClean="0"/>
              <a:t>11</a:t>
            </a:r>
            <a:r>
              <a:rPr lang="en-US" sz="1600" dirty="0"/>
              <a:t> </a:t>
            </a:r>
            <a:r>
              <a:rPr lang="en-US" sz="1600" dirty="0" smtClean="0"/>
              <a:t>  Come </a:t>
            </a:r>
            <a:r>
              <a:rPr lang="en-US" sz="1600" dirty="0"/>
              <a:t>quickly, all you nations from every side, </a:t>
            </a:r>
          </a:p>
          <a:p>
            <a:r>
              <a:rPr lang="en-US" sz="1600" dirty="0"/>
              <a:t>and assemble there. </a:t>
            </a:r>
          </a:p>
          <a:p>
            <a:r>
              <a:rPr lang="en-US" sz="1600" dirty="0"/>
              <a:t>Bring down your warriors, O </a:t>
            </a:r>
            <a:r>
              <a:rPr lang="en-US" sz="1600" cap="small" dirty="0"/>
              <a:t>Lord</a:t>
            </a:r>
            <a:r>
              <a:rPr lang="en-US" sz="1600" dirty="0"/>
              <a:t>! </a:t>
            </a:r>
          </a:p>
          <a:p>
            <a:r>
              <a:rPr lang="en-US" sz="1600" baseline="30000" dirty="0" smtClean="0"/>
              <a:t>12</a:t>
            </a:r>
            <a:r>
              <a:rPr lang="en-US" sz="1600" dirty="0"/>
              <a:t> </a:t>
            </a:r>
            <a:r>
              <a:rPr lang="en-US" sz="1600" dirty="0" smtClean="0"/>
              <a:t>  “Let </a:t>
            </a:r>
            <a:r>
              <a:rPr lang="en-US" sz="1600" dirty="0"/>
              <a:t>the nations be roused; </a:t>
            </a:r>
          </a:p>
          <a:p>
            <a:r>
              <a:rPr lang="en-US" sz="1600" dirty="0"/>
              <a:t>let them advance into the Valley of Jehoshaphat, </a:t>
            </a:r>
          </a:p>
          <a:p>
            <a:r>
              <a:rPr lang="en-US" sz="1600" dirty="0"/>
              <a:t>for there I will sit </a:t>
            </a:r>
          </a:p>
          <a:p>
            <a:r>
              <a:rPr lang="en-US" sz="1600" dirty="0"/>
              <a:t>to judge all the nations on every side. </a:t>
            </a:r>
          </a:p>
          <a:p>
            <a:endParaRPr lang="en-US" sz="1600" dirty="0"/>
          </a:p>
        </p:txBody>
      </p:sp>
      <p:sp>
        <p:nvSpPr>
          <p:cNvPr id="4" name="Content Placeholder 3"/>
          <p:cNvSpPr>
            <a:spLocks noGrp="1"/>
          </p:cNvSpPr>
          <p:nvPr>
            <p:ph sz="half" idx="2"/>
          </p:nvPr>
        </p:nvSpPr>
        <p:spPr>
          <a:xfrm>
            <a:off x="4724400" y="1524000"/>
            <a:ext cx="4267200" cy="4956048"/>
          </a:xfrm>
        </p:spPr>
        <p:txBody>
          <a:bodyPr>
            <a:normAutofit fontScale="55000" lnSpcReduction="20000"/>
          </a:bodyPr>
          <a:lstStyle/>
          <a:p>
            <a:r>
              <a:rPr lang="en-US" sz="2900" baseline="30000" dirty="0" smtClean="0"/>
              <a:t>13</a:t>
            </a:r>
            <a:r>
              <a:rPr lang="en-US" sz="2900" dirty="0"/>
              <a:t> </a:t>
            </a:r>
            <a:r>
              <a:rPr lang="en-US" sz="2900" dirty="0" smtClean="0"/>
              <a:t>  Swing </a:t>
            </a:r>
            <a:r>
              <a:rPr lang="en-US" sz="2900" dirty="0"/>
              <a:t>the sickle, </a:t>
            </a:r>
          </a:p>
          <a:p>
            <a:r>
              <a:rPr lang="en-US" sz="2900" dirty="0"/>
              <a:t>for the harvest is ripe. </a:t>
            </a:r>
          </a:p>
          <a:p>
            <a:r>
              <a:rPr lang="en-US" sz="2900" dirty="0"/>
              <a:t>Come, trample the grapes, </a:t>
            </a:r>
          </a:p>
          <a:p>
            <a:r>
              <a:rPr lang="en-US" sz="2900" dirty="0"/>
              <a:t>for the winepress is full </a:t>
            </a:r>
          </a:p>
          <a:p>
            <a:r>
              <a:rPr lang="en-US" sz="2900" dirty="0"/>
              <a:t>and the vats overflow— </a:t>
            </a:r>
          </a:p>
          <a:p>
            <a:r>
              <a:rPr lang="en-US" sz="2900" dirty="0"/>
              <a:t>so great is their wickedness!” </a:t>
            </a:r>
          </a:p>
          <a:p>
            <a:r>
              <a:rPr lang="en-US" sz="2900" baseline="30000" dirty="0" smtClean="0"/>
              <a:t>14</a:t>
            </a:r>
            <a:r>
              <a:rPr lang="en-US" sz="2900" dirty="0"/>
              <a:t> </a:t>
            </a:r>
            <a:r>
              <a:rPr lang="en-US" sz="2900" dirty="0" smtClean="0"/>
              <a:t>  Multitudes</a:t>
            </a:r>
            <a:r>
              <a:rPr lang="en-US" sz="2900" dirty="0"/>
              <a:t>, multitudes </a:t>
            </a:r>
          </a:p>
          <a:p>
            <a:r>
              <a:rPr lang="en-US" sz="2900" dirty="0"/>
              <a:t>in the valley of decision! </a:t>
            </a:r>
          </a:p>
          <a:p>
            <a:r>
              <a:rPr lang="en-US" sz="2900" dirty="0"/>
              <a:t>For the day of the </a:t>
            </a:r>
            <a:r>
              <a:rPr lang="en-US" sz="2900" cap="small" dirty="0"/>
              <a:t>Lord</a:t>
            </a:r>
            <a:r>
              <a:rPr lang="en-US" sz="2900" dirty="0"/>
              <a:t> is near </a:t>
            </a:r>
          </a:p>
          <a:p>
            <a:r>
              <a:rPr lang="en-US" sz="2900" dirty="0"/>
              <a:t>in the valley of decision. </a:t>
            </a:r>
          </a:p>
          <a:p>
            <a:r>
              <a:rPr lang="en-US" sz="2900" baseline="30000" dirty="0" smtClean="0"/>
              <a:t>15</a:t>
            </a:r>
            <a:r>
              <a:rPr lang="en-US" sz="2900" dirty="0"/>
              <a:t> </a:t>
            </a:r>
            <a:r>
              <a:rPr lang="en-US" sz="2900" dirty="0" smtClean="0"/>
              <a:t> The </a:t>
            </a:r>
            <a:r>
              <a:rPr lang="en-US" sz="2900" dirty="0"/>
              <a:t>sun and moon will be darkened, </a:t>
            </a:r>
          </a:p>
          <a:p>
            <a:r>
              <a:rPr lang="en-US" sz="2900" dirty="0"/>
              <a:t>and the stars no longer shine. </a:t>
            </a:r>
          </a:p>
          <a:p>
            <a:r>
              <a:rPr lang="en-US" sz="2900" baseline="30000" dirty="0" smtClean="0"/>
              <a:t>16</a:t>
            </a:r>
            <a:r>
              <a:rPr lang="en-US" sz="2900" dirty="0"/>
              <a:t> </a:t>
            </a:r>
            <a:r>
              <a:rPr lang="en-US" sz="2900" dirty="0" smtClean="0"/>
              <a:t> The </a:t>
            </a:r>
            <a:r>
              <a:rPr lang="en-US" sz="2900" cap="small" dirty="0"/>
              <a:t>Lord</a:t>
            </a:r>
            <a:r>
              <a:rPr lang="en-US" sz="2900" dirty="0"/>
              <a:t> will roar from Zion </a:t>
            </a:r>
          </a:p>
          <a:p>
            <a:r>
              <a:rPr lang="en-US" sz="2900" dirty="0"/>
              <a:t>and thunder from Jerusalem; </a:t>
            </a:r>
          </a:p>
          <a:p>
            <a:r>
              <a:rPr lang="en-US" sz="2900" dirty="0"/>
              <a:t>the earth and the sky will tremble. </a:t>
            </a:r>
          </a:p>
          <a:p>
            <a:r>
              <a:rPr lang="en-US" sz="2900" dirty="0"/>
              <a:t>But the </a:t>
            </a:r>
            <a:r>
              <a:rPr lang="en-US" sz="2900" cap="small" dirty="0"/>
              <a:t>Lord</a:t>
            </a:r>
            <a:r>
              <a:rPr lang="en-US" sz="2900" dirty="0"/>
              <a:t> will be a refuge for his people, </a:t>
            </a:r>
          </a:p>
          <a:p>
            <a:r>
              <a:rPr lang="en-US" sz="2900" dirty="0"/>
              <a:t>a stronghold for the people of Israel. </a:t>
            </a:r>
          </a:p>
          <a:p>
            <a:endParaRPr lang="en-US" dirty="0"/>
          </a:p>
        </p:txBody>
      </p:sp>
    </p:spTree>
    <p:extLst>
      <p:ext uri="{BB962C8B-B14F-4D97-AF65-F5344CB8AC3E}">
        <p14:creationId xmlns:p14="http://schemas.microsoft.com/office/powerpoint/2010/main" val="1351150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Freshness &amp; Variety in Proclaiming </a:t>
            </a:r>
            <a:br>
              <a:rPr lang="en-US" dirty="0" smtClean="0"/>
            </a:br>
            <a:r>
              <a:rPr lang="en-US" dirty="0" smtClean="0"/>
              <a:t>Law &amp; Gospel</a:t>
            </a:r>
            <a:endParaRPr lang="en-US" dirty="0"/>
          </a:p>
        </p:txBody>
      </p:sp>
      <p:sp>
        <p:nvSpPr>
          <p:cNvPr id="3" name="Subtitle 2"/>
          <p:cNvSpPr>
            <a:spLocks noGrp="1"/>
          </p:cNvSpPr>
          <p:nvPr>
            <p:ph type="subTitle" idx="1"/>
          </p:nvPr>
        </p:nvSpPr>
        <p:spPr/>
        <p:txBody>
          <a:bodyPr>
            <a:normAutofit/>
          </a:bodyPr>
          <a:lstStyle/>
          <a:p>
            <a:r>
              <a:rPr lang="en-US" dirty="0" smtClean="0"/>
              <a:t>Session #2  Part Two  (2:25 – 3:15)</a:t>
            </a:r>
          </a:p>
          <a:p>
            <a:r>
              <a:rPr lang="en-US" b="1" i="1" dirty="0" smtClean="0"/>
              <a:t>Does Your Sermon Proclaim Law &amp; Gospel and Not Merely Talk About Them?</a:t>
            </a:r>
          </a:p>
          <a:p>
            <a:endParaRPr lang="en-US" b="1" i="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14950"/>
            <a:ext cx="2057400" cy="1543050"/>
          </a:xfrm>
          <a:prstGeom prst="rect">
            <a:avLst/>
          </a:prstGeom>
        </p:spPr>
      </p:pic>
      <p:pic>
        <p:nvPicPr>
          <p:cNvPr id="4" name="Picture 3" descr="8 5x11 Conference Poster.pdf (application/pdf Object) - Mozilla Firefox"/>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60018" y="5029200"/>
            <a:ext cx="2083981" cy="1828800"/>
          </a:xfrm>
          <a:prstGeom prst="rect">
            <a:avLst/>
          </a:prstGeom>
        </p:spPr>
      </p:pic>
    </p:spTree>
    <p:extLst>
      <p:ext uri="{BB962C8B-B14F-4D97-AF65-F5344CB8AC3E}">
        <p14:creationId xmlns:p14="http://schemas.microsoft.com/office/powerpoint/2010/main" val="14882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2438400" cy="1264920"/>
          </a:xfrm>
        </p:spPr>
        <p:txBody>
          <a:bodyPr/>
          <a:lstStyle/>
          <a:p>
            <a:r>
              <a:rPr lang="en-US" dirty="0" smtClean="0"/>
              <a:t>Matthew 14:13-21</a:t>
            </a:r>
            <a:br>
              <a:rPr lang="en-US" dirty="0" smtClean="0"/>
            </a:br>
            <a:r>
              <a:rPr lang="en-US" dirty="0" smtClean="0"/>
              <a:t>(Pentecost 11)</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751" r="9751"/>
          <a:stretch>
            <a:fillRect/>
          </a:stretch>
        </p:blipFill>
        <p:spPr/>
      </p:pic>
      <p:sp>
        <p:nvSpPr>
          <p:cNvPr id="4" name="Text Placeholder 3"/>
          <p:cNvSpPr>
            <a:spLocks noGrp="1"/>
          </p:cNvSpPr>
          <p:nvPr>
            <p:ph type="body" sz="half" idx="2"/>
          </p:nvPr>
        </p:nvSpPr>
        <p:spPr>
          <a:xfrm>
            <a:off x="381000" y="2438400"/>
            <a:ext cx="2292096" cy="4242816"/>
          </a:xfrm>
        </p:spPr>
        <p:txBody>
          <a:bodyPr>
            <a:normAutofit/>
          </a:bodyPr>
          <a:lstStyle/>
          <a:p>
            <a:r>
              <a:rPr lang="en-US" sz="2400" dirty="0" smtClean="0"/>
              <a:t>Are we sending the people away to get some law and gospel on their own?</a:t>
            </a:r>
            <a:endParaRPr lang="en-US" sz="2400" dirty="0"/>
          </a:p>
        </p:txBody>
      </p:sp>
    </p:spTree>
    <p:extLst>
      <p:ext uri="{BB962C8B-B14F-4D97-AF65-F5344CB8AC3E}">
        <p14:creationId xmlns:p14="http://schemas.microsoft.com/office/powerpoint/2010/main" val="1716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990600"/>
          </a:xfrm>
        </p:spPr>
        <p:txBody>
          <a:bodyPr>
            <a:normAutofit fontScale="90000"/>
          </a:bodyPr>
          <a:lstStyle/>
          <a:p>
            <a:r>
              <a:rPr lang="en-US" dirty="0"/>
              <a:t>What Is the Difference Between These Two Paragraphs?</a:t>
            </a:r>
          </a:p>
        </p:txBody>
      </p:sp>
      <p:sp>
        <p:nvSpPr>
          <p:cNvPr id="3" name="Content Placeholder 2"/>
          <p:cNvSpPr>
            <a:spLocks noGrp="1"/>
          </p:cNvSpPr>
          <p:nvPr>
            <p:ph idx="1"/>
          </p:nvPr>
        </p:nvSpPr>
        <p:spPr>
          <a:xfrm>
            <a:off x="152400" y="1600200"/>
            <a:ext cx="8991600" cy="5029200"/>
          </a:xfrm>
        </p:spPr>
        <p:txBody>
          <a:bodyPr>
            <a:noAutofit/>
          </a:bodyPr>
          <a:lstStyle/>
          <a:p>
            <a:pPr marL="182880" lvl="1"/>
            <a:r>
              <a:rPr lang="en-US" dirty="0"/>
              <a:t>How easy for the believer to doubt when problems arise.  Scripture reveals doubt to be a lack of trust in God.  Doubt is no minor matter.  Doubt is sin.  God’s law reveals doubt to be evil and blasphemy  Doubt earns hell. We need to repent – which first and foremost is sincere contrition - for such damnable sin.    </a:t>
            </a:r>
            <a:endParaRPr lang="en-US" dirty="0" smtClean="0"/>
          </a:p>
          <a:p>
            <a:pPr marL="182880" lvl="1"/>
            <a:r>
              <a:rPr lang="en-US" dirty="0" smtClean="0"/>
              <a:t>“</a:t>
            </a:r>
            <a:r>
              <a:rPr lang="en-US" dirty="0"/>
              <a:t>Not do we have…” </a:t>
            </a:r>
            <a:r>
              <a:rPr lang="en-US" dirty="0" smtClean="0"/>
              <a:t>the </a:t>
            </a:r>
            <a:r>
              <a:rPr lang="en-US" dirty="0"/>
              <a:t>words rumble through our minds even if they seldom tumble </a:t>
            </a:r>
            <a:r>
              <a:rPr lang="en-US" dirty="0" smtClean="0"/>
              <a:t>from our </a:t>
            </a:r>
            <a:r>
              <a:rPr lang="en-US" dirty="0"/>
              <a:t>mouths.  Closing our eyes to the richness of our God’s daily </a:t>
            </a:r>
            <a:r>
              <a:rPr lang="en-US" dirty="0" smtClean="0"/>
              <a:t>goodness, </a:t>
            </a:r>
            <a:r>
              <a:rPr lang="en-US" dirty="0"/>
              <a:t>we stumble about forgetful of this reality: “When Jesus is present nothing is every hopeless.”  “Not do we have…” we grumble, </a:t>
            </a:r>
            <a:r>
              <a:rPr lang="en-US" dirty="0" smtClean="0"/>
              <a:t>even though </a:t>
            </a:r>
            <a:r>
              <a:rPr lang="en-US" dirty="0"/>
              <a:t>standing right before us eager to rush to our aid is </a:t>
            </a:r>
            <a:r>
              <a:rPr lang="en-US" dirty="0" smtClean="0"/>
              <a:t>God’s eternal Son.  </a:t>
            </a:r>
            <a:r>
              <a:rPr lang="en-US" dirty="0"/>
              <a:t>“Not do we have…” we convince </a:t>
            </a:r>
            <a:r>
              <a:rPr lang="en-US" dirty="0" smtClean="0"/>
              <a:t>ourselves </a:t>
            </a:r>
            <a:r>
              <a:rPr lang="en-US" dirty="0"/>
              <a:t>as we seek to remedy the day’s </a:t>
            </a:r>
            <a:r>
              <a:rPr lang="en-US" dirty="0" smtClean="0"/>
              <a:t>problems </a:t>
            </a:r>
            <a:r>
              <a:rPr lang="en-US" dirty="0"/>
              <a:t>with loveless rationalizations, useless struggles, and half baked solutions.  And all the while I treat Jesus as if he is as helpless as we often feel in the face of life’s dilemmas.  In that, of course, we are half right.  Life’s struggles often reveal our </a:t>
            </a:r>
            <a:r>
              <a:rPr lang="en-US" dirty="0" smtClean="0"/>
              <a:t>wisdom and strength to </a:t>
            </a:r>
            <a:r>
              <a:rPr lang="en-US" dirty="0"/>
              <a:t>be </a:t>
            </a:r>
            <a:r>
              <a:rPr lang="en-US" dirty="0" smtClean="0"/>
              <a:t>a </a:t>
            </a:r>
            <a:r>
              <a:rPr lang="en-US" dirty="0"/>
              <a:t>flimsy </a:t>
            </a:r>
            <a:r>
              <a:rPr lang="en-US" dirty="0" smtClean="0"/>
              <a:t>façade.  </a:t>
            </a:r>
            <a:r>
              <a:rPr lang="en-US" dirty="0"/>
              <a:t>But what blasphemy </a:t>
            </a:r>
            <a:r>
              <a:rPr lang="en-US" dirty="0" smtClean="0"/>
              <a:t>as </a:t>
            </a:r>
            <a:r>
              <a:rPr lang="en-US" dirty="0"/>
              <a:t>I flail about for answers as if Jesus were </a:t>
            </a:r>
            <a:r>
              <a:rPr lang="en-US" dirty="0" smtClean="0"/>
              <a:t>powerless too.   </a:t>
            </a:r>
            <a:endParaRPr lang="en-US" dirty="0"/>
          </a:p>
          <a:p>
            <a:endParaRPr lang="en-US" sz="2000" dirty="0"/>
          </a:p>
        </p:txBody>
      </p:sp>
    </p:spTree>
    <p:extLst>
      <p:ext uri="{BB962C8B-B14F-4D97-AF65-F5344CB8AC3E}">
        <p14:creationId xmlns:p14="http://schemas.microsoft.com/office/powerpoint/2010/main" val="35804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990600"/>
          </a:xfrm>
        </p:spPr>
        <p:txBody>
          <a:bodyPr>
            <a:noAutofit/>
          </a:bodyPr>
          <a:lstStyle/>
          <a:p>
            <a:r>
              <a:rPr lang="en-US" sz="3200" dirty="0" smtClean="0"/>
              <a:t>What </a:t>
            </a:r>
            <a:r>
              <a:rPr lang="en-US" sz="3200" b="1" i="1" u="sng" dirty="0" smtClean="0"/>
              <a:t>Is</a:t>
            </a:r>
            <a:r>
              <a:rPr lang="en-US" sz="3200" dirty="0" smtClean="0"/>
              <a:t> the Difference Between Talking </a:t>
            </a:r>
            <a:r>
              <a:rPr lang="en-US" sz="3200" b="1" i="1" dirty="0" smtClean="0"/>
              <a:t>About</a:t>
            </a:r>
            <a:r>
              <a:rPr lang="en-US" sz="3200" dirty="0" smtClean="0"/>
              <a:t> Law &amp; Gospel and </a:t>
            </a:r>
            <a:r>
              <a:rPr lang="en-US" sz="3200" b="1" i="1" dirty="0" smtClean="0"/>
              <a:t>Proclaiming</a:t>
            </a:r>
            <a:r>
              <a:rPr lang="en-US" sz="3200" dirty="0" smtClean="0"/>
              <a:t> Law &amp; Gospel? </a:t>
            </a:r>
            <a:endParaRPr lang="en-US" sz="3200" dirty="0"/>
          </a:p>
        </p:txBody>
      </p:sp>
      <p:sp>
        <p:nvSpPr>
          <p:cNvPr id="3" name="Content Placeholder 2"/>
          <p:cNvSpPr>
            <a:spLocks noGrp="1"/>
          </p:cNvSpPr>
          <p:nvPr>
            <p:ph sz="half" idx="1"/>
          </p:nvPr>
        </p:nvSpPr>
        <p:spPr>
          <a:xfrm>
            <a:off x="381000" y="2057400"/>
            <a:ext cx="6553200" cy="4572000"/>
          </a:xfrm>
        </p:spPr>
        <p:txBody>
          <a:bodyPr>
            <a:normAutofit fontScale="70000" lnSpcReduction="20000"/>
          </a:bodyPr>
          <a:lstStyle/>
          <a:p>
            <a:r>
              <a:rPr lang="en-US" dirty="0" smtClean="0"/>
              <a:t>Spend the next ten minutes reading through the provided excerpts from Gerhard Forde’s essay, </a:t>
            </a:r>
            <a:r>
              <a:rPr lang="en-US" b="1" i="1" dirty="0" smtClean="0"/>
              <a:t>“Proclamation:  The Present Tense of the Gospel”</a:t>
            </a:r>
            <a:r>
              <a:rPr lang="en-US" dirty="0" smtClean="0"/>
              <a:t> (from </a:t>
            </a:r>
            <a:r>
              <a:rPr lang="en-US" b="1" i="1" dirty="0" smtClean="0"/>
              <a:t>Dialog</a:t>
            </a:r>
            <a:r>
              <a:rPr lang="en-US" dirty="0" smtClean="0"/>
              <a:t>, 29:3, 167).</a:t>
            </a:r>
          </a:p>
          <a:p>
            <a:r>
              <a:rPr lang="en-US" dirty="0" smtClean="0"/>
              <a:t>As you read mark with a “!” anything you believe helps define the difference between talking about law &amp; gospel and actually proclaiming law &amp; gospel.</a:t>
            </a:r>
          </a:p>
          <a:p>
            <a:r>
              <a:rPr lang="en-US" dirty="0" smtClean="0"/>
              <a:t>Mark with a “?” anything that you would like to challenge or ask a question about.</a:t>
            </a:r>
          </a:p>
          <a:p>
            <a:r>
              <a:rPr lang="en-US" dirty="0" smtClean="0"/>
              <a:t>Spend the next five minutes working with a group of three or four others to use the insights (“!”) of Forde’s article to define in concrete terms what it means to proclaim law </a:t>
            </a:r>
            <a:r>
              <a:rPr lang="en-US" dirty="0"/>
              <a:t> </a:t>
            </a:r>
            <a:r>
              <a:rPr lang="en-US" dirty="0" smtClean="0"/>
              <a:t>gospel and not merely talk about them.</a:t>
            </a:r>
          </a:p>
          <a:p>
            <a:r>
              <a:rPr lang="en-US" dirty="0" smtClean="0"/>
              <a:t>We will handle the challenges or questions (“?”) as a plenary group.</a:t>
            </a:r>
          </a:p>
          <a:p>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4200" y="2133600"/>
            <a:ext cx="1543050" cy="2057400"/>
          </a:xfrm>
        </p:spPr>
      </p:pic>
    </p:spTree>
    <p:extLst>
      <p:ext uri="{BB962C8B-B14F-4D97-AF65-F5344CB8AC3E}">
        <p14:creationId xmlns:p14="http://schemas.microsoft.com/office/powerpoint/2010/main" val="186752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If We Are Going to Grow in Dispensing New Treasures as Well as Old</a:t>
            </a:r>
            <a:endParaRPr lang="en-US" dirty="0"/>
          </a:p>
        </p:txBody>
      </p:sp>
      <p:sp>
        <p:nvSpPr>
          <p:cNvPr id="4" name="Content Placeholder 3"/>
          <p:cNvSpPr>
            <a:spLocks noGrp="1"/>
          </p:cNvSpPr>
          <p:nvPr>
            <p:ph sz="half" idx="1"/>
          </p:nvPr>
        </p:nvSpPr>
        <p:spPr/>
        <p:txBody>
          <a:bodyPr>
            <a:normAutofit/>
          </a:bodyPr>
          <a:lstStyle/>
          <a:p>
            <a:r>
              <a:rPr lang="en-US" dirty="0" smtClean="0"/>
              <a:t>Assumption #2</a:t>
            </a:r>
          </a:p>
          <a:p>
            <a:pPr lvl="1"/>
            <a:r>
              <a:rPr lang="en-US" dirty="0" smtClean="0"/>
              <a:t>Those who have been given the gift of knowledge of biblical Hebrew and Greek seek to maintain and use that gift so that we stay in touch with the vibrant thought world of the Old and New Testaments.</a:t>
            </a:r>
          </a:p>
          <a:p>
            <a:endParaRPr lang="en-US"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220542"/>
            <a:ext cx="4038600" cy="3623416"/>
          </a:xfrm>
        </p:spPr>
      </p:pic>
    </p:spTree>
    <p:extLst>
      <p:ext uri="{BB962C8B-B14F-4D97-AF65-F5344CB8AC3E}">
        <p14:creationId xmlns:p14="http://schemas.microsoft.com/office/powerpoint/2010/main" val="3117654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Recognize the Difference Between Teaching and Preaching!</a:t>
            </a:r>
            <a:endParaRPr lang="en-US" dirty="0"/>
          </a:p>
        </p:txBody>
      </p:sp>
      <p:sp>
        <p:nvSpPr>
          <p:cNvPr id="3" name="Content Placeholder 2"/>
          <p:cNvSpPr>
            <a:spLocks noGrp="1"/>
          </p:cNvSpPr>
          <p:nvPr>
            <p:ph sz="half" idx="1"/>
          </p:nvPr>
        </p:nvSpPr>
        <p:spPr>
          <a:xfrm>
            <a:off x="457200" y="1673352"/>
            <a:ext cx="6858000" cy="5184648"/>
          </a:xfrm>
        </p:spPr>
        <p:txBody>
          <a:bodyPr>
            <a:normAutofit fontScale="62500" lnSpcReduction="20000"/>
          </a:bodyPr>
          <a:lstStyle/>
          <a:p>
            <a:r>
              <a:rPr lang="en-US" sz="3200" dirty="0" smtClean="0"/>
              <a:t>“[T]here is an important and remarkable difference between teaching and preaching, explaining and proclaiming.  It is essential for preachers to take account of this.  Preachers must have some understanding of what proclamation is.  They must have some self-consciousness about what they are supposed to be doing….The lack of such consciousness is one of the constant sources of failure in the enterprise.  Preachers who have no idea what proclamation is wander off willy-nilly into various attempts to explain matters religious to us and then try to cajole us into accepting such explanations.  No doubt, every sermon will have some explanation and teaching.  No doubt, one may even preach more strictly didactic sermons. But the point is that when that is done, the preacher must know that that is what is being done.  The preacher must know what proclamation is both to be aware of when it is not being done and when it is.  Where that is not the case proclamation goes begging.  If it happens at all, it is usually an accident” (Forde, 167).</a:t>
            </a:r>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6200" y="1676400"/>
            <a:ext cx="1200150" cy="1600200"/>
          </a:xfrm>
        </p:spPr>
      </p:pic>
    </p:spTree>
    <p:extLst>
      <p:ext uri="{BB962C8B-B14F-4D97-AF65-F5344CB8AC3E}">
        <p14:creationId xmlns:p14="http://schemas.microsoft.com/office/powerpoint/2010/main" val="12954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Always Be Aware:  Where Am I on the Teaching and Preaching Meter? </a:t>
            </a:r>
            <a:endParaRPr lang="en-US" dirty="0"/>
          </a:p>
        </p:txBody>
      </p:sp>
      <p:sp>
        <p:nvSpPr>
          <p:cNvPr id="5" name="Chord 4"/>
          <p:cNvSpPr/>
          <p:nvPr/>
        </p:nvSpPr>
        <p:spPr>
          <a:xfrm rot="6752831">
            <a:off x="3061821" y="2689972"/>
            <a:ext cx="2826081" cy="2912870"/>
          </a:xfrm>
          <a:prstGeom prst="cho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TT  </a:t>
            </a:r>
            <a:endParaRPr lang="en-US" dirty="0"/>
          </a:p>
        </p:txBody>
      </p:sp>
      <p:cxnSp>
        <p:nvCxnSpPr>
          <p:cNvPr id="9" name="Straight Connector 8"/>
          <p:cNvCxnSpPr/>
          <p:nvPr/>
        </p:nvCxnSpPr>
        <p:spPr>
          <a:xfrm flipH="1">
            <a:off x="5362575" y="3941620"/>
            <a:ext cx="5334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429000" y="3200401"/>
            <a:ext cx="457200" cy="3047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419600" y="2743200"/>
            <a:ext cx="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105400" y="3200401"/>
            <a:ext cx="457200" cy="3809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048000" y="3934695"/>
            <a:ext cx="457200" cy="1523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19600" y="3505200"/>
            <a:ext cx="0" cy="1102067"/>
          </a:xfrm>
          <a:prstGeom prst="straightConnector1">
            <a:avLst/>
          </a:prstGeom>
          <a:ln w="53975">
            <a:headEnd type="ova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8600" y="4087094"/>
            <a:ext cx="2359328" cy="2522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Teaching</a:t>
            </a:r>
            <a:r>
              <a:rPr lang="en-US" dirty="0" smtClean="0"/>
              <a:t> seeks to deepen someone’s understanding by imparting important new information.  It tends to be highly cognitive.  It is informative speech.</a:t>
            </a:r>
            <a:endParaRPr lang="en-US" dirty="0"/>
          </a:p>
        </p:txBody>
      </p:sp>
      <p:sp>
        <p:nvSpPr>
          <p:cNvPr id="33" name="Rectangle 32"/>
          <p:cNvSpPr/>
          <p:nvPr/>
        </p:nvSpPr>
        <p:spPr>
          <a:xfrm>
            <a:off x="6248400" y="4087093"/>
            <a:ext cx="2743200" cy="2522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Preaching</a:t>
            </a:r>
            <a:r>
              <a:rPr lang="en-US" dirty="0" smtClean="0"/>
              <a:t> seeks to impact hearers with the importance for heart and life of what they already know.  It seeks to touch emotion and move the will.  It is persuasive (performative) speech.</a:t>
            </a:r>
            <a:endParaRPr lang="en-US" dirty="0"/>
          </a:p>
        </p:txBody>
      </p:sp>
      <p:sp>
        <p:nvSpPr>
          <p:cNvPr id="34" name="TextBox 33"/>
          <p:cNvSpPr txBox="1"/>
          <p:nvPr/>
        </p:nvSpPr>
        <p:spPr>
          <a:xfrm>
            <a:off x="2739483" y="4619348"/>
            <a:ext cx="533400" cy="461665"/>
          </a:xfrm>
          <a:prstGeom prst="rect">
            <a:avLst/>
          </a:prstGeom>
          <a:noFill/>
        </p:spPr>
        <p:txBody>
          <a:bodyPr wrap="square" rtlCol="0">
            <a:spAutoFit/>
          </a:bodyPr>
          <a:lstStyle/>
          <a:p>
            <a:r>
              <a:rPr lang="en-US" sz="2400" b="1" dirty="0" smtClean="0"/>
              <a:t>T</a:t>
            </a:r>
            <a:endParaRPr lang="en-US" sz="2400" b="1" dirty="0"/>
          </a:p>
        </p:txBody>
      </p:sp>
      <p:sp>
        <p:nvSpPr>
          <p:cNvPr id="35" name="TextBox 34"/>
          <p:cNvSpPr txBox="1"/>
          <p:nvPr/>
        </p:nvSpPr>
        <p:spPr>
          <a:xfrm>
            <a:off x="5811943" y="4619348"/>
            <a:ext cx="533400" cy="461665"/>
          </a:xfrm>
          <a:prstGeom prst="rect">
            <a:avLst/>
          </a:prstGeom>
          <a:noFill/>
        </p:spPr>
        <p:txBody>
          <a:bodyPr wrap="square" rtlCol="0">
            <a:spAutoFit/>
          </a:bodyPr>
          <a:lstStyle/>
          <a:p>
            <a:r>
              <a:rPr lang="en-US" sz="2400" b="1" dirty="0" smtClean="0"/>
              <a:t>P</a:t>
            </a:r>
            <a:endParaRPr lang="en-US" sz="2400" b="1" dirty="0"/>
          </a:p>
        </p:txBody>
      </p:sp>
      <p:cxnSp>
        <p:nvCxnSpPr>
          <p:cNvPr id="36" name="Straight Arrow Connector 35"/>
          <p:cNvCxnSpPr/>
          <p:nvPr/>
        </p:nvCxnSpPr>
        <p:spPr>
          <a:xfrm flipH="1" flipV="1">
            <a:off x="3124200" y="4419600"/>
            <a:ext cx="1295400" cy="170354"/>
          </a:xfrm>
          <a:prstGeom prst="straightConnector1">
            <a:avLst/>
          </a:prstGeom>
          <a:ln w="53975">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423064" y="4419600"/>
            <a:ext cx="1388879" cy="170354"/>
          </a:xfrm>
          <a:prstGeom prst="straightConnector1">
            <a:avLst/>
          </a:prstGeom>
          <a:ln w="53975">
            <a:headEnd type="ova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58208" y="1831577"/>
            <a:ext cx="2847975" cy="1178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Warning:  </a:t>
            </a:r>
            <a:r>
              <a:rPr lang="en-US" dirty="0" smtClean="0"/>
              <a:t>to place all the weight of solving biblical illiteracy on top of the pulpit/ambo will crush it!</a:t>
            </a:r>
            <a:endParaRPr lang="en-US" dirty="0"/>
          </a:p>
        </p:txBody>
      </p:sp>
      <p:sp>
        <p:nvSpPr>
          <p:cNvPr id="41" name="Rectangle 40"/>
          <p:cNvSpPr/>
          <p:nvPr/>
        </p:nvSpPr>
        <p:spPr>
          <a:xfrm>
            <a:off x="2667001" y="5081013"/>
            <a:ext cx="3505200" cy="152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Good preaching always includes some teaching and good teaching always includes some preaching. The text – and hearers – impact the meter. </a:t>
            </a:r>
            <a:endParaRPr lang="en-US" dirty="0"/>
          </a:p>
        </p:txBody>
      </p:sp>
    </p:spTree>
    <p:extLst>
      <p:ext uri="{BB962C8B-B14F-4D97-AF65-F5344CB8AC3E}">
        <p14:creationId xmlns:p14="http://schemas.microsoft.com/office/powerpoint/2010/main" val="98588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Bring Law and Gospel to Me In the Present!</a:t>
            </a:r>
            <a:endParaRPr lang="en-US" dirty="0"/>
          </a:p>
        </p:txBody>
      </p:sp>
      <p:sp>
        <p:nvSpPr>
          <p:cNvPr id="3" name="Content Placeholder 2"/>
          <p:cNvSpPr>
            <a:spLocks noGrp="1"/>
          </p:cNvSpPr>
          <p:nvPr>
            <p:ph sz="half" idx="1"/>
          </p:nvPr>
        </p:nvSpPr>
        <p:spPr>
          <a:xfrm>
            <a:off x="457200" y="1673352"/>
            <a:ext cx="7010400" cy="5184648"/>
          </a:xfrm>
        </p:spPr>
        <p:txBody>
          <a:bodyPr>
            <a:normAutofit fontScale="70000" lnSpcReduction="20000"/>
          </a:bodyPr>
          <a:lstStyle/>
          <a:p>
            <a:r>
              <a:rPr lang="en-US" sz="3200" dirty="0" smtClean="0"/>
              <a:t>“What is proclamation?  Proclamation is the Present tense of the gospel….The “mighty acts of God in history” have not ceased.  The proclamation is the present form and outcome of those acts.  Prophecy may have ended with John, but now there is proclamation.  Preachers are to step up and say now in the present tense what by the very nature of the case – since we have to do with historical events – lapses always into the past tense.  ‘God so loved the world that he gave his only begotten son…’; ‘God was in Christ reconciling the world unto himself….’  True.  And that is the basis and authorization for the proclamation.  But it is past tense.  It is, so to speak, an account of yesterday’s events, yesterday’s proclamation.  ‘Old news.’ It has to be brought into the present tense” (167-168).</a:t>
            </a:r>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6200" y="1676400"/>
            <a:ext cx="1200150" cy="1600200"/>
          </a:xfrm>
        </p:spPr>
      </p:pic>
    </p:spTree>
    <p:extLst>
      <p:ext uri="{BB962C8B-B14F-4D97-AF65-F5344CB8AC3E}">
        <p14:creationId xmlns:p14="http://schemas.microsoft.com/office/powerpoint/2010/main" val="182876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normAutofit fontScale="90000"/>
          </a:bodyPr>
          <a:lstStyle/>
          <a:p>
            <a:r>
              <a:rPr lang="en-US" dirty="0" smtClean="0"/>
              <a:t>Critical:  Bringing Law and Gospel to Me In the Present!</a:t>
            </a:r>
            <a:endParaRPr lang="en-US" dirty="0"/>
          </a:p>
        </p:txBody>
      </p:sp>
      <p:sp>
        <p:nvSpPr>
          <p:cNvPr id="3" name="Content Placeholder 2"/>
          <p:cNvSpPr>
            <a:spLocks noGrp="1"/>
          </p:cNvSpPr>
          <p:nvPr>
            <p:ph sz="half" idx="1"/>
          </p:nvPr>
        </p:nvSpPr>
        <p:spPr>
          <a:xfrm>
            <a:off x="228600" y="1673352"/>
            <a:ext cx="6629400" cy="5184648"/>
          </a:xfrm>
        </p:spPr>
        <p:txBody>
          <a:bodyPr>
            <a:normAutofit fontScale="70000" lnSpcReduction="20000"/>
          </a:bodyPr>
          <a:lstStyle/>
          <a:p>
            <a:r>
              <a:rPr lang="en-US" sz="3200" dirty="0" smtClean="0"/>
              <a:t>“In its essential or paradigmatic form proclamation is present-tense, first-to-second-person, unconditional promise authorized by Jesus Christ according to the Scriptures.  It is not explanation, teaching</a:t>
            </a:r>
            <a:r>
              <a:rPr lang="en-US" sz="3200" i="1" dirty="0"/>
              <a:t> </a:t>
            </a:r>
            <a:r>
              <a:rPr lang="en-US" sz="3200" b="1" i="1" dirty="0" smtClean="0"/>
              <a:t>about</a:t>
            </a:r>
            <a:r>
              <a:rPr lang="en-US" sz="3200" dirty="0" smtClean="0"/>
              <a:t> God and things, it is announcing the Word </a:t>
            </a:r>
            <a:r>
              <a:rPr lang="en-US" sz="3200" b="1" i="1" dirty="0" smtClean="0"/>
              <a:t>of </a:t>
            </a:r>
            <a:r>
              <a:rPr lang="en-US" sz="3200" dirty="0" smtClean="0"/>
              <a:t>God, or even better, the Word </a:t>
            </a:r>
            <a:r>
              <a:rPr lang="en-US" sz="3200" b="1" i="1" dirty="0" smtClean="0"/>
              <a:t>from </a:t>
            </a:r>
            <a:r>
              <a:rPr lang="en-US" sz="3200" dirty="0" smtClean="0"/>
              <a:t>God, in the living present.  The most obvious model for such proclamation is the absolution….It is not teaching, not an explanation, it is done, declared, pronounced here and now, with no conditions.  It is first to second person.  I declare it to you. It is authorized by Christ, done in the name of the triune God.  I am authorized by Jesus to speak in the Spirit for God.  There is nothing extraordinary about this claim. Such authorization is given to every Christian as a member of the priesthood of all believers.  Ordained minsters are simply called to do it as a public office” (168).</a:t>
            </a:r>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6789" y="1600200"/>
            <a:ext cx="1200150" cy="1600200"/>
          </a:xfrm>
        </p:spPr>
      </p:pic>
      <p:sp>
        <p:nvSpPr>
          <p:cNvPr id="4" name="TextBox 3"/>
          <p:cNvSpPr txBox="1"/>
          <p:nvPr/>
        </p:nvSpPr>
        <p:spPr>
          <a:xfrm>
            <a:off x="6781800" y="3200400"/>
            <a:ext cx="2362200" cy="34470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Notes:  </a:t>
            </a:r>
          </a:p>
          <a:p>
            <a:pPr marL="457200" indent="-457200">
              <a:buFont typeface="+mj-lt"/>
              <a:buAutoNum type="arabicPeriod"/>
            </a:pPr>
            <a:r>
              <a:rPr lang="en-US" dirty="0" smtClean="0"/>
              <a:t>The “essential” form may be second person, but Scripture knows how to use first and second person!</a:t>
            </a:r>
          </a:p>
          <a:p>
            <a:pPr marL="457200" indent="-457200">
              <a:buFont typeface="+mj-lt"/>
              <a:buAutoNum type="arabicPeriod"/>
            </a:pPr>
            <a:r>
              <a:rPr lang="en-US" dirty="0" smtClean="0"/>
              <a:t>Forde sells short the power of biblical narrative to proclaim!</a:t>
            </a:r>
            <a:endParaRPr lang="en-US" dirty="0"/>
          </a:p>
        </p:txBody>
      </p:sp>
    </p:spTree>
    <p:extLst>
      <p:ext uri="{BB962C8B-B14F-4D97-AF65-F5344CB8AC3E}">
        <p14:creationId xmlns:p14="http://schemas.microsoft.com/office/powerpoint/2010/main" val="8947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09600" y="685800"/>
            <a:ext cx="7793037" cy="1462087"/>
          </a:xfrm>
        </p:spPr>
        <p:txBody>
          <a:bodyPr>
            <a:normAutofit/>
          </a:bodyPr>
          <a:lstStyle/>
          <a:p>
            <a:r>
              <a:rPr lang="en-US" dirty="0" smtClean="0"/>
              <a:t>Critical:  “Show…Don’t Tell”</a:t>
            </a:r>
            <a:endParaRPr lang="en-US" dirty="0"/>
          </a:p>
        </p:txBody>
      </p:sp>
      <p:sp>
        <p:nvSpPr>
          <p:cNvPr id="244739" name="Rectangle 3"/>
          <p:cNvSpPr>
            <a:spLocks noGrp="1" noChangeArrowheads="1"/>
          </p:cNvSpPr>
          <p:nvPr>
            <p:ph type="body" sz="half" idx="1"/>
          </p:nvPr>
        </p:nvSpPr>
        <p:spPr>
          <a:xfrm>
            <a:off x="533400" y="2438400"/>
            <a:ext cx="7467600" cy="4038600"/>
          </a:xfrm>
        </p:spPr>
        <p:txBody>
          <a:bodyPr>
            <a:noAutofit/>
          </a:bodyPr>
          <a:lstStyle/>
          <a:p>
            <a:pPr marL="640080" indent="-457200">
              <a:lnSpc>
                <a:spcPct val="80000"/>
              </a:lnSpc>
            </a:pPr>
            <a:r>
              <a:rPr lang="en-US" dirty="0" smtClean="0"/>
              <a:t>Don’t </a:t>
            </a:r>
            <a:r>
              <a:rPr lang="en-US" dirty="0"/>
              <a:t>tell me that “this sin is evil,” </a:t>
            </a:r>
            <a:r>
              <a:rPr lang="en-US" dirty="0" smtClean="0"/>
              <a:t>paint my sin before </a:t>
            </a:r>
            <a:r>
              <a:rPr lang="en-US" dirty="0"/>
              <a:t>me </a:t>
            </a:r>
            <a:r>
              <a:rPr lang="en-US" dirty="0" smtClean="0"/>
              <a:t>in </a:t>
            </a:r>
            <a:r>
              <a:rPr lang="en-US" dirty="0"/>
              <a:t>all of its ugliness so that I begin to think, “Wow, </a:t>
            </a:r>
            <a:r>
              <a:rPr lang="en-US" dirty="0" smtClean="0"/>
              <a:t>my </a:t>
            </a:r>
            <a:r>
              <a:rPr lang="en-US" dirty="0"/>
              <a:t>sin is evil!”</a:t>
            </a:r>
          </a:p>
          <a:p>
            <a:pPr marL="640080" indent="-457200">
              <a:lnSpc>
                <a:spcPct val="80000"/>
              </a:lnSpc>
            </a:pPr>
            <a:r>
              <a:rPr lang="en-US" dirty="0" smtClean="0"/>
              <a:t>Don’t </a:t>
            </a:r>
            <a:r>
              <a:rPr lang="en-US" dirty="0"/>
              <a:t>tell me that “the gospel is powerful” or wonderful” or “beautiful,” paint before me the beauty, wonder, and power of the gospel </a:t>
            </a:r>
            <a:r>
              <a:rPr lang="en-US" dirty="0" smtClean="0"/>
              <a:t>so </a:t>
            </a:r>
            <a:r>
              <a:rPr lang="en-US" dirty="0"/>
              <a:t>that I begin to think, “Wow, the gospel sure is powerful”  or “wonderful” or “beautiful.” </a:t>
            </a:r>
          </a:p>
          <a:p>
            <a:pPr marL="640080" indent="-457200">
              <a:lnSpc>
                <a:spcPct val="80000"/>
              </a:lnSpc>
            </a:pPr>
            <a:r>
              <a:rPr lang="en-US" dirty="0" smtClean="0"/>
              <a:t>To </a:t>
            </a:r>
            <a:r>
              <a:rPr lang="en-US" dirty="0"/>
              <a:t>put it still one more way:  </a:t>
            </a:r>
            <a:endParaRPr lang="en-US" dirty="0" smtClean="0"/>
          </a:p>
          <a:p>
            <a:pPr marL="914400" lvl="1" indent="-457200">
              <a:lnSpc>
                <a:spcPct val="80000"/>
              </a:lnSpc>
            </a:pPr>
            <a:r>
              <a:rPr lang="en-US" dirty="0" smtClean="0"/>
              <a:t>Don’t </a:t>
            </a:r>
            <a:r>
              <a:rPr lang="en-US" dirty="0"/>
              <a:t>just define repentance for me.  </a:t>
            </a:r>
            <a:r>
              <a:rPr lang="en-US" b="1" i="1" dirty="0"/>
              <a:t>Put me to death!  </a:t>
            </a:r>
            <a:endParaRPr lang="en-US" b="1" i="1" dirty="0" smtClean="0"/>
          </a:p>
          <a:p>
            <a:pPr marL="914400" lvl="1" indent="-457200">
              <a:lnSpc>
                <a:spcPct val="80000"/>
              </a:lnSpc>
            </a:pPr>
            <a:r>
              <a:rPr lang="en-US" dirty="0" smtClean="0"/>
              <a:t>Don’t </a:t>
            </a:r>
            <a:r>
              <a:rPr lang="en-US" dirty="0"/>
              <a:t>just define forgiveness for me!  </a:t>
            </a:r>
            <a:r>
              <a:rPr lang="en-US" b="1" dirty="0"/>
              <a:t>Heal me!</a:t>
            </a:r>
          </a:p>
        </p:txBody>
      </p:sp>
      <p:pic>
        <p:nvPicPr>
          <p:cNvPr id="244742" name="Picture 6" descr="Just Say the Word"/>
          <p:cNvPicPr>
            <a:picLocks noGrp="1" noChangeAspect="1" noChangeArrowheads="1"/>
          </p:cNvPicPr>
          <p:nvPr>
            <p:ph sz="half" idx="2"/>
          </p:nvPr>
        </p:nvPicPr>
        <p:blipFill>
          <a:blip r:embed="rId2" cstate="print"/>
          <a:srcRect/>
          <a:stretch>
            <a:fillRect/>
          </a:stretch>
        </p:blipFill>
        <p:spPr>
          <a:xfrm>
            <a:off x="7620000" y="533400"/>
            <a:ext cx="1365316" cy="1782260"/>
          </a:xfrm>
          <a:noFill/>
          <a:ln/>
        </p:spPr>
      </p:pic>
    </p:spTree>
    <p:extLst>
      <p:ext uri="{BB962C8B-B14F-4D97-AF65-F5344CB8AC3E}">
        <p14:creationId xmlns:p14="http://schemas.microsoft.com/office/powerpoint/2010/main" val="29848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slide(fromTop)">
                                      <p:cBhvr>
                                        <p:cTn id="7" dur="500"/>
                                        <p:tgtEl>
                                          <p:spTgt spid="244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slide(fromTop)">
                                      <p:cBhvr>
                                        <p:cTn id="12" dur="500"/>
                                        <p:tgtEl>
                                          <p:spTgt spid="244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animEffect transition="in" filter="slide(fromTop)">
                                      <p:cBhvr>
                                        <p:cTn id="17" dur="500"/>
                                        <p:tgtEl>
                                          <p:spTgt spid="244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4739">
                                            <p:txEl>
                                              <p:pRg st="3" end="3"/>
                                            </p:txEl>
                                          </p:spTgt>
                                        </p:tgtEl>
                                        <p:attrNameLst>
                                          <p:attrName>style.visibility</p:attrName>
                                        </p:attrNameLst>
                                      </p:cBhvr>
                                      <p:to>
                                        <p:strVal val="visible"/>
                                      </p:to>
                                    </p:set>
                                    <p:animEffect transition="in" filter="slide(fromTop)">
                                      <p:cBhvr>
                                        <p:cTn id="22" dur="500"/>
                                        <p:tgtEl>
                                          <p:spTgt spid="244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44739">
                                            <p:txEl>
                                              <p:pRg st="4" end="4"/>
                                            </p:txEl>
                                          </p:spTgt>
                                        </p:tgtEl>
                                        <p:attrNameLst>
                                          <p:attrName>style.visibility</p:attrName>
                                        </p:attrNameLst>
                                      </p:cBhvr>
                                      <p:to>
                                        <p:strVal val="visible"/>
                                      </p:to>
                                    </p:set>
                                    <p:animEffect transition="in" filter="slide(fromTop)">
                                      <p:cBhvr>
                                        <p:cTn id="27" dur="500"/>
                                        <p:tgtEl>
                                          <p:spTgt spid="244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943600" cy="731520"/>
          </a:xfrm>
        </p:spPr>
        <p:txBody>
          <a:bodyPr>
            <a:noAutofit/>
          </a:bodyPr>
          <a:lstStyle/>
          <a:p>
            <a:r>
              <a:rPr lang="en-US" sz="3200" b="1" dirty="0" smtClean="0"/>
              <a:t>Comfort, Comfort, My People</a:t>
            </a:r>
            <a:br>
              <a:rPr lang="en-US" sz="3200" b="1" dirty="0" smtClean="0"/>
            </a:br>
            <a:r>
              <a:rPr lang="en-US" b="1" dirty="0" smtClean="0"/>
              <a:t>an example on the gospel side</a:t>
            </a:r>
            <a:endParaRPr lang="en-US" b="1"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751" r="9751"/>
          <a:stretch>
            <a:fillRect/>
          </a:stretch>
        </p:blipFill>
        <p:spPr>
          <a:xfrm>
            <a:off x="7391400" y="5181600"/>
            <a:ext cx="1635917" cy="1524000"/>
          </a:xfrm>
        </p:spPr>
      </p:pic>
      <p:sp>
        <p:nvSpPr>
          <p:cNvPr id="4" name="Text Placeholder 3"/>
          <p:cNvSpPr>
            <a:spLocks noGrp="1"/>
          </p:cNvSpPr>
          <p:nvPr>
            <p:ph type="body" sz="half" idx="2"/>
          </p:nvPr>
        </p:nvSpPr>
        <p:spPr>
          <a:xfrm>
            <a:off x="457200" y="1524000"/>
            <a:ext cx="7010400" cy="4242816"/>
          </a:xfrm>
        </p:spPr>
        <p:txBody>
          <a:bodyPr>
            <a:noAutofit/>
          </a:bodyPr>
          <a:lstStyle/>
          <a:p>
            <a:r>
              <a:rPr lang="en-US" sz="2000" dirty="0" smtClean="0"/>
              <a:t>“Bring them here to me…” Jesus still says to you – however great the challenge may be, and however meager your resources may seem, “Bring them here to me…”  On that day what they brought to him was bread grossly insufficient to feed an army of hungry mouths.  But it does not matter what we have or don’t have, Jesus has been waiting all along simply to draw our attention to the boundless resources of his compassion for us. “Bring them here to me...”  And as he reaches for what you lay into his hands, you notice something.  The hands he extends toward you to receive what is too, too little – those hands are marked by nails!  He who pleads with you to see him as the faithful answer to every need no matter how humanly hopeless is the one who let your doubt overcome him at his cross.  He was overcome so that now you need never be overcome by what confronts you…. </a:t>
            </a:r>
            <a:endParaRPr lang="en-US" sz="2000" dirty="0"/>
          </a:p>
        </p:txBody>
      </p:sp>
      <p:sp>
        <p:nvSpPr>
          <p:cNvPr id="3" name="TextBox 2"/>
          <p:cNvSpPr txBox="1"/>
          <p:nvPr/>
        </p:nvSpPr>
        <p:spPr>
          <a:xfrm>
            <a:off x="7467600" y="457200"/>
            <a:ext cx="1676400" cy="4401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What is the one thing you are going to want to remember  from this session that will help you avoid caricatures of law and gospel preaching?</a:t>
            </a:r>
            <a:endParaRPr lang="en-US" sz="2000" dirty="0"/>
          </a:p>
        </p:txBody>
      </p:sp>
    </p:spTree>
    <p:extLst>
      <p:ext uri="{BB962C8B-B14F-4D97-AF65-F5344CB8AC3E}">
        <p14:creationId xmlns:p14="http://schemas.microsoft.com/office/powerpoint/2010/main" val="318966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Freshness &amp; Variety in Proclaiming </a:t>
            </a:r>
            <a:br>
              <a:rPr lang="en-US" dirty="0" smtClean="0"/>
            </a:br>
            <a:r>
              <a:rPr lang="en-US" dirty="0" smtClean="0"/>
              <a:t>Law &amp; Gospel</a:t>
            </a:r>
            <a:endParaRPr lang="en-US" dirty="0"/>
          </a:p>
        </p:txBody>
      </p:sp>
      <p:sp>
        <p:nvSpPr>
          <p:cNvPr id="3" name="Subtitle 2"/>
          <p:cNvSpPr>
            <a:spLocks noGrp="1"/>
          </p:cNvSpPr>
          <p:nvPr>
            <p:ph type="subTitle" idx="1"/>
          </p:nvPr>
        </p:nvSpPr>
        <p:spPr/>
        <p:txBody>
          <a:bodyPr>
            <a:normAutofit fontScale="92500" lnSpcReduction="10000"/>
          </a:bodyPr>
          <a:lstStyle/>
          <a:p>
            <a:r>
              <a:rPr lang="en-US" sz="3600" b="1" i="1" dirty="0" smtClean="0"/>
              <a:t>Freshness &amp; Variety by Handling the Law Wisely</a:t>
            </a:r>
          </a:p>
          <a:p>
            <a:r>
              <a:rPr lang="en-US" dirty="0" smtClean="0"/>
              <a:t>Part One (1:15 – 1:45)</a:t>
            </a:r>
          </a:p>
          <a:p>
            <a:r>
              <a:rPr lang="en-US" b="1" i="1" dirty="0" smtClean="0"/>
              <a:t>How Do I Preach Law to the Regenerate?</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43500"/>
            <a:ext cx="2286000" cy="17145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5187950"/>
            <a:ext cx="190182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350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2295080" cy="1264920"/>
          </a:xfrm>
        </p:spPr>
        <p:txBody>
          <a:bodyPr>
            <a:noAutofit/>
          </a:bodyPr>
          <a:lstStyle/>
          <a:p>
            <a:r>
              <a:rPr lang="en-US" dirty="0" smtClean="0"/>
              <a:t>Shepherds After God’s Own Heart – Who Preach the Law!</a:t>
            </a:r>
            <a:endParaRPr lang="en-US" dirty="0"/>
          </a:p>
        </p:txBody>
      </p:sp>
      <p:sp>
        <p:nvSpPr>
          <p:cNvPr id="4" name="Text Placeholder 3"/>
          <p:cNvSpPr>
            <a:spLocks noGrp="1"/>
          </p:cNvSpPr>
          <p:nvPr>
            <p:ph type="body" sz="half" idx="2"/>
          </p:nvPr>
        </p:nvSpPr>
        <p:spPr>
          <a:xfrm>
            <a:off x="304800" y="2362200"/>
            <a:ext cx="2292096" cy="4242816"/>
          </a:xfrm>
        </p:spPr>
        <p:txBody>
          <a:bodyPr>
            <a:normAutofit/>
          </a:bodyPr>
          <a:lstStyle/>
          <a:p>
            <a:r>
              <a:rPr lang="en-US" sz="2000" dirty="0" smtClean="0"/>
              <a:t>What reasons (both pious sounding and not so pious sounding) might lead a shepherd of souls to fail to let the law cut and kill his hearers?</a:t>
            </a:r>
          </a:p>
          <a:p>
            <a:r>
              <a:rPr lang="en-US" sz="2000" dirty="0" smtClean="0"/>
              <a:t>Now answer each one of those reasons.</a:t>
            </a:r>
            <a:endParaRPr lang="en-US" sz="2000"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932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990600"/>
          </a:xfrm>
        </p:spPr>
        <p:txBody>
          <a:bodyPr>
            <a:normAutofit fontScale="90000"/>
          </a:bodyPr>
          <a:lstStyle/>
          <a:p>
            <a:r>
              <a:rPr lang="en-US" dirty="0" smtClean="0"/>
              <a:t>Biblical Middle Ground in Preaching the Law to the People of God (the Regenerate)</a:t>
            </a:r>
            <a:endParaRPr lang="en-US" dirty="0"/>
          </a:p>
        </p:txBody>
      </p:sp>
      <p:sp>
        <p:nvSpPr>
          <p:cNvPr id="3" name="Left-Right Arrow Callout 2"/>
          <p:cNvSpPr/>
          <p:nvPr/>
        </p:nvSpPr>
        <p:spPr>
          <a:xfrm>
            <a:off x="2286000" y="1676399"/>
            <a:ext cx="4572000" cy="43434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address my sermon to the people of God in whose heart God has worked faith and created a new man, but I also know they are </a:t>
            </a:r>
            <a:r>
              <a:rPr lang="en-US" b="1" i="1" dirty="0" smtClean="0"/>
              <a:t>simul justus et peccator </a:t>
            </a:r>
            <a:r>
              <a:rPr lang="en-US" dirty="0" smtClean="0"/>
              <a:t>and therefore are attacked within and without by temptation of every kind.</a:t>
            </a:r>
            <a:endParaRPr lang="en-US" dirty="0"/>
          </a:p>
        </p:txBody>
      </p:sp>
      <p:sp>
        <p:nvSpPr>
          <p:cNvPr id="4" name="Rectangle 3"/>
          <p:cNvSpPr/>
          <p:nvPr/>
        </p:nvSpPr>
        <p:spPr>
          <a:xfrm>
            <a:off x="381000" y="1892876"/>
            <a:ext cx="1655618" cy="391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Over-application of the law:          I speak to God’s people as if they were hardened unbelievers already on the path to hell. </a:t>
            </a:r>
            <a:endParaRPr lang="en-US" dirty="0"/>
          </a:p>
        </p:txBody>
      </p:sp>
      <p:sp>
        <p:nvSpPr>
          <p:cNvPr id="5" name="Rectangle 4"/>
          <p:cNvSpPr/>
          <p:nvPr/>
        </p:nvSpPr>
        <p:spPr>
          <a:xfrm>
            <a:off x="7086600" y="1892876"/>
            <a:ext cx="1655618" cy="3910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Under-application of the law:          I refrain from speaking much more than token expressions of  the law – any concept of the wrath of God over sin is (almost) absent..</a:t>
            </a:r>
            <a:endParaRPr lang="en-US" dirty="0"/>
          </a:p>
        </p:txBody>
      </p:sp>
      <p:sp>
        <p:nvSpPr>
          <p:cNvPr id="6" name="TextBox 5"/>
          <p:cNvSpPr txBox="1"/>
          <p:nvPr/>
        </p:nvSpPr>
        <p:spPr>
          <a:xfrm>
            <a:off x="762000" y="6172199"/>
            <a:ext cx="7654636"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smtClean="0"/>
              <a:t>Which is the more pressing danger in our preaching?</a:t>
            </a:r>
            <a:endParaRPr lang="en-US" sz="2400" dirty="0"/>
          </a:p>
        </p:txBody>
      </p:sp>
    </p:spTree>
    <p:extLst>
      <p:ext uri="{BB962C8B-B14F-4D97-AF65-F5344CB8AC3E}">
        <p14:creationId xmlns:p14="http://schemas.microsoft.com/office/powerpoint/2010/main" val="36689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Critical Contextual Issue When Reading Walther’s </a:t>
            </a:r>
            <a:r>
              <a:rPr lang="en-US" b="1" i="1" dirty="0" smtClean="0"/>
              <a:t>Law and Gospel</a:t>
            </a:r>
            <a:endParaRPr lang="en-US" dirty="0"/>
          </a:p>
        </p:txBody>
      </p:sp>
      <p:sp>
        <p:nvSpPr>
          <p:cNvPr id="4" name="Content Placeholder 3"/>
          <p:cNvSpPr>
            <a:spLocks noGrp="1"/>
          </p:cNvSpPr>
          <p:nvPr>
            <p:ph sz="half" idx="2"/>
          </p:nvPr>
        </p:nvSpPr>
        <p:spPr>
          <a:xfrm>
            <a:off x="3041561" y="1600200"/>
            <a:ext cx="5943600" cy="4718304"/>
          </a:xfrm>
        </p:spPr>
        <p:txBody>
          <a:bodyPr>
            <a:noAutofit/>
          </a:bodyPr>
          <a:lstStyle/>
          <a:p>
            <a:r>
              <a:rPr lang="en-US" sz="2400" dirty="0"/>
              <a:t>"Finally, there are certain tenets of Pietism of which Walther did not altogether rid himself. One of these is the notion that in every congregation there are also unbelievers. Walther is so persuaded of this that in his applications he quite consistently addresses himself first to the unbelievers, then to the </a:t>
            </a:r>
            <a:r>
              <a:rPr lang="en-US" sz="2400" dirty="0" smtClean="0"/>
              <a:t>Christians" (Henry Eggold as quoted by John C. Wohlrabe, Jr., in </a:t>
            </a:r>
            <a:r>
              <a:rPr lang="en-US" sz="2400" b="1" i="1" dirty="0" smtClean="0"/>
              <a:t>“The Preaching of C. F. W. Walther in View of the Doctrine of the Church,” </a:t>
            </a:r>
            <a:r>
              <a:rPr lang="en-US" sz="2400" dirty="0" smtClean="0"/>
              <a:t>p</a:t>
            </a:r>
            <a:r>
              <a:rPr lang="en-US" sz="2400" dirty="0"/>
              <a:t>. </a:t>
            </a:r>
            <a:r>
              <a:rPr lang="en-US" sz="2400" dirty="0" smtClean="0"/>
              <a:t>90, found in </a:t>
            </a:r>
            <a:r>
              <a:rPr lang="en-US" sz="2400" b="1" i="1" dirty="0" smtClean="0"/>
              <a:t>The Pieper Lectures:  Preaching Through the Ages</a:t>
            </a:r>
            <a:r>
              <a:rPr lang="en-US" sz="2400" dirty="0" smtClean="0"/>
              <a:t>). </a:t>
            </a:r>
            <a:endParaRPr lang="en-US" sz="24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22231" y="1600200"/>
            <a:ext cx="1679737" cy="22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995678"/>
            <a:ext cx="3124200" cy="286232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Whether you agree or disagree with Walther’s practice of addressing specific parts of his sermons to the unbeliever in the congregation, it is important to keep that practice in mind as you read </a:t>
            </a:r>
            <a:r>
              <a:rPr lang="en-US" sz="2000" b="1" i="1" dirty="0" smtClean="0"/>
              <a:t>Law &amp; Gospel</a:t>
            </a:r>
            <a:r>
              <a:rPr lang="en-US" sz="2000" dirty="0"/>
              <a:t>.</a:t>
            </a:r>
          </a:p>
        </p:txBody>
      </p:sp>
    </p:spTree>
    <p:extLst>
      <p:ext uri="{BB962C8B-B14F-4D97-AF65-F5344CB8AC3E}">
        <p14:creationId xmlns:p14="http://schemas.microsoft.com/office/powerpoint/2010/main" val="427646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And the survey says…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3493284"/>
              </p:ext>
            </p:extLst>
          </p:nvPr>
        </p:nvGraphicFramePr>
        <p:xfrm>
          <a:off x="152400" y="1752600"/>
          <a:ext cx="8763000" cy="4234815"/>
        </p:xfrm>
        <a:graphic>
          <a:graphicData uri="http://schemas.openxmlformats.org/drawingml/2006/table">
            <a:tbl>
              <a:tblPr firstRow="1" firstCol="1" bandRow="1">
                <a:tableStyleId>{5C22544A-7EE6-4342-B048-85BDC9FD1C3A}</a:tableStyleId>
              </a:tblPr>
              <a:tblGrid>
                <a:gridCol w="2190750"/>
                <a:gridCol w="2190750"/>
                <a:gridCol w="2190750"/>
                <a:gridCol w="2190750"/>
              </a:tblGrid>
              <a:tr h="504825">
                <a:tc gridSpan="4">
                  <a:txBody>
                    <a:bodyPr/>
                    <a:lstStyle/>
                    <a:p>
                      <a:pPr marL="0" marR="0">
                        <a:lnSpc>
                          <a:spcPct val="115000"/>
                        </a:lnSpc>
                        <a:spcBef>
                          <a:spcPts val="0"/>
                        </a:spcBef>
                        <a:spcAft>
                          <a:spcPts val="0"/>
                        </a:spcAft>
                      </a:pPr>
                      <a:r>
                        <a:rPr lang="en-US" sz="2000" dirty="0">
                          <a:effectLst/>
                        </a:rPr>
                        <a:t>Please estimate how often your text study includes Greek when preaching on the NT.</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04825">
                <a:tc>
                  <a:txBody>
                    <a:bodyPr/>
                    <a:lstStyle/>
                    <a:p>
                      <a:pPr marL="0" marR="0">
                        <a:lnSpc>
                          <a:spcPct val="115000"/>
                        </a:lnSpc>
                        <a:spcBef>
                          <a:spcPts val="0"/>
                        </a:spcBef>
                        <a:spcAft>
                          <a:spcPts val="0"/>
                        </a:spcAft>
                      </a:pPr>
                      <a:r>
                        <a:rPr lang="en-US" sz="1800" dirty="0">
                          <a:effectLst/>
                        </a:rPr>
                        <a:t>Frequency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2003 Grads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1993 Grads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1983 Grads</a:t>
                      </a:r>
                      <a:endParaRPr lang="en-US" sz="1800" dirty="0">
                        <a:effectLst/>
                        <a:latin typeface="Calibri"/>
                        <a:ea typeface="Calibri"/>
                        <a:cs typeface="Times New Roman"/>
                      </a:endParaRPr>
                    </a:p>
                  </a:txBody>
                  <a:tcPr marL="68580" marR="68580" marT="0" marB="0"/>
                </a:tc>
              </a:tr>
              <a:tr h="504825">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r>
              <a:tr h="504825">
                <a:tc>
                  <a:txBody>
                    <a:bodyPr/>
                    <a:lstStyle/>
                    <a:p>
                      <a:pPr marL="0" marR="0">
                        <a:lnSpc>
                          <a:spcPct val="115000"/>
                        </a:lnSpc>
                        <a:spcBef>
                          <a:spcPts val="0"/>
                        </a:spcBef>
                        <a:spcAft>
                          <a:spcPts val="0"/>
                        </a:spcAft>
                      </a:pPr>
                      <a:r>
                        <a:rPr lang="en-US" sz="1800" dirty="0">
                          <a:effectLst/>
                        </a:rPr>
                        <a:t>1-24%</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42%</a:t>
                      </a:r>
                      <a:endParaRPr lang="en-US" sz="1800" dirty="0">
                        <a:effectLst/>
                        <a:latin typeface="Calibri"/>
                        <a:ea typeface="Calibri"/>
                        <a:cs typeface="Times New Roman"/>
                      </a:endParaRPr>
                    </a:p>
                  </a:txBody>
                  <a:tcPr marL="68580" marR="68580" marT="0" marB="0"/>
                </a:tc>
              </a:tr>
              <a:tr h="504825">
                <a:tc>
                  <a:txBody>
                    <a:bodyPr/>
                    <a:lstStyle/>
                    <a:p>
                      <a:pPr marL="0" marR="0">
                        <a:lnSpc>
                          <a:spcPct val="115000"/>
                        </a:lnSpc>
                        <a:spcBef>
                          <a:spcPts val="0"/>
                        </a:spcBef>
                        <a:spcAft>
                          <a:spcPts val="0"/>
                        </a:spcAft>
                      </a:pPr>
                      <a:r>
                        <a:rPr lang="en-US" sz="1800" dirty="0">
                          <a:effectLst/>
                        </a:rPr>
                        <a:t>25-49%</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a:t>
                      </a:r>
                      <a:endParaRPr lang="en-US" sz="1800" dirty="0">
                        <a:effectLst/>
                        <a:latin typeface="Calibri"/>
                        <a:ea typeface="Calibri"/>
                        <a:cs typeface="Times New Roman"/>
                      </a:endParaRPr>
                    </a:p>
                  </a:txBody>
                  <a:tcPr marL="68580" marR="68580" marT="0" marB="0"/>
                </a:tc>
              </a:tr>
              <a:tr h="504825">
                <a:tc>
                  <a:txBody>
                    <a:bodyPr/>
                    <a:lstStyle/>
                    <a:p>
                      <a:pPr marL="0" marR="0">
                        <a:lnSpc>
                          <a:spcPct val="115000"/>
                        </a:lnSpc>
                        <a:spcBef>
                          <a:spcPts val="0"/>
                        </a:spcBef>
                        <a:spcAft>
                          <a:spcPts val="0"/>
                        </a:spcAft>
                      </a:pPr>
                      <a:r>
                        <a:rPr lang="en-US" sz="1800" dirty="0">
                          <a:effectLst/>
                        </a:rPr>
                        <a:t>50-74%</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22%</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25%</a:t>
                      </a:r>
                      <a:endParaRPr lang="en-US" sz="1800" dirty="0">
                        <a:effectLst/>
                        <a:latin typeface="Calibri"/>
                        <a:ea typeface="Calibri"/>
                        <a:cs typeface="Times New Roman"/>
                      </a:endParaRPr>
                    </a:p>
                  </a:txBody>
                  <a:tcPr marL="68580" marR="68580" marT="0" marB="0"/>
                </a:tc>
              </a:tr>
              <a:tr h="504825">
                <a:tc>
                  <a:txBody>
                    <a:bodyPr/>
                    <a:lstStyle/>
                    <a:p>
                      <a:pPr marL="0" marR="0">
                        <a:lnSpc>
                          <a:spcPct val="115000"/>
                        </a:lnSpc>
                        <a:spcBef>
                          <a:spcPts val="0"/>
                        </a:spcBef>
                        <a:spcAft>
                          <a:spcPts val="0"/>
                        </a:spcAft>
                      </a:pPr>
                      <a:r>
                        <a:rPr lang="en-US" sz="1800" dirty="0">
                          <a:effectLst/>
                        </a:rPr>
                        <a:t>75-99%</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22%</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17%</a:t>
                      </a:r>
                      <a:endParaRPr lang="en-US" sz="1800" dirty="0">
                        <a:effectLst/>
                        <a:latin typeface="Calibri"/>
                        <a:ea typeface="Calibri"/>
                        <a:cs typeface="Times New Roman"/>
                      </a:endParaRPr>
                    </a:p>
                  </a:txBody>
                  <a:tcPr marL="68580" marR="68580" marT="0" marB="0"/>
                </a:tc>
              </a:tr>
              <a:tr h="504825">
                <a:tc>
                  <a:txBody>
                    <a:bodyPr/>
                    <a:lstStyle/>
                    <a:p>
                      <a:pPr marL="0" marR="0">
                        <a:lnSpc>
                          <a:spcPct val="115000"/>
                        </a:lnSpc>
                        <a:spcBef>
                          <a:spcPts val="0"/>
                        </a:spcBef>
                        <a:spcAft>
                          <a:spcPts val="0"/>
                        </a:spcAft>
                      </a:pPr>
                      <a:r>
                        <a:rPr lang="en-US" sz="1800" dirty="0">
                          <a:effectLst/>
                        </a:rPr>
                        <a:t>100%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56%</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21248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Freshness &amp; Variety in Proclaiming </a:t>
            </a:r>
            <a:br>
              <a:rPr lang="en-US" dirty="0" smtClean="0"/>
            </a:br>
            <a:r>
              <a:rPr lang="en-US" dirty="0" smtClean="0"/>
              <a:t>Law &amp; Gospel</a:t>
            </a:r>
            <a:endParaRPr lang="en-US" dirty="0"/>
          </a:p>
        </p:txBody>
      </p:sp>
      <p:sp>
        <p:nvSpPr>
          <p:cNvPr id="3" name="Subtitle 2"/>
          <p:cNvSpPr>
            <a:spLocks noGrp="1"/>
          </p:cNvSpPr>
          <p:nvPr>
            <p:ph type="subTitle" idx="1"/>
          </p:nvPr>
        </p:nvSpPr>
        <p:spPr/>
        <p:txBody>
          <a:bodyPr>
            <a:normAutofit fontScale="85000" lnSpcReduction="20000"/>
          </a:bodyPr>
          <a:lstStyle/>
          <a:p>
            <a:r>
              <a:rPr lang="en-US" sz="3600" b="1" i="1" dirty="0" smtClean="0"/>
              <a:t>Freshness &amp; Variety by Handling the Law Wisely</a:t>
            </a:r>
          </a:p>
          <a:p>
            <a:r>
              <a:rPr lang="en-US" dirty="0" smtClean="0"/>
              <a:t>Part Two (1:45 – 2:15)</a:t>
            </a:r>
          </a:p>
          <a:p>
            <a:r>
              <a:rPr lang="en-US" b="1" i="1" dirty="0" smtClean="0"/>
              <a:t>How Can I Make Sure I Have Pierced to the Heart of the Problem?</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43500"/>
            <a:ext cx="2286000" cy="17145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5187950"/>
            <a:ext cx="190182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253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13" y="457200"/>
            <a:ext cx="8229600" cy="990600"/>
          </a:xfrm>
        </p:spPr>
        <p:txBody>
          <a:bodyPr>
            <a:normAutofit fontScale="90000"/>
          </a:bodyPr>
          <a:lstStyle/>
          <a:p>
            <a:pPr algn="ctr"/>
            <a:r>
              <a:rPr lang="en-US" dirty="0" smtClean="0"/>
              <a:t>“I stopped listenin’ when ya stopped </a:t>
            </a:r>
            <a:r>
              <a:rPr lang="en-US" dirty="0"/>
              <a:t>p</a:t>
            </a:r>
            <a:r>
              <a:rPr lang="en-US" dirty="0" smtClean="0"/>
              <a:t>reachin’ and took ta meddlin’!” </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43000" y="1600200"/>
            <a:ext cx="2830285" cy="3962400"/>
          </a:xfrm>
        </p:spPr>
      </p:pic>
      <p:sp>
        <p:nvSpPr>
          <p:cNvPr id="4" name="Content Placeholder 3"/>
          <p:cNvSpPr>
            <a:spLocks noGrp="1"/>
          </p:cNvSpPr>
          <p:nvPr>
            <p:ph sz="half" idx="2"/>
          </p:nvPr>
        </p:nvSpPr>
        <p:spPr>
          <a:xfrm>
            <a:off x="3962400" y="1600200"/>
            <a:ext cx="4876800" cy="4038600"/>
          </a:xfrm>
        </p:spPr>
        <p:txBody>
          <a:bodyPr>
            <a:normAutofit fontScale="70000" lnSpcReduction="20000"/>
          </a:bodyPr>
          <a:lstStyle/>
          <a:p>
            <a:r>
              <a:rPr lang="en-US" dirty="0" smtClean="0"/>
              <a:t>“Throughout the explanation and illustration of the main point, listeners can happily nod in agreement or nod off in security. But…[s]ound application ventures out of hypothetical abstraction and elbows its way into business practices, family life, social relationships, societal attitudes, personal habits, and spiritual priorities.  Application disrupts lives and as a result is the point at which listeners are most likely to tune out a sermon.  Whether we like it or not, the breaking point of most sermons is application” (Bryan Chapell, </a:t>
            </a:r>
            <a:r>
              <a:rPr lang="en-US" b="1" i="1" dirty="0" smtClean="0"/>
              <a:t>Christ-Centered Preaching</a:t>
            </a:r>
            <a:r>
              <a:rPr lang="en-US" dirty="0" smtClean="0"/>
              <a:t>, 228).</a:t>
            </a:r>
            <a:endParaRPr lang="en-US" dirty="0"/>
          </a:p>
        </p:txBody>
      </p:sp>
      <p:sp>
        <p:nvSpPr>
          <p:cNvPr id="6" name="TextBox 5"/>
          <p:cNvSpPr txBox="1"/>
          <p:nvPr/>
        </p:nvSpPr>
        <p:spPr>
          <a:xfrm>
            <a:off x="304800" y="5715000"/>
            <a:ext cx="8534400"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2000" dirty="0" smtClean="0"/>
              <a:t>The goal:  To help us all grow in </a:t>
            </a:r>
            <a:r>
              <a:rPr lang="en-US" sz="2000" b="1" i="1" dirty="0" smtClean="0"/>
              <a:t>courage</a:t>
            </a:r>
            <a:r>
              <a:rPr lang="en-US" sz="2000" dirty="0" smtClean="0"/>
              <a:t> and </a:t>
            </a:r>
            <a:r>
              <a:rPr lang="en-US" sz="2000" b="1" i="1" dirty="0" smtClean="0"/>
              <a:t>wisdom</a:t>
            </a:r>
            <a:r>
              <a:rPr lang="en-US" sz="2000" dirty="0" smtClean="0"/>
              <a:t> to confront the specific sin revealed by the text by refusing merely to treat symptoms and piercing to the underlying deceit of Satan lurking behind every sin.</a:t>
            </a:r>
            <a:endParaRPr lang="en-US" sz="2000" dirty="0"/>
          </a:p>
        </p:txBody>
      </p:sp>
    </p:spTree>
    <p:extLst>
      <p:ext uri="{BB962C8B-B14F-4D97-AF65-F5344CB8AC3E}">
        <p14:creationId xmlns:p14="http://schemas.microsoft.com/office/powerpoint/2010/main" val="155804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Caution:  </a:t>
            </a:r>
            <a:r>
              <a:rPr lang="en-US" b="1" i="1" dirty="0" smtClean="0"/>
              <a:t>Dealing </a:t>
            </a:r>
            <a:r>
              <a:rPr lang="en-US" dirty="0" smtClean="0"/>
              <a:t>with Symptoms Isn’t the Problem…</a:t>
            </a:r>
            <a:r>
              <a:rPr lang="en-US" b="1" dirty="0" smtClean="0"/>
              <a:t>Stopping</a:t>
            </a:r>
            <a:r>
              <a:rPr lang="en-US" dirty="0" smtClean="0"/>
              <a:t> There Is!</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660109"/>
            <a:ext cx="4038600" cy="2744281"/>
          </a:xfrm>
        </p:spPr>
      </p:pic>
      <p:sp>
        <p:nvSpPr>
          <p:cNvPr id="4" name="Content Placeholder 3"/>
          <p:cNvSpPr>
            <a:spLocks noGrp="1"/>
          </p:cNvSpPr>
          <p:nvPr>
            <p:ph sz="half" idx="2"/>
          </p:nvPr>
        </p:nvSpPr>
        <p:spPr>
          <a:xfrm>
            <a:off x="4648200" y="2743200"/>
            <a:ext cx="4038600" cy="2670048"/>
          </a:xfrm>
        </p:spPr>
        <p:txBody>
          <a:bodyPr/>
          <a:lstStyle/>
          <a:p>
            <a:r>
              <a:rPr lang="en-US" dirty="0" smtClean="0"/>
              <a:t>Symptoms reveal that something is wrong.  They send us to the doctor to find out precisely what’s the matter!</a:t>
            </a:r>
            <a:endParaRPr lang="en-US" dirty="0"/>
          </a:p>
        </p:txBody>
      </p:sp>
    </p:spTree>
    <p:extLst>
      <p:ext uri="{BB962C8B-B14F-4D97-AF65-F5344CB8AC3E}">
        <p14:creationId xmlns:p14="http://schemas.microsoft.com/office/powerpoint/2010/main" val="5522315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067800" cy="990600"/>
          </a:xfrm>
        </p:spPr>
        <p:txBody>
          <a:bodyPr>
            <a:normAutofit fontScale="90000"/>
          </a:bodyPr>
          <a:lstStyle/>
          <a:p>
            <a:r>
              <a:rPr lang="en-US" dirty="0" smtClean="0"/>
              <a:t>The Importance of Getting Beyond Symptoms!</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676654" y="1524000"/>
            <a:ext cx="1698434" cy="1879600"/>
          </a:xfrm>
        </p:spPr>
      </p:pic>
      <p:sp>
        <p:nvSpPr>
          <p:cNvPr id="7" name="Content Placeholder 6"/>
          <p:cNvSpPr>
            <a:spLocks noGrp="1"/>
          </p:cNvSpPr>
          <p:nvPr>
            <p:ph sz="half" idx="1"/>
          </p:nvPr>
        </p:nvSpPr>
        <p:spPr>
          <a:xfrm>
            <a:off x="609600" y="1712514"/>
            <a:ext cx="5638800" cy="4718304"/>
          </a:xfrm>
        </p:spPr>
        <p:txBody>
          <a:bodyPr>
            <a:normAutofit/>
          </a:bodyPr>
          <a:lstStyle/>
          <a:p>
            <a:r>
              <a:rPr lang="en-US" dirty="0" smtClean="0"/>
              <a:t>“The greatest single weakness of the average sermon is the weakness of diagnosis” (41).</a:t>
            </a:r>
          </a:p>
          <a:p>
            <a:r>
              <a:rPr lang="en-US" dirty="0" smtClean="0"/>
              <a:t>“In my judgment [diagnosis] is also the most critical stage because the ultimate form of presentation of the gospel is directly dependent upon it” (39).</a:t>
            </a:r>
          </a:p>
          <a:p>
            <a:r>
              <a:rPr lang="en-US" dirty="0" smtClean="0"/>
              <a:t>Lowry’s analogy from the medical field.</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3733800"/>
            <a:ext cx="1780032" cy="2697018"/>
          </a:xfrm>
          <a:prstGeom prst="rect">
            <a:avLst/>
          </a:prstGeom>
        </p:spPr>
      </p:pic>
    </p:spTree>
    <p:extLst>
      <p:ext uri="{BB962C8B-B14F-4D97-AF65-F5344CB8AC3E}">
        <p14:creationId xmlns:p14="http://schemas.microsoft.com/office/powerpoint/2010/main" val="5241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63136" y="5662695"/>
            <a:ext cx="762000" cy="586383"/>
          </a:xfrm>
          <a:prstGeom prst="rect">
            <a:avLst/>
          </a:prstGeom>
        </p:spPr>
      </p:pic>
      <p:sp>
        <p:nvSpPr>
          <p:cNvPr id="2" name="Title 1"/>
          <p:cNvSpPr>
            <a:spLocks noGrp="1"/>
          </p:cNvSpPr>
          <p:nvPr>
            <p:ph type="title"/>
          </p:nvPr>
        </p:nvSpPr>
        <p:spPr/>
        <p:txBody>
          <a:bodyPr>
            <a:normAutofit fontScale="90000"/>
          </a:bodyPr>
          <a:lstStyle/>
          <a:p>
            <a:r>
              <a:rPr lang="en-US" dirty="0" smtClean="0"/>
              <a:t>The Path to Getting Beyond Symptoms!</a:t>
            </a:r>
            <a:endParaRPr lang="en-US"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848600" y="1752600"/>
            <a:ext cx="1094553" cy="1211305"/>
          </a:xfrm>
        </p:spPr>
      </p:pic>
      <p:sp>
        <p:nvSpPr>
          <p:cNvPr id="7" name="Content Placeholder 6"/>
          <p:cNvSpPr>
            <a:spLocks noGrp="1"/>
          </p:cNvSpPr>
          <p:nvPr>
            <p:ph sz="half" idx="1"/>
          </p:nvPr>
        </p:nvSpPr>
        <p:spPr>
          <a:xfrm>
            <a:off x="484973" y="1447800"/>
            <a:ext cx="7285904" cy="4906818"/>
          </a:xfrm>
        </p:spPr>
        <p:txBody>
          <a:bodyPr>
            <a:noAutofit/>
          </a:bodyPr>
          <a:lstStyle/>
          <a:p>
            <a:r>
              <a:rPr lang="en-US" sz="2200" dirty="0" smtClean="0"/>
              <a:t>“The actual process of diagnosis/analysis in the preparation stage of a sermon is relatively easy to state and difficult </a:t>
            </a:r>
            <a:r>
              <a:rPr lang="en-US" sz="2200" dirty="0"/>
              <a:t> </a:t>
            </a:r>
            <a:r>
              <a:rPr lang="en-US" sz="2200" dirty="0" smtClean="0"/>
              <a:t>to effect.  Simply, it is to ask </a:t>
            </a:r>
            <a:r>
              <a:rPr lang="en-US" sz="2200" b="1" i="1" dirty="0" smtClean="0"/>
              <a:t>why </a:t>
            </a:r>
            <a:r>
              <a:rPr lang="en-US" sz="2200" dirty="0" smtClean="0"/>
              <a:t> and not be content with your answers.  As you continue to reject each answer with another </a:t>
            </a:r>
            <a:r>
              <a:rPr lang="en-US" sz="2200" b="1" i="1" dirty="0" smtClean="0"/>
              <a:t>why</a:t>
            </a:r>
            <a:r>
              <a:rPr lang="en-US" sz="2200" dirty="0" smtClean="0"/>
              <a:t>, you will find increasing depth in your analysis, until you come across a reason underneath which you cannot go.  Often it will have a ‘feel of peculiarity’ about it – as being somehow different or at a strange angle from other answers.  More than that, often there comes a revelatory sense of receipt – and you know you ‘have it’” (47).</a:t>
            </a:r>
          </a:p>
          <a:p>
            <a:r>
              <a:rPr lang="en-US" sz="2200" dirty="0" smtClean="0"/>
              <a:t>“Why” does this help cut to the heart of a text’s malady?</a:t>
            </a:r>
          </a:p>
          <a:p>
            <a:r>
              <a:rPr lang="en-US" sz="2200" dirty="0" smtClean="0"/>
              <a:t>An exegetical tip </a:t>
            </a:r>
            <a:r>
              <a:rPr lang="en-US" sz="2200" b="1" i="1" dirty="0" smtClean="0"/>
              <a:t>and </a:t>
            </a:r>
            <a:r>
              <a:rPr lang="en-US" sz="2200" dirty="0" smtClean="0"/>
              <a:t>a sermon organizational tip!</a:t>
            </a:r>
          </a:p>
          <a:p>
            <a:r>
              <a:rPr lang="en-US" sz="2200" b="1" dirty="0" smtClean="0"/>
              <a:t>Careful:</a:t>
            </a:r>
            <a:r>
              <a:rPr lang="en-US" sz="2200" dirty="0" smtClean="0"/>
              <a:t>  Lowry’s examples lead down a path of  being amateur psychologists rather than biblical exegetes!</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7998" y="3429000"/>
            <a:ext cx="1172276" cy="1776176"/>
          </a:xfrm>
          <a:prstGeom prst="rect">
            <a:avLst/>
          </a:prstGeom>
        </p:spPr>
      </p:pic>
    </p:spTree>
    <p:extLst>
      <p:ext uri="{BB962C8B-B14F-4D97-AF65-F5344CB8AC3E}">
        <p14:creationId xmlns:p14="http://schemas.microsoft.com/office/powerpoint/2010/main" val="19860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p:spPr>
        <p:txBody>
          <a:bodyPr>
            <a:normAutofit fontScale="90000"/>
          </a:bodyPr>
          <a:lstStyle/>
          <a:p>
            <a:r>
              <a:rPr lang="en-US" dirty="0" smtClean="0"/>
              <a:t>Caution:  You Are a </a:t>
            </a:r>
            <a:r>
              <a:rPr lang="en-US" b="1" i="1" dirty="0" smtClean="0"/>
              <a:t>Lutheran</a:t>
            </a:r>
            <a:r>
              <a:rPr lang="en-US" dirty="0" smtClean="0"/>
              <a:t> </a:t>
            </a:r>
            <a:r>
              <a:rPr lang="en-US" b="1" i="1" dirty="0" smtClean="0"/>
              <a:t>Theologian</a:t>
            </a:r>
            <a:r>
              <a:rPr lang="en-US" dirty="0" smtClean="0"/>
              <a:t>, Not an </a:t>
            </a:r>
            <a:r>
              <a:rPr lang="en-US" b="1" i="1" dirty="0" smtClean="0"/>
              <a:t>Amateur Psychologist</a:t>
            </a:r>
            <a:r>
              <a:rPr lang="en-US" dirty="0" smtClean="0"/>
              <a:t>!</a:t>
            </a:r>
            <a:endParaRPr lang="en-US" dirty="0"/>
          </a:p>
        </p:txBody>
      </p:sp>
      <p:sp>
        <p:nvSpPr>
          <p:cNvPr id="3" name="Content Placeholder 2"/>
          <p:cNvSpPr>
            <a:spLocks noGrp="1"/>
          </p:cNvSpPr>
          <p:nvPr>
            <p:ph sz="half" idx="1"/>
          </p:nvPr>
        </p:nvSpPr>
        <p:spPr>
          <a:xfrm>
            <a:off x="152400" y="1673352"/>
            <a:ext cx="8305800" cy="4956048"/>
          </a:xfrm>
        </p:spPr>
        <p:txBody>
          <a:bodyPr>
            <a:noAutofit/>
          </a:bodyPr>
          <a:lstStyle/>
          <a:p>
            <a:r>
              <a:rPr lang="en-US" sz="2200" dirty="0" smtClean="0"/>
              <a:t>“So the preacher applying Law from a text does more than list sins and describe them in detail.  We dig deeper, asking again and again, “Why?”  If the sin is greed, why?  If the sin is a lack of love for the poor, why?  What causes such sins?  It’s diagnosis, not mere description, we’re about, and the diagnosis is theological in nature, drawn from the sermon text and imported from other Biblical texts.  What’s more, the diagnosis taps major strands of diagnostic data running throughout the Scriptures.  The diagnosis of Law may settle on pride or death or lack of faith or utter helplessness, but it will not settle for only describing sins….We did to the deepest level of the experience of God’s Law because only that deepest pit of unresolved conflict begs the question for an action of God beyond ourselves” (Dean Nadasdy, </a:t>
            </a:r>
            <a:r>
              <a:rPr lang="en-US" sz="2200" b="1" i="1" dirty="0" smtClean="0"/>
              <a:t>“Slamming Light Against the Sour Face,”  Concordia Journal, </a:t>
            </a:r>
            <a:r>
              <a:rPr lang="en-US" sz="2200" dirty="0" smtClean="0"/>
              <a:t>January 1999, 35)</a:t>
            </a:r>
            <a:r>
              <a:rPr lang="en-US" sz="2200" b="1" i="1" dirty="0" smtClean="0"/>
              <a:t>.</a:t>
            </a:r>
            <a:endParaRPr lang="en-US" sz="2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091092" y="5486400"/>
            <a:ext cx="1031443" cy="1371600"/>
          </a:xfrm>
        </p:spPr>
      </p:pic>
    </p:spTree>
    <p:extLst>
      <p:ext uri="{BB962C8B-B14F-4D97-AF65-F5344CB8AC3E}">
        <p14:creationId xmlns:p14="http://schemas.microsoft.com/office/powerpoint/2010/main" val="1410887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a:xfrm>
            <a:off x="381000" y="533400"/>
            <a:ext cx="8610600" cy="1143000"/>
          </a:xfrm>
        </p:spPr>
        <p:txBody>
          <a:bodyPr>
            <a:noAutofit/>
          </a:bodyPr>
          <a:lstStyle/>
          <a:p>
            <a:r>
              <a:rPr lang="en-US" dirty="0" smtClean="0"/>
              <a:t>Summary “Why?” Thoughts  </a:t>
            </a:r>
            <a:endParaRPr lang="en-US" dirty="0"/>
          </a:p>
        </p:txBody>
      </p:sp>
      <p:sp>
        <p:nvSpPr>
          <p:cNvPr id="60419" name="Rectangle 3"/>
          <p:cNvSpPr>
            <a:spLocks noGrp="1" noChangeArrowheads="1"/>
          </p:cNvSpPr>
          <p:nvPr>
            <p:ph type="body" idx="1"/>
          </p:nvPr>
        </p:nvSpPr>
        <p:spPr>
          <a:xfrm>
            <a:off x="533400" y="1828800"/>
            <a:ext cx="8458200" cy="4876800"/>
          </a:xfrm>
        </p:spPr>
        <p:txBody>
          <a:bodyPr>
            <a:noAutofit/>
          </a:bodyPr>
          <a:lstStyle/>
          <a:p>
            <a:pPr>
              <a:lnSpc>
                <a:spcPct val="90000"/>
              </a:lnSpc>
            </a:pPr>
            <a:r>
              <a:rPr lang="en-US" dirty="0" smtClean="0"/>
              <a:t>When you aren’t satisfied </a:t>
            </a:r>
            <a:r>
              <a:rPr lang="en-US" dirty="0"/>
              <a:t>merely noting sin’s </a:t>
            </a:r>
            <a:r>
              <a:rPr lang="en-US" b="1" i="1" dirty="0"/>
              <a:t>symptoms</a:t>
            </a:r>
            <a:r>
              <a:rPr lang="en-US" dirty="0"/>
              <a:t> in my </a:t>
            </a:r>
            <a:r>
              <a:rPr lang="en-US" dirty="0" smtClean="0"/>
              <a:t>life you help me confront…</a:t>
            </a:r>
          </a:p>
          <a:p>
            <a:pPr lvl="1">
              <a:lnSpc>
                <a:spcPct val="90000"/>
              </a:lnSpc>
            </a:pPr>
            <a:r>
              <a:rPr lang="en-US" sz="2400" dirty="0" smtClean="0"/>
              <a:t>the </a:t>
            </a:r>
            <a:r>
              <a:rPr lang="en-US" sz="2400" dirty="0"/>
              <a:t>offensive truth that sin is a </a:t>
            </a:r>
            <a:r>
              <a:rPr lang="en-US" sz="2400" b="1" i="1" dirty="0"/>
              <a:t>systemic problem</a:t>
            </a:r>
            <a:r>
              <a:rPr lang="en-US" sz="2400" dirty="0"/>
              <a:t> with tangled roots deep within my natural heart (Genesis </a:t>
            </a:r>
            <a:r>
              <a:rPr lang="en-US" sz="2400" dirty="0" smtClean="0"/>
              <a:t>6:5   </a:t>
            </a:r>
            <a:r>
              <a:rPr lang="he-IL" sz="3200" dirty="0" smtClean="0"/>
              <a:t>מַחֲשָׁבָה</a:t>
            </a:r>
            <a:r>
              <a:rPr lang="en-US" sz="2400" dirty="0" smtClean="0"/>
              <a:t> </a:t>
            </a:r>
            <a:r>
              <a:rPr lang="he-IL" sz="3200" dirty="0" smtClean="0"/>
              <a:t>יֵצֶר</a:t>
            </a:r>
            <a:r>
              <a:rPr lang="en-US" sz="2400" dirty="0" smtClean="0"/>
              <a:t>-</a:t>
            </a:r>
            <a:r>
              <a:rPr lang="he-IL" sz="2400" dirty="0" smtClean="0"/>
              <a:t>ֹ</a:t>
            </a:r>
            <a:r>
              <a:rPr lang="he-IL" sz="3200" dirty="0" smtClean="0"/>
              <a:t>כֹּל</a:t>
            </a:r>
            <a:r>
              <a:rPr lang="en-US" sz="2400" dirty="0" smtClean="0"/>
              <a:t> ).</a:t>
            </a:r>
          </a:p>
          <a:p>
            <a:pPr lvl="1">
              <a:lnSpc>
                <a:spcPct val="90000"/>
              </a:lnSpc>
            </a:pPr>
            <a:r>
              <a:rPr lang="en-US" sz="2400" dirty="0" smtClean="0"/>
              <a:t>the </a:t>
            </a:r>
            <a:r>
              <a:rPr lang="en-US" sz="2400" b="1" i="1" dirty="0" smtClean="0"/>
              <a:t>sinful “illogic” </a:t>
            </a:r>
            <a:r>
              <a:rPr lang="en-US" sz="2400" dirty="0" smtClean="0"/>
              <a:t>of my heart that I am often unaware is at work behind my words and actions so that I learn to recognize Satan’s deceptions.  This helps me </a:t>
            </a:r>
            <a:r>
              <a:rPr lang="en-US" sz="2400" b="1" i="1" dirty="0" smtClean="0"/>
              <a:t>doubly!</a:t>
            </a:r>
            <a:endParaRPr lang="en-US" sz="2400" dirty="0" smtClean="0"/>
          </a:p>
          <a:p>
            <a:pPr>
              <a:lnSpc>
                <a:spcPct val="90000"/>
              </a:lnSpc>
            </a:pPr>
            <a:r>
              <a:rPr lang="en-US" dirty="0" smtClean="0"/>
              <a:t>Often in narrative texts, the quickest path to the heart of the matter is through the words that come out of  mouths!  “Out of the overflow of the heart the mouth speaks” (Mt 12:34).</a:t>
            </a:r>
          </a:p>
          <a:p>
            <a:pPr>
              <a:lnSpc>
                <a:spcPct val="90000"/>
              </a:lnSpc>
            </a:pPr>
            <a:r>
              <a:rPr lang="en-US" dirty="0" smtClean="0"/>
              <a:t>Careful: asking “why” could end up reducing every text into an explicit sermon on the 1</a:t>
            </a:r>
            <a:r>
              <a:rPr lang="en-US" baseline="30000" dirty="0" smtClean="0"/>
              <a:t>st</a:t>
            </a:r>
            <a:r>
              <a:rPr lang="en-US" dirty="0" smtClean="0"/>
              <a:t> Commandment.  </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6271" y="378317"/>
            <a:ext cx="2027730" cy="1447800"/>
          </a:xfrm>
          <a:prstGeom prst="rect">
            <a:avLst/>
          </a:prstGeom>
        </p:spPr>
      </p:pic>
    </p:spTree>
    <p:extLst>
      <p:ext uri="{BB962C8B-B14F-4D97-AF65-F5344CB8AC3E}">
        <p14:creationId xmlns:p14="http://schemas.microsoft.com/office/powerpoint/2010/main" val="462273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Bottom)">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slide(fromBottom)">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slide(fromBottom)">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slide(fromBottom)">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slide(fromBottom)">
                                      <p:cBhvr>
                                        <p:cTn id="27"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2480"/>
            <a:ext cx="2371280" cy="1264920"/>
          </a:xfrm>
        </p:spPr>
        <p:txBody>
          <a:bodyPr>
            <a:normAutofit/>
          </a:bodyPr>
          <a:lstStyle/>
          <a:p>
            <a:r>
              <a:rPr lang="en-US" b="1" dirty="0" smtClean="0"/>
              <a:t>Great Faith in  Strange Places! </a:t>
            </a:r>
            <a:br>
              <a:rPr lang="en-US" b="1" dirty="0" smtClean="0"/>
            </a:br>
            <a:r>
              <a:rPr lang="en-US" b="1" dirty="0" smtClean="0"/>
              <a:t>Why?</a:t>
            </a:r>
            <a:endParaRPr lang="en-US" b="1"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2971800" y="838200"/>
            <a:ext cx="5904390" cy="5500456"/>
          </a:xfrm>
        </p:spPr>
      </p:pic>
      <p:sp>
        <p:nvSpPr>
          <p:cNvPr id="4" name="Text Placeholder 3"/>
          <p:cNvSpPr>
            <a:spLocks noGrp="1"/>
          </p:cNvSpPr>
          <p:nvPr>
            <p:ph type="body" sz="half" idx="2"/>
          </p:nvPr>
        </p:nvSpPr>
        <p:spPr>
          <a:xfrm>
            <a:off x="228600" y="2133600"/>
            <a:ext cx="2590800" cy="4242816"/>
          </a:xfrm>
        </p:spPr>
        <p:txBody>
          <a:bodyPr>
            <a:noAutofit/>
          </a:bodyPr>
          <a:lstStyle/>
          <a:p>
            <a:r>
              <a:rPr lang="en-US" sz="2000" dirty="0" smtClean="0"/>
              <a:t>Put the power of “why” to work in piercing to the heart of the malady at work in the lessons for Pentecost 13.</a:t>
            </a:r>
          </a:p>
          <a:p>
            <a:pPr marL="285750" indent="-285750">
              <a:buFont typeface="Arial" pitchFamily="34" charset="0"/>
              <a:buChar char="•"/>
            </a:pPr>
            <a:r>
              <a:rPr lang="en-US" sz="2000" dirty="0" smtClean="0"/>
              <a:t>Mt 15:21-28</a:t>
            </a:r>
          </a:p>
          <a:p>
            <a:pPr marL="285750" indent="-285750">
              <a:buFont typeface="Arial" pitchFamily="34" charset="0"/>
              <a:buChar char="•"/>
            </a:pPr>
            <a:r>
              <a:rPr lang="en-US" sz="2000" dirty="0" smtClean="0"/>
              <a:t>Note the chilling comparison to the second lesson: Ro 11:13-15,28-32 – note 16-24 from what’s “left out”!</a:t>
            </a:r>
            <a:endParaRPr lang="en-US" sz="2000" dirty="0"/>
          </a:p>
        </p:txBody>
      </p:sp>
    </p:spTree>
    <p:extLst>
      <p:ext uri="{BB962C8B-B14F-4D97-AF65-F5344CB8AC3E}">
        <p14:creationId xmlns:p14="http://schemas.microsoft.com/office/powerpoint/2010/main" val="24862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15:21-28</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The </a:t>
            </a:r>
            <a:r>
              <a:rPr lang="en-US" i="1" dirty="0"/>
              <a:t>Faith of the Canaanite Woman</a:t>
            </a:r>
            <a:r>
              <a:rPr lang="en-US" dirty="0"/>
              <a:t> </a:t>
            </a:r>
          </a:p>
          <a:p>
            <a:r>
              <a:rPr lang="en-US" baseline="30000" dirty="0"/>
              <a:t>21 </a:t>
            </a:r>
            <a:r>
              <a:rPr lang="en-US" dirty="0"/>
              <a:t>Leaving that place, Jesus withdrew to the region of Tyre and Sidon. </a:t>
            </a:r>
            <a:r>
              <a:rPr lang="en-US" baseline="30000" dirty="0"/>
              <a:t>22 </a:t>
            </a:r>
            <a:r>
              <a:rPr lang="en-US" dirty="0"/>
              <a:t>A Canaanite woman from that vicinity came to him, crying out, “Lord, Son of David, have mercy on me! My daughter is suffering terribly from demon-possession.” </a:t>
            </a:r>
            <a:endParaRPr lang="en-US" i="1" dirty="0"/>
          </a:p>
          <a:p>
            <a:r>
              <a:rPr lang="en-US" baseline="30000" dirty="0"/>
              <a:t>23 </a:t>
            </a:r>
            <a:r>
              <a:rPr lang="en-US" dirty="0"/>
              <a:t>Jesus did not answer a word. So his disciples came to him and urged him, “Send her away, for she keeps crying out after us.” </a:t>
            </a:r>
          </a:p>
          <a:p>
            <a:r>
              <a:rPr lang="en-US" baseline="30000" dirty="0"/>
              <a:t>24 </a:t>
            </a:r>
            <a:r>
              <a:rPr lang="en-US" dirty="0"/>
              <a:t>He answered, “I was sent only to the lost sheep of Israel.” </a:t>
            </a:r>
          </a:p>
          <a:p>
            <a:r>
              <a:rPr lang="en-US" baseline="30000" dirty="0"/>
              <a:t>25 </a:t>
            </a:r>
            <a:r>
              <a:rPr lang="en-US" dirty="0"/>
              <a:t>The woman came and knelt before him. “Lord, help me!” she said. </a:t>
            </a:r>
          </a:p>
          <a:p>
            <a:r>
              <a:rPr lang="en-US" baseline="30000" dirty="0"/>
              <a:t>26 </a:t>
            </a:r>
            <a:r>
              <a:rPr lang="en-US" dirty="0"/>
              <a:t>He replied, “It is not right to take the children’s bread and toss it to their dogs.” </a:t>
            </a:r>
          </a:p>
          <a:p>
            <a:r>
              <a:rPr lang="en-US" baseline="30000" dirty="0"/>
              <a:t>27 </a:t>
            </a:r>
            <a:r>
              <a:rPr lang="en-US" dirty="0"/>
              <a:t>“Yes, Lord,” she said, “but even the dogs eat the crumbs that fall from their masters’ table.” </a:t>
            </a:r>
          </a:p>
          <a:p>
            <a:r>
              <a:rPr lang="en-US" baseline="30000" dirty="0"/>
              <a:t>28 </a:t>
            </a:r>
            <a:r>
              <a:rPr lang="en-US" dirty="0"/>
              <a:t>Then Jesus answered, “Woman, you have great faith! Your request is granted.” And her daughter was healed from that very hour. </a:t>
            </a:r>
          </a:p>
          <a:p>
            <a:endParaRPr lang="en-US" dirty="0"/>
          </a:p>
        </p:txBody>
      </p:sp>
    </p:spTree>
    <p:extLst>
      <p:ext uri="{BB962C8B-B14F-4D97-AF65-F5344CB8AC3E}">
        <p14:creationId xmlns:p14="http://schemas.microsoft.com/office/powerpoint/2010/main" val="15002719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11:13-15, 28-32</a:t>
            </a:r>
            <a:endParaRPr lang="en-US" dirty="0"/>
          </a:p>
        </p:txBody>
      </p:sp>
      <p:sp>
        <p:nvSpPr>
          <p:cNvPr id="3" name="Content Placeholder 2"/>
          <p:cNvSpPr>
            <a:spLocks noGrp="1"/>
          </p:cNvSpPr>
          <p:nvPr>
            <p:ph idx="1"/>
          </p:nvPr>
        </p:nvSpPr>
        <p:spPr/>
        <p:txBody>
          <a:bodyPr>
            <a:normAutofit fontScale="92500"/>
          </a:bodyPr>
          <a:lstStyle/>
          <a:p>
            <a:r>
              <a:rPr lang="en-US" dirty="0" smtClean="0"/>
              <a:t>I </a:t>
            </a:r>
            <a:r>
              <a:rPr lang="en-US" dirty="0"/>
              <a:t>am talking to you Gentiles. Inasmuch as I am the apostle to the Gentiles, I make much of my ministry </a:t>
            </a:r>
            <a:r>
              <a:rPr lang="en-US" baseline="30000" dirty="0"/>
              <a:t>14 </a:t>
            </a:r>
            <a:r>
              <a:rPr lang="en-US" dirty="0"/>
              <a:t>in the hope that I may somehow arouse my own people to envy and save some of them. </a:t>
            </a:r>
            <a:r>
              <a:rPr lang="en-US" baseline="30000" dirty="0"/>
              <a:t>15 </a:t>
            </a:r>
            <a:r>
              <a:rPr lang="en-US" dirty="0"/>
              <a:t>For if their rejection is the reconciliation of the world, what will their acceptance be but life from the dead? </a:t>
            </a:r>
            <a:endParaRPr lang="en-US" dirty="0" smtClean="0"/>
          </a:p>
          <a:p>
            <a:r>
              <a:rPr lang="en-US" baseline="30000" dirty="0" smtClean="0"/>
              <a:t>28 </a:t>
            </a:r>
            <a:r>
              <a:rPr lang="en-US" dirty="0"/>
              <a:t>As far as the gospel is concerned, they are enemies on your account; but as far as election is concerned, they are loved on account of the patriarchs, </a:t>
            </a:r>
            <a:r>
              <a:rPr lang="en-US" baseline="30000" dirty="0"/>
              <a:t>29 </a:t>
            </a:r>
            <a:r>
              <a:rPr lang="en-US" dirty="0"/>
              <a:t>for God’s gifts and his call are irrevocable. </a:t>
            </a:r>
            <a:r>
              <a:rPr lang="en-US" baseline="30000" dirty="0"/>
              <a:t>30 </a:t>
            </a:r>
            <a:r>
              <a:rPr lang="en-US" dirty="0"/>
              <a:t>Just as you who were at one time disobedient to God have now received mercy as a result of their disobedience, </a:t>
            </a:r>
            <a:r>
              <a:rPr lang="en-US" baseline="30000" dirty="0"/>
              <a:t>31 </a:t>
            </a:r>
            <a:r>
              <a:rPr lang="en-US" dirty="0"/>
              <a:t>so they too have now become disobedient in order that they too may now receive mercy as a result of God’s mercy to you. </a:t>
            </a:r>
            <a:r>
              <a:rPr lang="en-US" baseline="30000" dirty="0"/>
              <a:t>32 </a:t>
            </a:r>
            <a:r>
              <a:rPr lang="en-US" dirty="0"/>
              <a:t>For God has bound all men over to disobedience so that he may have mercy on them all. </a:t>
            </a:r>
          </a:p>
          <a:p>
            <a:endParaRPr lang="en-US" dirty="0"/>
          </a:p>
          <a:p>
            <a:endParaRPr lang="en-US" dirty="0"/>
          </a:p>
        </p:txBody>
      </p:sp>
    </p:spTree>
    <p:extLst>
      <p:ext uri="{BB962C8B-B14F-4D97-AF65-F5344CB8AC3E}">
        <p14:creationId xmlns:p14="http://schemas.microsoft.com/office/powerpoint/2010/main" val="14727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And the survey says…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39913923"/>
              </p:ext>
            </p:extLst>
          </p:nvPr>
        </p:nvGraphicFramePr>
        <p:xfrm>
          <a:off x="457200" y="1524000"/>
          <a:ext cx="8077200" cy="4343396"/>
        </p:xfrm>
        <a:graphic>
          <a:graphicData uri="http://schemas.openxmlformats.org/drawingml/2006/table">
            <a:tbl>
              <a:tblPr firstRow="1" firstCol="1" bandRow="1">
                <a:tableStyleId>{5C22544A-7EE6-4342-B048-85BDC9FD1C3A}</a:tableStyleId>
              </a:tblPr>
              <a:tblGrid>
                <a:gridCol w="2019300"/>
                <a:gridCol w="2019300"/>
                <a:gridCol w="2019300"/>
                <a:gridCol w="2019300"/>
              </a:tblGrid>
              <a:tr h="1271096">
                <a:tc gridSpan="4">
                  <a:txBody>
                    <a:bodyPr/>
                    <a:lstStyle/>
                    <a:p>
                      <a:pPr marL="0" marR="0">
                        <a:lnSpc>
                          <a:spcPct val="115000"/>
                        </a:lnSpc>
                        <a:spcBef>
                          <a:spcPts val="0"/>
                        </a:spcBef>
                        <a:spcAft>
                          <a:spcPts val="0"/>
                        </a:spcAft>
                      </a:pPr>
                      <a:r>
                        <a:rPr lang="en-US" sz="2000" dirty="0">
                          <a:effectLst/>
                        </a:rPr>
                        <a:t>While time spent may vary significantly depending on text length, on average how much time do you devote to working with the original language when the text is Greek?</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14460">
                <a:tc>
                  <a:txBody>
                    <a:bodyPr/>
                    <a:lstStyle/>
                    <a:p>
                      <a:pPr marL="0" marR="0">
                        <a:lnSpc>
                          <a:spcPct val="115000"/>
                        </a:lnSpc>
                        <a:spcBef>
                          <a:spcPts val="0"/>
                        </a:spcBef>
                        <a:spcAft>
                          <a:spcPts val="0"/>
                        </a:spcAft>
                      </a:pPr>
                      <a:r>
                        <a:rPr lang="en-US" sz="1800" dirty="0">
                          <a:effectLst/>
                        </a:rPr>
                        <a:t>Length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2003 Grads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1993 Grads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1983 Grads</a:t>
                      </a:r>
                      <a:endParaRPr lang="en-US" sz="1800" dirty="0">
                        <a:effectLst/>
                        <a:latin typeface="Calibri"/>
                        <a:ea typeface="Calibri"/>
                        <a:cs typeface="Times New Roman"/>
                      </a:endParaRPr>
                    </a:p>
                  </a:txBody>
                  <a:tcPr marL="68580" marR="68580" marT="0" marB="0"/>
                </a:tc>
              </a:tr>
              <a:tr h="614460">
                <a:tc>
                  <a:txBody>
                    <a:bodyPr/>
                    <a:lstStyle/>
                    <a:p>
                      <a:pPr marL="0" marR="0">
                        <a:lnSpc>
                          <a:spcPct val="115000"/>
                        </a:lnSpc>
                        <a:spcBef>
                          <a:spcPts val="0"/>
                        </a:spcBef>
                        <a:spcAft>
                          <a:spcPts val="0"/>
                        </a:spcAft>
                      </a:pPr>
                      <a:r>
                        <a:rPr lang="en-US" sz="1800" dirty="0">
                          <a:effectLst/>
                        </a:rPr>
                        <a:t>1 hour or less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50%</a:t>
                      </a:r>
                      <a:endParaRPr lang="en-US" sz="1800" dirty="0">
                        <a:effectLst/>
                        <a:latin typeface="Calibri"/>
                        <a:ea typeface="Calibri"/>
                        <a:cs typeface="Times New Roman"/>
                      </a:endParaRPr>
                    </a:p>
                  </a:txBody>
                  <a:tcPr marL="68580" marR="68580" marT="0" marB="0"/>
                </a:tc>
              </a:tr>
              <a:tr h="614460">
                <a:tc>
                  <a:txBody>
                    <a:bodyPr/>
                    <a:lstStyle/>
                    <a:p>
                      <a:pPr marL="0" marR="0">
                        <a:lnSpc>
                          <a:spcPct val="115000"/>
                        </a:lnSpc>
                        <a:spcBef>
                          <a:spcPts val="0"/>
                        </a:spcBef>
                        <a:spcAft>
                          <a:spcPts val="0"/>
                        </a:spcAft>
                      </a:pPr>
                      <a:r>
                        <a:rPr lang="en-US" sz="1800" dirty="0">
                          <a:effectLst/>
                        </a:rPr>
                        <a:t>1-2 hours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56%</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42%</a:t>
                      </a:r>
                      <a:endParaRPr lang="en-US" sz="1800" dirty="0">
                        <a:effectLst/>
                        <a:latin typeface="Calibri"/>
                        <a:ea typeface="Calibri"/>
                        <a:cs typeface="Times New Roman"/>
                      </a:endParaRPr>
                    </a:p>
                  </a:txBody>
                  <a:tcPr marL="68580" marR="68580" marT="0" marB="0"/>
                </a:tc>
              </a:tr>
              <a:tr h="614460">
                <a:tc>
                  <a:txBody>
                    <a:bodyPr/>
                    <a:lstStyle/>
                    <a:p>
                      <a:pPr marL="0" marR="0">
                        <a:lnSpc>
                          <a:spcPct val="115000"/>
                        </a:lnSpc>
                        <a:spcBef>
                          <a:spcPts val="0"/>
                        </a:spcBef>
                        <a:spcAft>
                          <a:spcPts val="0"/>
                        </a:spcAft>
                      </a:pPr>
                      <a:r>
                        <a:rPr lang="en-US" sz="1800" dirty="0">
                          <a:effectLst/>
                        </a:rPr>
                        <a:t>3-4 hours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a:t>
                      </a:r>
                      <a:endParaRPr lang="en-US" sz="1800" dirty="0">
                        <a:effectLst/>
                        <a:latin typeface="Calibri"/>
                        <a:ea typeface="Calibri"/>
                        <a:cs typeface="Times New Roman"/>
                      </a:endParaRPr>
                    </a:p>
                  </a:txBody>
                  <a:tcPr marL="68580" marR="68580" marT="0" marB="0"/>
                </a:tc>
              </a:tr>
              <a:tr h="614460">
                <a:tc>
                  <a:txBody>
                    <a:bodyPr/>
                    <a:lstStyle/>
                    <a:p>
                      <a:pPr marL="0" marR="0">
                        <a:lnSpc>
                          <a:spcPct val="115000"/>
                        </a:lnSpc>
                        <a:spcBef>
                          <a:spcPts val="0"/>
                        </a:spcBef>
                        <a:spcAft>
                          <a:spcPts val="0"/>
                        </a:spcAft>
                      </a:pPr>
                      <a:r>
                        <a:rPr lang="en-US" sz="1800" dirty="0">
                          <a:effectLst/>
                        </a:rPr>
                        <a:t>5 hours or more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11%</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a:t>
                      </a:r>
                      <a:endParaRPr lang="en-US" sz="18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685800" y="5943600"/>
            <a:ext cx="8143008" cy="830997"/>
          </a:xfrm>
          <a:prstGeom prst="rect">
            <a:avLst/>
          </a:prstGeom>
          <a:noFill/>
        </p:spPr>
        <p:txBody>
          <a:bodyPr wrap="square" rtlCol="0">
            <a:spAutoFit/>
          </a:bodyPr>
          <a:lstStyle/>
          <a:p>
            <a:r>
              <a:rPr lang="en-US" sz="2400" dirty="0" smtClean="0"/>
              <a:t>The numbers for Hebrew show even a sharper decline in both frequency and amount of usage.</a:t>
            </a:r>
            <a:endParaRPr lang="en-US" sz="2400" dirty="0"/>
          </a:p>
        </p:txBody>
      </p:sp>
    </p:spTree>
    <p:extLst>
      <p:ext uri="{BB962C8B-B14F-4D97-AF65-F5344CB8AC3E}">
        <p14:creationId xmlns:p14="http://schemas.microsoft.com/office/powerpoint/2010/main" val="14532161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11:16-24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dirty="0"/>
              <a:t>the part of the dough offered as firstfruits is holy, then the whole batch is holy; if the root is holy, so are the branches. </a:t>
            </a:r>
          </a:p>
          <a:p>
            <a:r>
              <a:rPr lang="en-US" baseline="30000" dirty="0"/>
              <a:t>17 </a:t>
            </a:r>
            <a:r>
              <a:rPr lang="en-US" dirty="0"/>
              <a:t>If some of the branches have been broken off, and you, though a wild olive shoot, have been grafted in among the others and now share in the nourishing sap from the olive root, </a:t>
            </a:r>
            <a:r>
              <a:rPr lang="en-US" baseline="30000" dirty="0"/>
              <a:t>18 </a:t>
            </a:r>
            <a:r>
              <a:rPr lang="en-US" dirty="0"/>
              <a:t>do not boast over those branches. If you do, consider this: You do not support the root, but the root supports you. </a:t>
            </a:r>
            <a:r>
              <a:rPr lang="en-US" baseline="30000" dirty="0"/>
              <a:t>19 </a:t>
            </a:r>
            <a:r>
              <a:rPr lang="en-US" dirty="0"/>
              <a:t>You will say then, “Branches were broken off so that I could be grafted in.” </a:t>
            </a:r>
            <a:r>
              <a:rPr lang="en-US" baseline="30000" dirty="0"/>
              <a:t>20 </a:t>
            </a:r>
            <a:r>
              <a:rPr lang="en-US" dirty="0"/>
              <a:t>Granted. But they were broken off because of unbelief, and you stand by faith. Do not be arrogant, but be afraid. </a:t>
            </a:r>
            <a:r>
              <a:rPr lang="en-US" baseline="30000" dirty="0"/>
              <a:t>21 </a:t>
            </a:r>
            <a:r>
              <a:rPr lang="en-US" dirty="0"/>
              <a:t>For if God did not spare the natural branches, he will not spare you either. </a:t>
            </a:r>
          </a:p>
          <a:p>
            <a:r>
              <a:rPr lang="en-US" baseline="30000" dirty="0"/>
              <a:t>22 </a:t>
            </a:r>
            <a:r>
              <a:rPr lang="en-US" dirty="0"/>
              <a:t>Consider therefore the kindness and sternness of God: sternness to those who fell, but kindness to you, provided that you continue in his kindness. Otherwise, you also will be cut off. </a:t>
            </a:r>
            <a:r>
              <a:rPr lang="en-US" baseline="30000" dirty="0"/>
              <a:t>23 </a:t>
            </a:r>
            <a:r>
              <a:rPr lang="en-US" dirty="0"/>
              <a:t>And if they do not persist in unbelief, they will be grafted in, for God is able to graft them in again. </a:t>
            </a:r>
            <a:r>
              <a:rPr lang="en-US" baseline="30000" dirty="0"/>
              <a:t>24 </a:t>
            </a:r>
            <a:r>
              <a:rPr lang="en-US" dirty="0"/>
              <a:t>After all, if you were cut out of an olive tree that is wild by nature, and contrary to nature were grafted into a cultivated olive tree, how much more readily will these, the natural branches, be grafted into their own olive tree! </a:t>
            </a:r>
          </a:p>
          <a:p>
            <a:endParaRPr lang="en-US" dirty="0"/>
          </a:p>
        </p:txBody>
      </p:sp>
    </p:spTree>
    <p:extLst>
      <p:ext uri="{BB962C8B-B14F-4D97-AF65-F5344CB8AC3E}">
        <p14:creationId xmlns:p14="http://schemas.microsoft.com/office/powerpoint/2010/main" val="19864100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Freshness &amp; Variety in Proclaiming </a:t>
            </a:r>
            <a:br>
              <a:rPr lang="en-US" dirty="0" smtClean="0"/>
            </a:br>
            <a:r>
              <a:rPr lang="en-US" dirty="0" smtClean="0"/>
              <a:t>Law &amp; Gospel</a:t>
            </a:r>
            <a:endParaRPr lang="en-US" dirty="0"/>
          </a:p>
        </p:txBody>
      </p:sp>
      <p:sp>
        <p:nvSpPr>
          <p:cNvPr id="3" name="Subtitle 2"/>
          <p:cNvSpPr>
            <a:spLocks noGrp="1"/>
          </p:cNvSpPr>
          <p:nvPr>
            <p:ph type="subTitle" idx="1"/>
          </p:nvPr>
        </p:nvSpPr>
        <p:spPr/>
        <p:txBody>
          <a:bodyPr>
            <a:normAutofit fontScale="77500" lnSpcReduction="20000"/>
          </a:bodyPr>
          <a:lstStyle/>
          <a:p>
            <a:r>
              <a:rPr lang="en-US" sz="3600" b="1" i="1" dirty="0" smtClean="0"/>
              <a:t>Freshness &amp; Variety  by Handling the Law Wisely </a:t>
            </a:r>
          </a:p>
          <a:p>
            <a:r>
              <a:rPr lang="en-US" dirty="0" smtClean="0"/>
              <a:t>Part Three (2:20 – 2:45)</a:t>
            </a:r>
          </a:p>
          <a:p>
            <a:r>
              <a:rPr lang="en-US" b="1" i="1" dirty="0" smtClean="0"/>
              <a:t>Has My Law Preaching Lost Its Future Tense &amp;</a:t>
            </a:r>
          </a:p>
          <a:p>
            <a:r>
              <a:rPr lang="en-US" b="1" i="1" dirty="0" smtClean="0"/>
              <a:t>Am I Preaching Law as a Guide as a Lutheran?</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43500"/>
            <a:ext cx="2286000" cy="17145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5187950"/>
            <a:ext cx="190182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6012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990600"/>
          </a:xfrm>
        </p:spPr>
        <p:txBody>
          <a:bodyPr>
            <a:normAutofit fontScale="90000"/>
          </a:bodyPr>
          <a:lstStyle/>
          <a:p>
            <a:pPr algn="ctr"/>
            <a:r>
              <a:rPr lang="en-US" dirty="0" smtClean="0"/>
              <a:t>Our Chief Emphasis When Preaching Law… Just  Don’t Forget…</a:t>
            </a:r>
            <a:endParaRPr lang="en-US" dirty="0"/>
          </a:p>
        </p:txBody>
      </p:sp>
      <p:sp>
        <p:nvSpPr>
          <p:cNvPr id="4" name="Content Placeholder 3"/>
          <p:cNvSpPr>
            <a:spLocks noGrp="1"/>
          </p:cNvSpPr>
          <p:nvPr>
            <p:ph sz="half" idx="2"/>
          </p:nvPr>
        </p:nvSpPr>
        <p:spPr>
          <a:xfrm>
            <a:off x="1905000" y="1752600"/>
            <a:ext cx="7010400" cy="4876800"/>
          </a:xfrm>
        </p:spPr>
        <p:txBody>
          <a:bodyPr>
            <a:noAutofit/>
          </a:bodyPr>
          <a:lstStyle/>
          <a:p>
            <a:r>
              <a:rPr lang="en-US" sz="2400" dirty="0" smtClean="0"/>
              <a:t>“But the chief office or force of the Law is that it reveal original sin with all its fruits, and show man how very low his nature has fallen and has become utterly corrupted; as the Law must tell man that he has no God nor regards God, and worships other gods, a matter which before and without the Law he would not have believed” (Smalcald Articles, Part III, Article II)</a:t>
            </a:r>
          </a:p>
          <a:p>
            <a:pPr lvl="1"/>
            <a:r>
              <a:rPr lang="en-US" sz="2000" dirty="0" smtClean="0"/>
              <a:t>It is critical that we continue to understand that the law’s chief purpose is to reveal the depth of our sin.</a:t>
            </a:r>
          </a:p>
          <a:p>
            <a:pPr lvl="1"/>
            <a:r>
              <a:rPr lang="en-US" sz="2000" dirty="0" smtClean="0"/>
              <a:t>However, the law in its “future tense,” its warnings of judgment to come, also serves us this side of heaven</a:t>
            </a:r>
          </a:p>
          <a:p>
            <a:pPr lvl="1"/>
            <a:r>
              <a:rPr lang="en-US" sz="2000" dirty="0" smtClean="0"/>
              <a:t>And the direction the law gives helps me avoid self-chosen holiness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828800"/>
            <a:ext cx="1600200" cy="2340293"/>
          </a:xfrm>
        </p:spPr>
      </p:pic>
    </p:spTree>
    <p:extLst>
      <p:ext uri="{BB962C8B-B14F-4D97-AF65-F5344CB8AC3E}">
        <p14:creationId xmlns:p14="http://schemas.microsoft.com/office/powerpoint/2010/main" val="1888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Law’s Future Tense</a:t>
            </a:r>
            <a:endParaRPr lang="en-US" dirty="0"/>
          </a:p>
        </p:txBody>
      </p:sp>
      <p:sp>
        <p:nvSpPr>
          <p:cNvPr id="3" name="Content Placeholder 2"/>
          <p:cNvSpPr>
            <a:spLocks noGrp="1"/>
          </p:cNvSpPr>
          <p:nvPr>
            <p:ph idx="1"/>
          </p:nvPr>
        </p:nvSpPr>
        <p:spPr>
          <a:xfrm>
            <a:off x="457200" y="1600200"/>
            <a:ext cx="7086600" cy="4876800"/>
          </a:xfrm>
        </p:spPr>
        <p:txBody>
          <a:bodyPr>
            <a:normAutofit fontScale="92500"/>
          </a:bodyPr>
          <a:lstStyle/>
          <a:p>
            <a:r>
              <a:rPr lang="en-US" dirty="0" smtClean="0"/>
              <a:t>“It seems to me that we can learn much about preaching the Law of God from a prophet like Amos.  Here I wish to highlight particularly the importance of the future tense in preaching the Law.  For there is a future event that lies ahead of everyone, a final judgment day, a day of darkness, a day when the righteous and holy God will execute His terrible wrath against naked sinners.  It will be a day of weeping and gnashing of teeth, a day that will bring unquenchable fire.  Everywhere the New Testament writers presuppose  the future final day of judgment.  And they paint the horrors of the final judgment with the same kind of extreme language and imagery as the Old Testament prophets.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4924510"/>
            <a:ext cx="1524000" cy="1898073"/>
          </a:xfrm>
          <a:prstGeom prst="rect">
            <a:avLst/>
          </a:prstGeom>
        </p:spPr>
      </p:pic>
    </p:spTree>
    <p:extLst>
      <p:ext uri="{BB962C8B-B14F-4D97-AF65-F5344CB8AC3E}">
        <p14:creationId xmlns:p14="http://schemas.microsoft.com/office/powerpoint/2010/main" val="492636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Law’s Future Tense</a:t>
            </a:r>
            <a:endParaRPr lang="en-US" dirty="0"/>
          </a:p>
        </p:txBody>
      </p:sp>
      <p:sp>
        <p:nvSpPr>
          <p:cNvPr id="3" name="Content Placeholder 2"/>
          <p:cNvSpPr>
            <a:spLocks noGrp="1"/>
          </p:cNvSpPr>
          <p:nvPr>
            <p:ph idx="1"/>
          </p:nvPr>
        </p:nvSpPr>
        <p:spPr>
          <a:xfrm>
            <a:off x="457200" y="1600200"/>
            <a:ext cx="6553200" cy="4876800"/>
          </a:xfrm>
        </p:spPr>
        <p:txBody>
          <a:bodyPr>
            <a:normAutofit fontScale="92500" lnSpcReduction="20000"/>
          </a:bodyPr>
          <a:lstStyle/>
          <a:p>
            <a:r>
              <a:rPr lang="en-US" dirty="0" smtClean="0"/>
              <a:t>To be sure, we should not preach to the baptized sitting in the pews as if they were pagans.  We should treat them as Christians.  Nevertheless, they do remain sinners whom the devil, the world, and their own sinful flesh are trying to lead astray.  Contrary to the view of classical Calvinism, it is possible for Christians to fall away.  Therefore they need to hear not only the accusations of God’s Law but also its warnings.  Notice how Paul in 1 Corinthians 10 uses the judgments experienced by Israel as warnings for Christians to take heed lest they fall.  In my opinion, we need to relearn this future-tense language of warning” (Paul R. Raabe, </a:t>
            </a:r>
            <a:r>
              <a:rPr lang="en-US" b="1" i="1" dirty="0" smtClean="0"/>
              <a:t>“Preaching Like Amos,” </a:t>
            </a:r>
            <a:r>
              <a:rPr lang="en-US" dirty="0" smtClean="0"/>
              <a:t>  </a:t>
            </a:r>
            <a:r>
              <a:rPr lang="en-US" b="1" i="1" dirty="0" smtClean="0"/>
              <a:t>The Pieper Lectures:  Preaching Through the Ages</a:t>
            </a:r>
            <a:r>
              <a:rPr lang="en-US" dirty="0" smtClean="0"/>
              <a:t>,  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090" y="4876798"/>
            <a:ext cx="152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7650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990600"/>
          </a:xfrm>
        </p:spPr>
        <p:txBody>
          <a:bodyPr>
            <a:normAutofit fontScale="90000"/>
          </a:bodyPr>
          <a:lstStyle/>
          <a:p>
            <a:r>
              <a:rPr lang="en-US" dirty="0" smtClean="0"/>
              <a:t>What’s Happened to the Future Tense of the Law?</a:t>
            </a:r>
            <a:endParaRPr lang="en-US" dirty="0"/>
          </a:p>
        </p:txBody>
      </p:sp>
      <p:sp>
        <p:nvSpPr>
          <p:cNvPr id="3" name="Content Placeholder 2"/>
          <p:cNvSpPr>
            <a:spLocks noGrp="1"/>
          </p:cNvSpPr>
          <p:nvPr>
            <p:ph idx="1"/>
          </p:nvPr>
        </p:nvSpPr>
        <p:spPr>
          <a:xfrm>
            <a:off x="457200" y="1828800"/>
            <a:ext cx="7010400" cy="4876800"/>
          </a:xfrm>
        </p:spPr>
        <p:txBody>
          <a:bodyPr>
            <a:normAutofit/>
          </a:bodyPr>
          <a:lstStyle/>
          <a:p>
            <a:r>
              <a:rPr lang="en-US" dirty="0"/>
              <a:t>To the degree that you agree with Raabe that we have lost the “future-tense” of the law, how would you explain the </a:t>
            </a:r>
            <a:r>
              <a:rPr lang="en-US" dirty="0" smtClean="0"/>
              <a:t>current tendency </a:t>
            </a:r>
            <a:r>
              <a:rPr lang="en-US" dirty="0"/>
              <a:t>not to make use of this in preaching?</a:t>
            </a:r>
          </a:p>
          <a:p>
            <a:r>
              <a:rPr lang="en-US" dirty="0" smtClean="0"/>
              <a:t>What passages would you point to that show the use of the “future-tense” of the law when addressing believers?</a:t>
            </a:r>
          </a:p>
          <a:p>
            <a:r>
              <a:rPr lang="en-US" dirty="0" smtClean="0"/>
              <a:t>What is the usefulness of such preaching of the “future-tense” of the law? </a:t>
            </a:r>
          </a:p>
          <a:p>
            <a:r>
              <a:rPr lang="en-US" dirty="0" smtClean="0"/>
              <a:t>What gospel preaching tends to match this preaching of the law? (Careful for unmatched pairs!)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712" y="4648201"/>
            <a:ext cx="1754288" cy="218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Evangelical Heart Leads God’s People to Growth - It Doesn’t Drive Them!</a:t>
            </a:r>
            <a:endParaRPr lang="en-US" dirty="0"/>
          </a:p>
        </p:txBody>
      </p:sp>
      <p:sp>
        <p:nvSpPr>
          <p:cNvPr id="3" name="Content Placeholder 2"/>
          <p:cNvSpPr>
            <a:spLocks noGrp="1"/>
          </p:cNvSpPr>
          <p:nvPr>
            <p:ph sz="half" idx="1"/>
          </p:nvPr>
        </p:nvSpPr>
        <p:spPr>
          <a:xfrm>
            <a:off x="457200" y="1905000"/>
            <a:ext cx="4191000" cy="4718304"/>
          </a:xfrm>
        </p:spPr>
        <p:txBody>
          <a:bodyPr>
            <a:normAutofit fontScale="92500"/>
          </a:bodyPr>
          <a:lstStyle/>
          <a:p>
            <a:r>
              <a:rPr lang="en-US" dirty="0" smtClean="0"/>
              <a:t>Isaiah 40:11</a:t>
            </a:r>
          </a:p>
          <a:p>
            <a:r>
              <a:rPr lang="en-US" dirty="0" smtClean="0"/>
              <a:t>“He tends his flock like a shepherd:  He gathers the lambs in his arms and carries them close to his heart; </a:t>
            </a:r>
            <a:r>
              <a:rPr lang="en-US" b="1" i="1" dirty="0" smtClean="0"/>
              <a:t>he gently leads those that have young</a:t>
            </a:r>
            <a:r>
              <a:rPr lang="en-US" dirty="0" smtClean="0"/>
              <a:t>.”</a:t>
            </a:r>
          </a:p>
          <a:p>
            <a:r>
              <a:rPr lang="en-US" dirty="0" smtClean="0"/>
              <a:t>Remember:  the measure of the blessings of </a:t>
            </a:r>
            <a:r>
              <a:rPr lang="en-US" b="1" i="1" dirty="0" smtClean="0"/>
              <a:t>grace </a:t>
            </a:r>
            <a:r>
              <a:rPr lang="en-US" dirty="0" smtClean="0"/>
              <a:t>you have had that most of your people have not!</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800600" y="1981200"/>
            <a:ext cx="390448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Lutheran Sanctification Tug of War </a:t>
            </a:r>
            <a:endParaRPr lang="en-US" dirty="0"/>
          </a:p>
        </p:txBody>
      </p:sp>
      <p:sp>
        <p:nvSpPr>
          <p:cNvPr id="3" name="Left-Right Arrow Callout 2"/>
          <p:cNvSpPr/>
          <p:nvPr/>
        </p:nvSpPr>
        <p:spPr>
          <a:xfrm>
            <a:off x="2667000" y="1782651"/>
            <a:ext cx="3810000" cy="3657600"/>
          </a:xfrm>
          <a:prstGeom prst="leftRightArrowCallout">
            <a:avLst>
              <a:gd name="adj1" fmla="val 22183"/>
              <a:gd name="adj2" fmla="val 25000"/>
              <a:gd name="adj3" fmla="val 25000"/>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Two competing emphases within Lutheranism  seek to pull us in opposite directions when it comes to preaching sanctification.</a:t>
            </a:r>
            <a:endParaRPr lang="en-US" sz="2000" dirty="0"/>
          </a:p>
        </p:txBody>
      </p:sp>
      <p:sp>
        <p:nvSpPr>
          <p:cNvPr id="4" name="Rectangle 3"/>
          <p:cNvSpPr/>
          <p:nvPr/>
        </p:nvSpPr>
        <p:spPr>
          <a:xfrm>
            <a:off x="228600" y="1733281"/>
            <a:ext cx="2286000" cy="4008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There are those who believe that since the law always accuses (</a:t>
            </a:r>
            <a:r>
              <a:rPr lang="en-US" sz="2000" b="1" i="1" dirty="0" smtClean="0"/>
              <a:t>lex semper accusat)</a:t>
            </a:r>
            <a:r>
              <a:rPr lang="en-US" sz="2000" dirty="0" smtClean="0"/>
              <a:t> the less the law is used </a:t>
            </a:r>
          </a:p>
          <a:p>
            <a:pPr algn="ctr"/>
            <a:r>
              <a:rPr lang="en-US" sz="2000" dirty="0" smtClean="0"/>
              <a:t>the better since urging with law imperatives simply puts Christians back under the guilt of the law.</a:t>
            </a:r>
            <a:endParaRPr lang="en-US" sz="2000" dirty="0"/>
          </a:p>
        </p:txBody>
      </p:sp>
      <p:sp>
        <p:nvSpPr>
          <p:cNvPr id="5" name="Rectangle 4"/>
          <p:cNvSpPr/>
          <p:nvPr/>
        </p:nvSpPr>
        <p:spPr>
          <a:xfrm>
            <a:off x="6629400" y="1733281"/>
            <a:ext cx="2286000" cy="4057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There are those who believe that we are far too hesitant to give specific direction and so they urge us to provide abundant instruction in holy living often prescribing what love looks like in minute detail.</a:t>
            </a:r>
            <a:endParaRPr lang="en-US" sz="2000" dirty="0"/>
          </a:p>
        </p:txBody>
      </p:sp>
      <p:sp>
        <p:nvSpPr>
          <p:cNvPr id="6" name="Rectangle 5"/>
          <p:cNvSpPr/>
          <p:nvPr/>
        </p:nvSpPr>
        <p:spPr>
          <a:xfrm>
            <a:off x="1524000" y="5867400"/>
            <a:ext cx="6400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Notice how recalling the simple truth that we are </a:t>
            </a:r>
            <a:r>
              <a:rPr lang="en-US" sz="2000" b="1" i="1" dirty="0" smtClean="0"/>
              <a:t>simul justus et peccator </a:t>
            </a:r>
            <a:r>
              <a:rPr lang="en-US" sz="2000" dirty="0" smtClean="0"/>
              <a:t>answers each over-emphasis.</a:t>
            </a:r>
            <a:endParaRPr lang="en-US" sz="2000" dirty="0"/>
          </a:p>
        </p:txBody>
      </p:sp>
    </p:spTree>
    <p:extLst>
      <p:ext uri="{BB962C8B-B14F-4D97-AF65-F5344CB8AC3E}">
        <p14:creationId xmlns:p14="http://schemas.microsoft.com/office/powerpoint/2010/main" val="9870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Truths That Help Us Keep Proper Distinctions in Preaching Sanctification</a:t>
            </a:r>
            <a:endParaRPr lang="en-US" b="1" i="1" dirty="0"/>
          </a:p>
        </p:txBody>
      </p:sp>
      <p:sp>
        <p:nvSpPr>
          <p:cNvPr id="3" name="Content Placeholder 2"/>
          <p:cNvSpPr>
            <a:spLocks noGrp="1"/>
          </p:cNvSpPr>
          <p:nvPr>
            <p:ph sz="half" idx="1"/>
          </p:nvPr>
        </p:nvSpPr>
        <p:spPr>
          <a:xfrm>
            <a:off x="471921" y="1676400"/>
            <a:ext cx="4038600" cy="4718304"/>
          </a:xfrm>
        </p:spPr>
        <p:txBody>
          <a:bodyPr>
            <a:normAutofit fontScale="85000" lnSpcReduction="20000"/>
          </a:bodyPr>
          <a:lstStyle/>
          <a:p>
            <a:r>
              <a:rPr lang="en-US" dirty="0" smtClean="0"/>
              <a:t>Critical Truth #1a:</a:t>
            </a:r>
          </a:p>
          <a:p>
            <a:r>
              <a:rPr lang="en-US" dirty="0" smtClean="0"/>
              <a:t>The sine qua non of sanctification is that I be swept away by a growing confidence in the awesome goodness of a good and gracious heavenly Father...</a:t>
            </a:r>
          </a:p>
          <a:p>
            <a:pPr lvl="1"/>
            <a:r>
              <a:rPr lang="en-US" dirty="0" smtClean="0"/>
              <a:t>“Give thanks to the LORD, for he is good; his love endures forever” (Psalm 106:1).</a:t>
            </a:r>
          </a:p>
          <a:p>
            <a:pPr lvl="1"/>
            <a:r>
              <a:rPr lang="en-US" dirty="0" smtClean="0"/>
              <a:t>“Taste and see that the LORD is good; blessed is the man who takes refuge in him” (Psalm 34:8).</a:t>
            </a:r>
            <a:endParaRPr lang="en-US" dirty="0"/>
          </a:p>
        </p:txBody>
      </p:sp>
      <p:sp>
        <p:nvSpPr>
          <p:cNvPr id="4" name="Content Placeholder 3"/>
          <p:cNvSpPr>
            <a:spLocks noGrp="1"/>
          </p:cNvSpPr>
          <p:nvPr>
            <p:ph sz="half" idx="2"/>
          </p:nvPr>
        </p:nvSpPr>
        <p:spPr>
          <a:xfrm>
            <a:off x="4648200" y="1673352"/>
            <a:ext cx="4038600" cy="4956048"/>
          </a:xfrm>
        </p:spPr>
        <p:txBody>
          <a:bodyPr>
            <a:normAutofit fontScale="85000" lnSpcReduction="20000"/>
          </a:bodyPr>
          <a:lstStyle/>
          <a:p>
            <a:r>
              <a:rPr lang="en-US" dirty="0" smtClean="0"/>
              <a:t>What does this mean in preaching?</a:t>
            </a:r>
          </a:p>
          <a:p>
            <a:pPr lvl="1"/>
            <a:r>
              <a:rPr lang="en-US" dirty="0" smtClean="0"/>
              <a:t>The gospel simply must predominate.</a:t>
            </a:r>
          </a:p>
          <a:p>
            <a:pPr lvl="1"/>
            <a:endParaRPr lang="en-US" dirty="0" smtClean="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3418609"/>
            <a:ext cx="2406316" cy="2406316"/>
          </a:xfrm>
          <a:prstGeom prst="rect">
            <a:avLst/>
          </a:prstGeom>
        </p:spPr>
      </p:pic>
    </p:spTree>
    <p:extLst>
      <p:ext uri="{BB962C8B-B14F-4D97-AF65-F5344CB8AC3E}">
        <p14:creationId xmlns:p14="http://schemas.microsoft.com/office/powerpoint/2010/main" val="5849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Truths That Help Us Keep Proper Distinctions in Preaching Sanctification</a:t>
            </a:r>
            <a:endParaRPr lang="en-US" b="1" i="1" dirty="0"/>
          </a:p>
        </p:txBody>
      </p:sp>
      <p:sp>
        <p:nvSpPr>
          <p:cNvPr id="3" name="Content Placeholder 2"/>
          <p:cNvSpPr>
            <a:spLocks noGrp="1"/>
          </p:cNvSpPr>
          <p:nvPr>
            <p:ph sz="half" idx="1"/>
          </p:nvPr>
        </p:nvSpPr>
        <p:spPr>
          <a:xfrm>
            <a:off x="471921" y="1676400"/>
            <a:ext cx="4038600" cy="4718304"/>
          </a:xfrm>
        </p:spPr>
        <p:txBody>
          <a:bodyPr>
            <a:normAutofit fontScale="85000" lnSpcReduction="20000"/>
          </a:bodyPr>
          <a:lstStyle/>
          <a:p>
            <a:r>
              <a:rPr lang="en-US" dirty="0" smtClean="0"/>
              <a:t>Critical Truth #1b:</a:t>
            </a:r>
          </a:p>
          <a:p>
            <a:r>
              <a:rPr lang="en-US" dirty="0" smtClean="0"/>
              <a:t>…that means every day I  die to sin and rise to live with Christ.</a:t>
            </a:r>
          </a:p>
          <a:p>
            <a:pPr lvl="1"/>
            <a:r>
              <a:rPr lang="en-US" dirty="0" smtClean="0"/>
              <a:t>“You were taught, with regard to your former way of life, to put off your old self, which is being corrupted by its deceitful desires; to be made new in the attitude of your minds; and to put on the new self, created to be like God in true righteousness and holiness” (Ephesians 4:22-24).</a:t>
            </a:r>
            <a:endParaRPr lang="en-US" dirty="0"/>
          </a:p>
        </p:txBody>
      </p:sp>
      <p:sp>
        <p:nvSpPr>
          <p:cNvPr id="4" name="Content Placeholder 3"/>
          <p:cNvSpPr>
            <a:spLocks noGrp="1"/>
          </p:cNvSpPr>
          <p:nvPr>
            <p:ph sz="half" idx="2"/>
          </p:nvPr>
        </p:nvSpPr>
        <p:spPr>
          <a:xfrm>
            <a:off x="4648200" y="1673352"/>
            <a:ext cx="4038600" cy="4956048"/>
          </a:xfrm>
        </p:spPr>
        <p:txBody>
          <a:bodyPr>
            <a:normAutofit fontScale="85000" lnSpcReduction="20000"/>
          </a:bodyPr>
          <a:lstStyle/>
          <a:p>
            <a:r>
              <a:rPr lang="en-US" dirty="0" smtClean="0"/>
              <a:t>What does this mean in preaching?</a:t>
            </a:r>
          </a:p>
          <a:p>
            <a:pPr lvl="1"/>
            <a:r>
              <a:rPr lang="en-US" dirty="0" smtClean="0"/>
              <a:t>Preaching law as mirror that kills my old self is of critical importance to sanctification (Matthew 16:21-26).</a:t>
            </a:r>
          </a:p>
          <a:p>
            <a:pPr lvl="1"/>
            <a:r>
              <a:rPr lang="en-US" dirty="0" smtClean="0"/>
              <a:t>The gospel that renews life is of even more critical importance to sanctification.</a:t>
            </a:r>
          </a:p>
          <a:p>
            <a:pPr lvl="1"/>
            <a:r>
              <a:rPr lang="en-US" dirty="0" smtClean="0"/>
              <a:t>Never miss a genuine textual opportunity to take me back to my baptism and revel in the beauty of his Supper!</a:t>
            </a:r>
          </a:p>
          <a:p>
            <a:pPr lvl="1"/>
            <a:r>
              <a:rPr lang="en-US" dirty="0" smtClean="0"/>
              <a:t>Always and every time appropriation (“This believe!”) outranks application (“This do!”) – and application is always built off appropriation.</a:t>
            </a:r>
          </a:p>
          <a:p>
            <a:pPr lvl="1"/>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09" y="5038725"/>
            <a:ext cx="971550" cy="1819275"/>
          </a:xfrm>
          <a:prstGeom prst="rect">
            <a:avLst/>
          </a:prstGeom>
        </p:spPr>
      </p:pic>
    </p:spTree>
    <p:extLst>
      <p:ext uri="{BB962C8B-B14F-4D97-AF65-F5344CB8AC3E}">
        <p14:creationId xmlns:p14="http://schemas.microsoft.com/office/powerpoint/2010/main" val="125052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p:cTn id="4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p:cTn id="5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Options to Re-Invigorate Language Skills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960089" y="1600200"/>
            <a:ext cx="3223821" cy="4876800"/>
          </a:xfrm>
        </p:spPr>
      </p:pic>
      <p:sp>
        <p:nvSpPr>
          <p:cNvPr id="5" name="TextBox 4"/>
          <p:cNvSpPr txBox="1"/>
          <p:nvPr/>
        </p:nvSpPr>
        <p:spPr>
          <a:xfrm>
            <a:off x="228600" y="2590800"/>
            <a:ext cx="2438400" cy="30469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smtClean="0"/>
              <a:t>Another idea:</a:t>
            </a:r>
          </a:p>
          <a:p>
            <a:pPr marL="800100" lvl="1" indent="-342900">
              <a:buFont typeface="Arial" pitchFamily="34" charset="0"/>
              <a:buChar char="•"/>
            </a:pPr>
            <a:r>
              <a:rPr lang="en-US" sz="2400" dirty="0" smtClean="0"/>
              <a:t>Use PSI Greek or Hebrew course</a:t>
            </a:r>
          </a:p>
          <a:p>
            <a:pPr marL="800100" lvl="1" indent="-342900">
              <a:buFont typeface="Arial" pitchFamily="34" charset="0"/>
              <a:buChar char="•"/>
            </a:pPr>
            <a:r>
              <a:rPr lang="en-US" sz="2400" dirty="0" smtClean="0"/>
              <a:t>Get a peer to do it with you!</a:t>
            </a:r>
            <a:endParaRPr lang="en-US" sz="2400" dirty="0"/>
          </a:p>
        </p:txBody>
      </p:sp>
      <p:sp>
        <p:nvSpPr>
          <p:cNvPr id="3" name="TextBox 2"/>
          <p:cNvSpPr txBox="1"/>
          <p:nvPr/>
        </p:nvSpPr>
        <p:spPr>
          <a:xfrm>
            <a:off x="6324600" y="2253528"/>
            <a:ext cx="2590800" cy="41549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smtClean="0"/>
              <a:t>Hebrew Review and Institute now coming to Mequon every other year!</a:t>
            </a:r>
          </a:p>
          <a:p>
            <a:r>
              <a:rPr lang="en-US" sz="2400" dirty="0" smtClean="0"/>
              <a:t>Tentative plans have begun for a  Greek Review and Institute beginning in 2013!</a:t>
            </a:r>
            <a:endParaRPr lang="en-US" sz="2400" dirty="0"/>
          </a:p>
        </p:txBody>
      </p:sp>
    </p:spTree>
    <p:extLst>
      <p:ext uri="{BB962C8B-B14F-4D97-AF65-F5344CB8AC3E}">
        <p14:creationId xmlns:p14="http://schemas.microsoft.com/office/powerpoint/2010/main" val="6771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Truths That Help Us Keep Proper Distinctions in Preaching Sanctification</a:t>
            </a:r>
            <a:endParaRPr lang="en-US" b="1" i="1" dirty="0"/>
          </a:p>
        </p:txBody>
      </p:sp>
      <p:sp>
        <p:nvSpPr>
          <p:cNvPr id="3" name="Content Placeholder 2"/>
          <p:cNvSpPr>
            <a:spLocks noGrp="1"/>
          </p:cNvSpPr>
          <p:nvPr>
            <p:ph sz="half" idx="1"/>
          </p:nvPr>
        </p:nvSpPr>
        <p:spPr>
          <a:xfrm>
            <a:off x="457200" y="1600200"/>
            <a:ext cx="4038600" cy="4718304"/>
          </a:xfrm>
        </p:spPr>
        <p:txBody>
          <a:bodyPr>
            <a:normAutofit fontScale="92500"/>
          </a:bodyPr>
          <a:lstStyle/>
          <a:p>
            <a:r>
              <a:rPr lang="en-US" dirty="0" smtClean="0"/>
              <a:t>Critical Truth #2:</a:t>
            </a:r>
          </a:p>
          <a:p>
            <a:r>
              <a:rPr lang="en-US" dirty="0" smtClean="0"/>
              <a:t>What I do flows out of who I am.  Who I am is not based on what I do.</a:t>
            </a:r>
          </a:p>
          <a:p>
            <a:pPr lvl="1"/>
            <a:r>
              <a:rPr lang="en-US" dirty="0" smtClean="0"/>
              <a:t>“You are the light of the world….Let your light shine” (Matthew 4:14,16)</a:t>
            </a:r>
          </a:p>
          <a:p>
            <a:pPr lvl="1"/>
            <a:r>
              <a:rPr lang="en-US" dirty="0" smtClean="0"/>
              <a:t>“As a prisoner of the Lord, then, I urge you to live a life worthy of the calling you have received” (Ephesians 4:1). </a:t>
            </a:r>
            <a:endParaRPr lang="en-US" dirty="0"/>
          </a:p>
        </p:txBody>
      </p:sp>
      <p:sp>
        <p:nvSpPr>
          <p:cNvPr id="4" name="Content Placeholder 3"/>
          <p:cNvSpPr>
            <a:spLocks noGrp="1"/>
          </p:cNvSpPr>
          <p:nvPr>
            <p:ph sz="half" idx="2"/>
          </p:nvPr>
        </p:nvSpPr>
        <p:spPr/>
        <p:txBody>
          <a:bodyPr>
            <a:normAutofit fontScale="92500"/>
          </a:bodyPr>
          <a:lstStyle/>
          <a:p>
            <a:r>
              <a:rPr lang="en-US" dirty="0" smtClean="0"/>
              <a:t>What does this mean in preaching?</a:t>
            </a:r>
          </a:p>
          <a:p>
            <a:pPr lvl="1"/>
            <a:r>
              <a:rPr lang="en-US" dirty="0" smtClean="0"/>
              <a:t>Never tire of holding before me my identity in Christ.</a:t>
            </a:r>
          </a:p>
          <a:p>
            <a:pPr lvl="1"/>
            <a:r>
              <a:rPr lang="en-US" dirty="0" smtClean="0"/>
              <a:t>Because of the active obedience of Christ, remind me I have nothing to prove to God!</a:t>
            </a:r>
          </a:p>
          <a:p>
            <a:pPr lvl="1"/>
            <a:r>
              <a:rPr lang="en-US" dirty="0" smtClean="0"/>
              <a:t>Are your law imperatives regularly hanging out with gospel indicatives?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8600" y="5681036"/>
            <a:ext cx="1295400" cy="1176964"/>
          </a:xfrm>
          <a:prstGeom prst="rect">
            <a:avLst/>
          </a:prstGeom>
        </p:spPr>
      </p:pic>
    </p:spTree>
    <p:extLst>
      <p:ext uri="{BB962C8B-B14F-4D97-AF65-F5344CB8AC3E}">
        <p14:creationId xmlns:p14="http://schemas.microsoft.com/office/powerpoint/2010/main" val="25673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p:cTn id="4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 calcmode="lin" valueType="num">
                                      <p:cBhvr>
                                        <p:cTn id="5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fontScale="90000"/>
          </a:bodyPr>
          <a:lstStyle/>
          <a:p>
            <a:r>
              <a:rPr lang="en-US" dirty="0" smtClean="0"/>
              <a:t>Critical Truths That Help Us Keep Proper Distinctions in Preaching Sanctification</a:t>
            </a:r>
            <a:endParaRPr lang="en-US" b="1" i="1" dirty="0"/>
          </a:p>
        </p:txBody>
      </p:sp>
      <p:sp>
        <p:nvSpPr>
          <p:cNvPr id="3" name="Content Placeholder 2"/>
          <p:cNvSpPr>
            <a:spLocks noGrp="1"/>
          </p:cNvSpPr>
          <p:nvPr>
            <p:ph sz="half" idx="1"/>
          </p:nvPr>
        </p:nvSpPr>
        <p:spPr/>
        <p:txBody>
          <a:bodyPr>
            <a:normAutofit fontScale="70000" lnSpcReduction="20000"/>
          </a:bodyPr>
          <a:lstStyle/>
          <a:p>
            <a:r>
              <a:rPr lang="en-US" dirty="0" smtClean="0"/>
              <a:t>Critical Truth #3:</a:t>
            </a:r>
          </a:p>
          <a:p>
            <a:r>
              <a:rPr lang="en-US" dirty="0" smtClean="0"/>
              <a:t>The law may </a:t>
            </a:r>
            <a:r>
              <a:rPr lang="en-US" b="1" i="1" dirty="0" smtClean="0"/>
              <a:t>always </a:t>
            </a:r>
            <a:r>
              <a:rPr lang="en-US" dirty="0" smtClean="0"/>
              <a:t>accuse, but it does not </a:t>
            </a:r>
            <a:r>
              <a:rPr lang="en-US" b="1" i="1" dirty="0" smtClean="0"/>
              <a:t>only</a:t>
            </a:r>
            <a:r>
              <a:rPr lang="en-US" dirty="0" smtClean="0"/>
              <a:t> accuse.</a:t>
            </a:r>
          </a:p>
          <a:p>
            <a:pPr lvl="1"/>
            <a:r>
              <a:rPr lang="en-US" dirty="0" smtClean="0"/>
              <a:t>“Oh, that my ways were steadfast in obeying your decrees!  Then I would not be put to shame when I consider all your commands” (Psalm 119:5-6).</a:t>
            </a:r>
          </a:p>
          <a:p>
            <a:pPr lvl="1"/>
            <a:r>
              <a:rPr lang="en-US" dirty="0" smtClean="0"/>
              <a:t>“I rejoice in following your statutes as one rejoices in great riches.  I meditate on your precepts and consider your ways.  I delight in your decrees; I will not neglect your Word” (Psalm 119:14-16). </a:t>
            </a:r>
            <a:endParaRPr lang="en-US" dirty="0"/>
          </a:p>
        </p:txBody>
      </p:sp>
      <p:sp>
        <p:nvSpPr>
          <p:cNvPr id="4" name="Content Placeholder 3"/>
          <p:cNvSpPr>
            <a:spLocks noGrp="1"/>
          </p:cNvSpPr>
          <p:nvPr>
            <p:ph sz="half" idx="2"/>
          </p:nvPr>
        </p:nvSpPr>
        <p:spPr>
          <a:xfrm>
            <a:off x="4495800" y="1673352"/>
            <a:ext cx="4419600" cy="5108448"/>
          </a:xfrm>
        </p:spPr>
        <p:txBody>
          <a:bodyPr>
            <a:normAutofit fontScale="70000" lnSpcReduction="20000"/>
          </a:bodyPr>
          <a:lstStyle/>
          <a:p>
            <a:r>
              <a:rPr lang="en-US" dirty="0" smtClean="0"/>
              <a:t>What does this mean in preaching?</a:t>
            </a:r>
          </a:p>
          <a:p>
            <a:pPr lvl="1"/>
            <a:r>
              <a:rPr lang="en-US" dirty="0" smtClean="0"/>
              <a:t>Pastor…it’s 11 PM in your sermon, do your law imperatives know where you gospel indicatives are?</a:t>
            </a:r>
          </a:p>
          <a:p>
            <a:pPr lvl="1"/>
            <a:r>
              <a:rPr lang="en-US" dirty="0" smtClean="0"/>
              <a:t>Remember: the new self of your people rejoices in God’s law.  You are not driving cattle to the butcher.  You are seeking to encourage a child’s willing obedience not a slave’s grudging compliance.</a:t>
            </a:r>
          </a:p>
          <a:p>
            <a:pPr lvl="1"/>
            <a:r>
              <a:rPr lang="en-US" dirty="0" smtClean="0"/>
              <a:t>Be patient with me as I grow to delight in my Father’s will (Judges 16:22-31).</a:t>
            </a:r>
          </a:p>
          <a:p>
            <a:pPr lvl="1"/>
            <a:r>
              <a:rPr lang="en-US" dirty="0" smtClean="0"/>
              <a:t>Leave room for gospel inspired spontaneity – don’t dictate every detail.  Give the Spirit room to operate!</a:t>
            </a:r>
          </a:p>
          <a:p>
            <a:pPr lvl="1"/>
            <a:r>
              <a:rPr lang="en-US" dirty="0" smtClean="0"/>
              <a:t>Beware the legalistic and pietistic tendency to make the dictates of my conscience the arbiter of right and wrong rather than the clear direction of God’s law.  (Surprise – this is always a </a:t>
            </a:r>
            <a:r>
              <a:rPr lang="en-US" b="1" i="1" dirty="0" smtClean="0"/>
              <a:t>softening</a:t>
            </a:r>
            <a:r>
              <a:rPr lang="en-US" dirty="0" smtClean="0"/>
              <a:t> of the law – Galatians 6:12-16.)</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73" y="5029200"/>
            <a:ext cx="1524000" cy="1828800"/>
          </a:xfrm>
          <a:prstGeom prst="rect">
            <a:avLst/>
          </a:prstGeom>
        </p:spPr>
      </p:pic>
    </p:spTree>
    <p:extLst>
      <p:ext uri="{BB962C8B-B14F-4D97-AF65-F5344CB8AC3E}">
        <p14:creationId xmlns:p14="http://schemas.microsoft.com/office/powerpoint/2010/main" val="41305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p:cTn id="4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 calcmode="lin" valueType="num">
                                      <p:cBhvr>
                                        <p:cTn id="5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8" dur="500"/>
                                        <p:tgtEl>
                                          <p:spTgt spid="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5" dur="500"/>
                                        <p:tgtEl>
                                          <p:spTgt spid="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 calcmode="lin" valueType="num">
                                      <p:cBhvr>
                                        <p:cTn id="7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7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Truths That Help Us Keep Proper Distinctions in Preaching Sanctification</a:t>
            </a:r>
            <a:endParaRPr lang="en-US" b="1" i="1" dirty="0"/>
          </a:p>
        </p:txBody>
      </p:sp>
      <p:sp>
        <p:nvSpPr>
          <p:cNvPr id="3" name="Content Placeholder 2"/>
          <p:cNvSpPr>
            <a:spLocks noGrp="1"/>
          </p:cNvSpPr>
          <p:nvPr>
            <p:ph sz="half" idx="1"/>
          </p:nvPr>
        </p:nvSpPr>
        <p:spPr>
          <a:xfrm>
            <a:off x="457200" y="1673352"/>
            <a:ext cx="4038600" cy="4956048"/>
          </a:xfrm>
        </p:spPr>
        <p:txBody>
          <a:bodyPr>
            <a:normAutofit fontScale="70000" lnSpcReduction="20000"/>
          </a:bodyPr>
          <a:lstStyle/>
          <a:p>
            <a:r>
              <a:rPr lang="en-US" dirty="0" smtClean="0"/>
              <a:t>Critical Truth #4:</a:t>
            </a:r>
          </a:p>
          <a:p>
            <a:r>
              <a:rPr lang="en-US" dirty="0" smtClean="0"/>
              <a:t>Make sure your people know that as new creatures they possess the power and strength of Christ that has freed them from sin’s control.</a:t>
            </a:r>
          </a:p>
          <a:p>
            <a:pPr lvl="1"/>
            <a:r>
              <a:rPr lang="en-US" dirty="0" smtClean="0"/>
              <a:t>“I have been crucified with Christ and I no longer live, but Christ lives in me.  The life I live in the body, I live by faith in the Son of God who loved me and gave himself for me” (Galatians 2:20).</a:t>
            </a:r>
          </a:p>
          <a:p>
            <a:pPr lvl="1"/>
            <a:r>
              <a:rPr lang="en-US" dirty="0" smtClean="0"/>
              <a:t>“We were therefore buried with [Christ] through baptism into death in order that, just as Christ was raised from the dead through the glory of the Father, we too may live a new life….Anyone who has died has been freed from sin” (Romans 6:4,7). </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What does this mean in preaching?</a:t>
            </a:r>
          </a:p>
          <a:p>
            <a:pPr lvl="1"/>
            <a:r>
              <a:rPr lang="en-US" dirty="0" smtClean="0"/>
              <a:t>Whenever the text allows, remind God’s people that they have not just been freed from sin’s guilt but also from sin’s control!</a:t>
            </a:r>
          </a:p>
          <a:p>
            <a:pPr lvl="1"/>
            <a:r>
              <a:rPr lang="en-US" dirty="0" smtClean="0"/>
              <a:t>While some texts treat this powerful truth explicitly, you are supplying this power whenever you proclaim the gospel.</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1" y="4893187"/>
            <a:ext cx="1676400" cy="1964813"/>
          </a:xfrm>
          <a:prstGeom prst="rect">
            <a:avLst/>
          </a:prstGeom>
        </p:spPr>
      </p:pic>
    </p:spTree>
    <p:extLst>
      <p:ext uri="{BB962C8B-B14F-4D97-AF65-F5344CB8AC3E}">
        <p14:creationId xmlns:p14="http://schemas.microsoft.com/office/powerpoint/2010/main" val="41041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p:cTn id="4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Bottom Line Question as Your Sermon Ends!</a:t>
            </a:r>
            <a:endParaRPr lang="en-US" dirty="0"/>
          </a:p>
        </p:txBody>
      </p:sp>
      <p:sp>
        <p:nvSpPr>
          <p:cNvPr id="3" name="Content Placeholder 2"/>
          <p:cNvSpPr>
            <a:spLocks noGrp="1"/>
          </p:cNvSpPr>
          <p:nvPr>
            <p:ph sz="half" idx="1"/>
          </p:nvPr>
        </p:nvSpPr>
        <p:spPr>
          <a:xfrm>
            <a:off x="457200" y="1673352"/>
            <a:ext cx="6172200" cy="4718304"/>
          </a:xfrm>
        </p:spPr>
        <p:txBody>
          <a:bodyPr>
            <a:normAutofit lnSpcReduction="10000"/>
          </a:bodyPr>
          <a:lstStyle/>
          <a:p>
            <a:pPr marL="182880" lvl="1"/>
            <a:r>
              <a:rPr lang="en-US" dirty="0"/>
              <a:t>“When my listeners walk out the doors of this sanctuary to perform God’s will, with whom do they walk?  If they march to battle the world, the flesh, and the devil with only me, myself, and I, then each parades to despair.  </a:t>
            </a:r>
            <a:r>
              <a:rPr lang="en-US" dirty="0" smtClean="0"/>
              <a:t>However, if the sermon has led all persons to God’s grace, then they may walk into the world with their Savior – and with fresh hope.  Whether people depart alone or in the Savior’s hand marks the difference between futility and faith, legalism and true obedience, do-goodism and real godliness” (295).</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832600" y="3810000"/>
            <a:ext cx="1549400" cy="2324101"/>
          </a:xfr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0" y="1676400"/>
            <a:ext cx="1524000" cy="1838325"/>
          </a:xfrm>
          <a:prstGeom prst="rect">
            <a:avLst/>
          </a:prstGeom>
        </p:spPr>
      </p:pic>
    </p:spTree>
    <p:extLst>
      <p:ext uri="{BB962C8B-B14F-4D97-AF65-F5344CB8AC3E}">
        <p14:creationId xmlns:p14="http://schemas.microsoft.com/office/powerpoint/2010/main" val="20021696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762000" y="457200"/>
            <a:ext cx="8181975" cy="1462087"/>
          </a:xfrm>
        </p:spPr>
        <p:txBody>
          <a:bodyPr/>
          <a:lstStyle/>
          <a:p>
            <a:r>
              <a:rPr lang="en-US" dirty="0" smtClean="0"/>
              <a:t>The Endless Pursuit of Excellence in Service to the Gospel!</a:t>
            </a:r>
            <a:endParaRPr lang="en-US" dirty="0"/>
          </a:p>
        </p:txBody>
      </p:sp>
      <p:pic>
        <p:nvPicPr>
          <p:cNvPr id="207876" name="Picture 4" descr="Frank A"/>
          <p:cNvPicPr>
            <a:picLocks noGrp="1" noChangeAspect="1" noChangeArrowheads="1"/>
          </p:cNvPicPr>
          <p:nvPr>
            <p:ph sz="half" idx="1"/>
          </p:nvPr>
        </p:nvPicPr>
        <p:blipFill>
          <a:blip r:embed="rId2" cstate="print"/>
          <a:srcRect/>
          <a:stretch>
            <a:fillRect/>
          </a:stretch>
        </p:blipFill>
        <p:spPr>
          <a:xfrm>
            <a:off x="304800" y="1981200"/>
            <a:ext cx="1958068" cy="2963563"/>
          </a:xfrm>
        </p:spPr>
      </p:pic>
      <p:sp>
        <p:nvSpPr>
          <p:cNvPr id="207875" name="Rectangle 3"/>
          <p:cNvSpPr>
            <a:spLocks noGrp="1" noChangeArrowheads="1"/>
          </p:cNvSpPr>
          <p:nvPr>
            <p:ph type="body" sz="half" idx="2"/>
          </p:nvPr>
        </p:nvSpPr>
        <p:spPr>
          <a:xfrm>
            <a:off x="2362200" y="1905000"/>
            <a:ext cx="6629400" cy="4114800"/>
          </a:xfrm>
        </p:spPr>
        <p:txBody>
          <a:bodyPr>
            <a:noAutofit/>
          </a:bodyPr>
          <a:lstStyle/>
          <a:p>
            <a:r>
              <a:rPr lang="en-US" dirty="0" smtClean="0"/>
              <a:t>“I have discovered that this question of good preaching keeps one endlessly a student, and perpetually humble” (Frank A. Thomas, </a:t>
            </a:r>
            <a:r>
              <a:rPr lang="en-US" b="1" i="1" dirty="0" smtClean="0"/>
              <a:t>They Like to Never Quit Praisin’ God</a:t>
            </a:r>
            <a:r>
              <a:rPr lang="en-US" dirty="0" smtClean="0"/>
              <a:t>, p. xi).</a:t>
            </a:r>
          </a:p>
          <a:p>
            <a:r>
              <a:rPr lang="en-US" dirty="0" smtClean="0"/>
              <a:t>Spend two minutes listing your top three insights you want to remember from our discussions that will help you proclaim law &amp; gospel with freshness and variety.</a:t>
            </a:r>
          </a:p>
          <a:p>
            <a:r>
              <a:rPr lang="en-US" dirty="0" smtClean="0"/>
              <a:t>Share your top three with one or two others.</a:t>
            </a:r>
            <a:endParaRPr lang="en-US" dirty="0"/>
          </a:p>
          <a:p>
            <a:r>
              <a:rPr lang="en-US" dirty="0" smtClean="0"/>
              <a:t>Be prepared to share with the whole group  your “priority #1” from your list.</a:t>
            </a:r>
            <a:endParaRPr lang="en-US" dirty="0"/>
          </a:p>
        </p:txBody>
      </p:sp>
    </p:spTree>
    <p:extLst>
      <p:ext uri="{BB962C8B-B14F-4D97-AF65-F5344CB8AC3E}">
        <p14:creationId xmlns:p14="http://schemas.microsoft.com/office/powerpoint/2010/main" val="223385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additive="base">
                                        <p:cTn id="7" dur="500" fill="hold"/>
                                        <p:tgtEl>
                                          <p:spTgt spid="207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75">
                                            <p:txEl>
                                              <p:pRg st="1" end="1"/>
                                            </p:txEl>
                                          </p:spTgt>
                                        </p:tgtEl>
                                        <p:attrNameLst>
                                          <p:attrName>style.visibility</p:attrName>
                                        </p:attrNameLst>
                                      </p:cBhvr>
                                      <p:to>
                                        <p:strVal val="visible"/>
                                      </p:to>
                                    </p:set>
                                    <p:anim calcmode="lin" valueType="num">
                                      <p:cBhvr additive="base">
                                        <p:cTn id="13" dur="500" fill="hold"/>
                                        <p:tgtEl>
                                          <p:spTgt spid="207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7875">
                                            <p:txEl>
                                              <p:pRg st="2" end="2"/>
                                            </p:txEl>
                                          </p:spTgt>
                                        </p:tgtEl>
                                        <p:attrNameLst>
                                          <p:attrName>style.visibility</p:attrName>
                                        </p:attrNameLst>
                                      </p:cBhvr>
                                      <p:to>
                                        <p:strVal val="visible"/>
                                      </p:to>
                                    </p:set>
                                    <p:anim calcmode="lin" valueType="num">
                                      <p:cBhvr additive="base">
                                        <p:cTn id="19" dur="5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7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7875">
                                            <p:txEl>
                                              <p:pRg st="3" end="3"/>
                                            </p:txEl>
                                          </p:spTgt>
                                        </p:tgtEl>
                                        <p:attrNameLst>
                                          <p:attrName>style.visibility</p:attrName>
                                        </p:attrNameLst>
                                      </p:cBhvr>
                                      <p:to>
                                        <p:strVal val="visible"/>
                                      </p:to>
                                    </p:set>
                                    <p:anim calcmode="lin" valueType="num">
                                      <p:cBhvr additive="base">
                                        <p:cTn id="25" dur="500" fill="hold"/>
                                        <p:tgtEl>
                                          <p:spTgt spid="207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7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207875">
                                            <p:txEl>
                                              <p:pRg st="0" end="0"/>
                                            </p:txEl>
                                          </p:spTgt>
                                        </p:tgtEl>
                                        <p:attrNameLst>
                                          <p:attrName>style.visibility</p:attrName>
                                        </p:attrNameLst>
                                      </p:cBhvr>
                                      <p:to>
                                        <p:strVal val="visible"/>
                                      </p:to>
                                    </p:set>
                                    <p:anim calcmode="lin" valueType="num">
                                      <p:cBhvr>
                                        <p:cTn id="31" dur="500" fill="hold"/>
                                        <p:tgtEl>
                                          <p:spTgt spid="20787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07875">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0787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207875">
                                            <p:txEl>
                                              <p:pRg st="1" end="1"/>
                                            </p:txEl>
                                          </p:spTgt>
                                        </p:tgtEl>
                                        <p:attrNameLst>
                                          <p:attrName>style.visibility</p:attrName>
                                        </p:attrNameLst>
                                      </p:cBhvr>
                                      <p:to>
                                        <p:strVal val="visible"/>
                                      </p:to>
                                    </p:set>
                                    <p:anim calcmode="lin" valueType="num">
                                      <p:cBhvr>
                                        <p:cTn id="38" dur="500" fill="hold"/>
                                        <p:tgtEl>
                                          <p:spTgt spid="207875">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207875">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20787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207875">
                                            <p:txEl>
                                              <p:pRg st="2" end="2"/>
                                            </p:txEl>
                                          </p:spTgt>
                                        </p:tgtEl>
                                        <p:attrNameLst>
                                          <p:attrName>style.visibility</p:attrName>
                                        </p:attrNameLst>
                                      </p:cBhvr>
                                      <p:to>
                                        <p:strVal val="visible"/>
                                      </p:to>
                                    </p:set>
                                    <p:anim calcmode="lin" valueType="num">
                                      <p:cBhvr>
                                        <p:cTn id="45" dur="500" fill="hold"/>
                                        <p:tgtEl>
                                          <p:spTgt spid="207875">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207875">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20787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207875">
                                            <p:txEl>
                                              <p:pRg st="3" end="3"/>
                                            </p:txEl>
                                          </p:spTgt>
                                        </p:tgtEl>
                                        <p:attrNameLst>
                                          <p:attrName>style.visibility</p:attrName>
                                        </p:attrNameLst>
                                      </p:cBhvr>
                                      <p:to>
                                        <p:strVal val="visible"/>
                                      </p:to>
                                    </p:set>
                                    <p:anim calcmode="lin" valueType="num">
                                      <p:cBhvr>
                                        <p:cTn id="52" dur="500" fill="hold"/>
                                        <p:tgtEl>
                                          <p:spTgt spid="207875">
                                            <p:txEl>
                                              <p:pRg st="3" end="3"/>
                                            </p:txEl>
                                          </p:spTgt>
                                        </p:tgtEl>
                                        <p:attrNameLst>
                                          <p:attrName>ppt_w</p:attrName>
                                        </p:attrNameLst>
                                      </p:cBhvr>
                                      <p:tavLst>
                                        <p:tav tm="0">
                                          <p:val>
                                            <p:fltVal val="0"/>
                                          </p:val>
                                        </p:tav>
                                        <p:tav tm="100000">
                                          <p:val>
                                            <p:strVal val="#ppt_w"/>
                                          </p:val>
                                        </p:tav>
                                      </p:tavLst>
                                    </p:anim>
                                    <p:anim calcmode="lin" valueType="num">
                                      <p:cBhvr>
                                        <p:cTn id="53" dur="500" fill="hold"/>
                                        <p:tgtEl>
                                          <p:spTgt spid="207875">
                                            <p:txEl>
                                              <p:pRg st="3" end="3"/>
                                            </p:txEl>
                                          </p:spTgt>
                                        </p:tgtEl>
                                        <p:attrNameLst>
                                          <p:attrName>ppt_h</p:attrName>
                                        </p:attrNameLst>
                                      </p:cBhvr>
                                      <p:tavLst>
                                        <p:tav tm="0">
                                          <p:val>
                                            <p:fltVal val="0"/>
                                          </p:val>
                                        </p:tav>
                                        <p:tav tm="100000">
                                          <p:val>
                                            <p:strVal val="#ppt_h"/>
                                          </p:val>
                                        </p:tav>
                                      </p:tavLst>
                                    </p:anim>
                                    <p:animEffect transition="in" filter="fade">
                                      <p:cBhvr>
                                        <p:cTn id="54" dur="500"/>
                                        <p:tgtEl>
                                          <p:spTgt spid="207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P spid="207875" grpI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33400" y="228600"/>
            <a:ext cx="8458200" cy="1462088"/>
          </a:xfrm>
        </p:spPr>
        <p:txBody>
          <a:bodyPr/>
          <a:lstStyle/>
          <a:p>
            <a:r>
              <a:rPr lang="en-US" sz="3600" b="1" dirty="0"/>
              <a:t> God Uses Us to Nourish His Church!</a:t>
            </a:r>
          </a:p>
        </p:txBody>
      </p:sp>
      <p:sp>
        <p:nvSpPr>
          <p:cNvPr id="220163" name="Rectangle 3"/>
          <p:cNvSpPr>
            <a:spLocks noGrp="1" noChangeArrowheads="1"/>
          </p:cNvSpPr>
          <p:nvPr>
            <p:ph type="body" sz="half" idx="2"/>
          </p:nvPr>
        </p:nvSpPr>
        <p:spPr>
          <a:xfrm>
            <a:off x="1295400" y="1600200"/>
            <a:ext cx="7543800" cy="5029200"/>
          </a:xfrm>
        </p:spPr>
        <p:txBody>
          <a:bodyPr/>
          <a:lstStyle/>
          <a:p>
            <a:pPr>
              <a:lnSpc>
                <a:spcPct val="80000"/>
              </a:lnSpc>
            </a:pPr>
            <a:r>
              <a:rPr lang="en-US" sz="2800" dirty="0"/>
              <a:t>“It is true, of course, that some preachers have a rare measure of talent and charisma and are readily identified as ‘naturally’ and extraordinarily gifted, but it would be wrong for the rest of us to envy them and theologically shortsighted to set them up as the standard of effective preaching.  The church is blessed by the occasional preacher of exceptional ability, but the church is nourished most of all by the kind of careful, responsible, and faithful preaching that falls within the range of most of us” (Thomas Long, </a:t>
            </a:r>
            <a:r>
              <a:rPr lang="en-US" sz="2800" b="1" dirty="0" smtClean="0"/>
              <a:t>The </a:t>
            </a:r>
            <a:r>
              <a:rPr lang="en-US" sz="2800" b="1" dirty="0"/>
              <a:t>Witness of Preaching, </a:t>
            </a:r>
            <a:r>
              <a:rPr lang="en-US" sz="2800" dirty="0"/>
              <a:t> p. 21).</a:t>
            </a:r>
          </a:p>
        </p:txBody>
      </p:sp>
      <p:pic>
        <p:nvPicPr>
          <p:cNvPr id="220164" name="Picture 4" descr="ThomasLong"/>
          <p:cNvPicPr>
            <a:picLocks noGrp="1" noChangeAspect="1" noChangeArrowheads="1"/>
          </p:cNvPicPr>
          <p:nvPr>
            <p:ph sz="half" idx="1"/>
          </p:nvPr>
        </p:nvPicPr>
        <p:blipFill>
          <a:blip r:embed="rId2" cstate="print">
            <a:lum bright="12000"/>
          </a:blip>
          <a:srcRect/>
          <a:stretch>
            <a:fillRect/>
          </a:stretch>
        </p:blipFill>
        <p:spPr>
          <a:xfrm>
            <a:off x="0" y="4724400"/>
            <a:ext cx="1403074" cy="2133600"/>
          </a:xfrm>
          <a:noFill/>
          <a:ln/>
        </p:spPr>
      </p:pic>
    </p:spTree>
    <p:extLst>
      <p:ext uri="{BB962C8B-B14F-4D97-AF65-F5344CB8AC3E}">
        <p14:creationId xmlns:p14="http://schemas.microsoft.com/office/powerpoint/2010/main" val="17400548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Luther%20Preaching%20in%20Wittenberg%201_jpg"/>
          <p:cNvPicPr>
            <a:picLocks noChangeAspect="1" noChangeArrowheads="1"/>
          </p:cNvPicPr>
          <p:nvPr/>
        </p:nvPicPr>
        <p:blipFill>
          <a:blip r:embed="rId2" cstate="print"/>
          <a:srcRect/>
          <a:stretch>
            <a:fillRect/>
          </a:stretch>
        </p:blipFill>
        <p:spPr bwMode="auto">
          <a:xfrm>
            <a:off x="762000" y="2362200"/>
            <a:ext cx="7432675" cy="2662238"/>
          </a:xfrm>
          <a:prstGeom prst="rect">
            <a:avLst/>
          </a:prstGeom>
          <a:noFill/>
          <a:ln w="9525">
            <a:noFill/>
            <a:miter lim="800000"/>
            <a:headEnd/>
            <a:tailEnd/>
          </a:ln>
        </p:spPr>
      </p:pic>
    </p:spTree>
    <p:extLst>
      <p:ext uri="{BB962C8B-B14F-4D97-AF65-F5344CB8AC3E}">
        <p14:creationId xmlns:p14="http://schemas.microsoft.com/office/powerpoint/2010/main" val="502866080"/>
      </p:ext>
    </p:extLst>
  </p:cSld>
  <p:clrMapOvr>
    <a:masterClrMapping/>
  </p:clrMapOvr>
  <p:transition advClick="0" advTm="6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952500" y="533400"/>
            <a:ext cx="7772400" cy="1143000"/>
          </a:xfrm>
        </p:spPr>
        <p:txBody>
          <a:bodyPr>
            <a:normAutofit fontScale="90000"/>
          </a:bodyPr>
          <a:lstStyle/>
          <a:p>
            <a:r>
              <a:rPr lang="en-US" sz="5400" b="1" dirty="0"/>
              <a:t>Our Confidence!</a:t>
            </a:r>
            <a:br>
              <a:rPr lang="en-US" sz="5400" b="1" dirty="0"/>
            </a:br>
            <a:endParaRPr lang="en-US" sz="5400" b="1" dirty="0"/>
          </a:p>
        </p:txBody>
      </p:sp>
      <p:sp>
        <p:nvSpPr>
          <p:cNvPr id="222211" name="Rectangle 3"/>
          <p:cNvSpPr>
            <a:spLocks noGrp="1" noChangeArrowheads="1"/>
          </p:cNvSpPr>
          <p:nvPr>
            <p:ph type="body" sz="half" idx="1"/>
          </p:nvPr>
        </p:nvSpPr>
        <p:spPr>
          <a:xfrm>
            <a:off x="1066800" y="1143000"/>
            <a:ext cx="3621088" cy="4497388"/>
          </a:xfrm>
        </p:spPr>
        <p:txBody>
          <a:bodyPr/>
          <a:lstStyle/>
          <a:p>
            <a:pPr>
              <a:lnSpc>
                <a:spcPct val="90000"/>
              </a:lnSpc>
              <a:buFont typeface="Wingdings" pitchFamily="2" charset="2"/>
              <a:buNone/>
            </a:pPr>
            <a:r>
              <a:rPr lang="en-US" b="1" i="1" dirty="0"/>
              <a:t>Not In Vain!</a:t>
            </a:r>
          </a:p>
        </p:txBody>
      </p:sp>
      <p:sp>
        <p:nvSpPr>
          <p:cNvPr id="222212" name="Text Box 4"/>
          <p:cNvSpPr txBox="1">
            <a:spLocks noChangeArrowheads="1"/>
          </p:cNvSpPr>
          <p:nvPr/>
        </p:nvSpPr>
        <p:spPr bwMode="auto">
          <a:xfrm>
            <a:off x="5638800" y="1371600"/>
            <a:ext cx="3276600" cy="1309688"/>
          </a:xfrm>
          <a:prstGeom prst="rect">
            <a:avLst/>
          </a:prstGeom>
          <a:noFill/>
          <a:ln w="9525">
            <a:noFill/>
            <a:miter lim="800000"/>
            <a:headEnd/>
            <a:tailEnd/>
          </a:ln>
          <a:effectLst/>
        </p:spPr>
        <p:txBody>
          <a:bodyPr>
            <a:spAutoFit/>
          </a:bodyPr>
          <a:lstStyle/>
          <a:p>
            <a:r>
              <a:rPr lang="en-US" sz="4400" b="1" i="1" dirty="0">
                <a:latin typeface="Times New Roman" pitchFamily="18" charset="0"/>
              </a:rPr>
              <a:t>Not In Vain!</a:t>
            </a:r>
          </a:p>
          <a:p>
            <a:pPr>
              <a:spcBef>
                <a:spcPct val="50000"/>
              </a:spcBef>
            </a:pPr>
            <a:endParaRPr lang="en-US" sz="2400" dirty="0">
              <a:latin typeface="Times New Roman" pitchFamily="18" charset="0"/>
            </a:endParaRPr>
          </a:p>
        </p:txBody>
      </p:sp>
      <p:sp>
        <p:nvSpPr>
          <p:cNvPr id="222213" name="Text Box 5"/>
          <p:cNvSpPr txBox="1">
            <a:spLocks noChangeArrowheads="1"/>
          </p:cNvSpPr>
          <p:nvPr/>
        </p:nvSpPr>
        <p:spPr bwMode="auto">
          <a:xfrm>
            <a:off x="1219200" y="1981200"/>
            <a:ext cx="4267200" cy="1371600"/>
          </a:xfrm>
          <a:prstGeom prst="rect">
            <a:avLst/>
          </a:prstGeom>
          <a:noFill/>
          <a:ln w="9525">
            <a:noFill/>
            <a:miter lim="800000"/>
            <a:headEnd/>
            <a:tailEnd/>
          </a:ln>
          <a:effectLst/>
        </p:spPr>
        <p:txBody>
          <a:bodyPr>
            <a:spAutoFit/>
          </a:bodyPr>
          <a:lstStyle/>
          <a:p>
            <a:r>
              <a:rPr lang="en-US" sz="4800" b="1" i="1" dirty="0">
                <a:latin typeface="Times New Roman" pitchFamily="18" charset="0"/>
              </a:rPr>
              <a:t>Not In Vain!</a:t>
            </a:r>
            <a:endParaRPr lang="en-US" sz="5400" b="1" i="1" dirty="0">
              <a:latin typeface="Times New Roman" pitchFamily="18" charset="0"/>
            </a:endParaRPr>
          </a:p>
          <a:p>
            <a:pPr>
              <a:spcBef>
                <a:spcPct val="50000"/>
              </a:spcBef>
            </a:pPr>
            <a:endParaRPr lang="en-US" sz="2400" dirty="0">
              <a:latin typeface="Times New Roman" pitchFamily="18" charset="0"/>
            </a:endParaRPr>
          </a:p>
        </p:txBody>
      </p:sp>
      <p:sp>
        <p:nvSpPr>
          <p:cNvPr id="222214" name="Text Box 6"/>
          <p:cNvSpPr txBox="1">
            <a:spLocks noChangeArrowheads="1"/>
          </p:cNvSpPr>
          <p:nvPr/>
        </p:nvSpPr>
        <p:spPr bwMode="auto">
          <a:xfrm>
            <a:off x="762000" y="2667000"/>
            <a:ext cx="8153400" cy="2739211"/>
          </a:xfrm>
          <a:prstGeom prst="rect">
            <a:avLst/>
          </a:prstGeom>
          <a:noFill/>
          <a:ln w="9525">
            <a:noFill/>
            <a:miter lim="800000"/>
            <a:headEnd/>
            <a:tailEnd/>
          </a:ln>
          <a:effectLst/>
        </p:spPr>
        <p:txBody>
          <a:bodyPr wrap="square">
            <a:spAutoFit/>
          </a:bodyPr>
          <a:lstStyle/>
          <a:p>
            <a:pPr>
              <a:spcBef>
                <a:spcPct val="50000"/>
              </a:spcBef>
            </a:pPr>
            <a:r>
              <a:rPr lang="en-US" sz="3200" b="1" dirty="0">
                <a:latin typeface="Times New Roman" pitchFamily="18" charset="0"/>
              </a:rPr>
              <a:t>“Therefore, my dear brothers, stand firm.  Let nothing move you.  Always give yourselves fully to the work of the Lord, because you know that  your </a:t>
            </a:r>
            <a:r>
              <a:rPr lang="en-US" sz="3200" b="1" dirty="0">
                <a:solidFill>
                  <a:schemeClr val="hlink"/>
                </a:solidFill>
                <a:latin typeface="Times New Roman" pitchFamily="18" charset="0"/>
              </a:rPr>
              <a:t>labor </a:t>
            </a:r>
            <a:r>
              <a:rPr lang="en-US" sz="3600" b="1" dirty="0" smtClean="0">
                <a:solidFill>
                  <a:schemeClr val="accent2">
                    <a:lumMod val="75000"/>
                  </a:schemeClr>
                </a:solidFill>
                <a:latin typeface="Times New Roman" pitchFamily="18" charset="0"/>
              </a:rPr>
              <a:t>in the Lord</a:t>
            </a:r>
            <a:r>
              <a:rPr lang="en-US" sz="3200" b="1" dirty="0" smtClean="0">
                <a:solidFill>
                  <a:schemeClr val="hlink"/>
                </a:solidFill>
                <a:latin typeface="Times New Roman" pitchFamily="18" charset="0"/>
              </a:rPr>
              <a:t> </a:t>
            </a:r>
            <a:r>
              <a:rPr lang="en-US" sz="3200" b="1" dirty="0" smtClean="0">
                <a:latin typeface="Times New Roman" pitchFamily="18" charset="0"/>
              </a:rPr>
              <a:t>is </a:t>
            </a:r>
            <a:r>
              <a:rPr lang="en-US" sz="4000" b="1" i="1" u="sng" dirty="0">
                <a:solidFill>
                  <a:schemeClr val="tx2"/>
                </a:solidFill>
                <a:latin typeface="Times New Roman" pitchFamily="18" charset="0"/>
              </a:rPr>
              <a:t>not in vain</a:t>
            </a:r>
            <a:r>
              <a:rPr lang="en-US" sz="3200" b="1" dirty="0">
                <a:latin typeface="Times New Roman" pitchFamily="18" charset="0"/>
              </a:rPr>
              <a:t>.” (1 Corinthians 15:58)</a:t>
            </a:r>
          </a:p>
        </p:txBody>
      </p:sp>
      <p:pic>
        <p:nvPicPr>
          <p:cNvPr id="222215" name="Picture 7" descr="Luther%20Preaching%20in%20Wittenberg%201_jpg"/>
          <p:cNvPicPr>
            <a:picLocks noGrp="1" noChangeAspect="1" noChangeArrowheads="1"/>
          </p:cNvPicPr>
          <p:nvPr>
            <p:ph sz="half" idx="2"/>
          </p:nvPr>
        </p:nvPicPr>
        <p:blipFill>
          <a:blip r:embed="rId2" cstate="print"/>
          <a:srcRect/>
          <a:stretch>
            <a:fillRect/>
          </a:stretch>
        </p:blipFill>
        <p:spPr>
          <a:xfrm>
            <a:off x="3124200" y="5562600"/>
            <a:ext cx="3236913" cy="1158875"/>
          </a:xfrm>
          <a:noFill/>
          <a:ln/>
        </p:spPr>
      </p:pic>
      <p:sp>
        <p:nvSpPr>
          <p:cNvPr id="8" name="TextBox 7"/>
          <p:cNvSpPr txBox="1"/>
          <p:nvPr/>
        </p:nvSpPr>
        <p:spPr>
          <a:xfrm>
            <a:off x="0" y="5406211"/>
            <a:ext cx="3200400" cy="1661993"/>
          </a:xfrm>
          <a:prstGeom prst="rect">
            <a:avLst/>
          </a:prstGeom>
          <a:noFill/>
        </p:spPr>
        <p:txBody>
          <a:bodyPr wrap="square" rtlCol="0">
            <a:spAutoFit/>
          </a:bodyPr>
          <a:lstStyle/>
          <a:p>
            <a:r>
              <a:rPr lang="el-GR" sz="2800" b="1" dirty="0" smtClean="0">
                <a:latin typeface="Gentium"/>
              </a:rPr>
              <a:t>εἰδότες ὅτι ὁ </a:t>
            </a:r>
            <a:r>
              <a:rPr lang="el-GR" sz="2800" b="1" dirty="0" smtClean="0">
                <a:solidFill>
                  <a:srgbClr val="FF0000"/>
                </a:solidFill>
                <a:latin typeface="Gentium"/>
              </a:rPr>
              <a:t>κόπος</a:t>
            </a:r>
            <a:r>
              <a:rPr lang="el-GR" sz="2800" b="1" dirty="0" smtClean="0">
                <a:latin typeface="Gentium"/>
              </a:rPr>
              <a:t> ὑμῶν οὐκ ἔστιν </a:t>
            </a:r>
            <a:r>
              <a:rPr lang="el-GR" sz="2800" b="1" dirty="0" smtClean="0">
                <a:solidFill>
                  <a:schemeClr val="tx2"/>
                </a:solidFill>
                <a:latin typeface="Gentium"/>
              </a:rPr>
              <a:t>κενὸς</a:t>
            </a:r>
            <a:r>
              <a:rPr lang="el-GR" sz="2800" b="1" dirty="0" smtClean="0">
                <a:latin typeface="Gentium"/>
              </a:rPr>
              <a:t> ἐν </a:t>
            </a:r>
            <a:r>
              <a:rPr lang="el-GR" sz="2800" b="1" dirty="0" smtClean="0">
                <a:solidFill>
                  <a:schemeClr val="accent2">
                    <a:lumMod val="75000"/>
                  </a:schemeClr>
                </a:solidFill>
                <a:latin typeface="Gentium"/>
              </a:rPr>
              <a:t>κυρίῳ</a:t>
            </a:r>
            <a:r>
              <a:rPr lang="el-GR" sz="2800" b="1" dirty="0" smtClean="0">
                <a:latin typeface="Gentium"/>
              </a:rPr>
              <a:t>.</a:t>
            </a:r>
          </a:p>
          <a:p>
            <a:endParaRPr lang="en-US" dirty="0" smtClean="0"/>
          </a:p>
        </p:txBody>
      </p:sp>
    </p:spTree>
    <p:extLst>
      <p:ext uri="{BB962C8B-B14F-4D97-AF65-F5344CB8AC3E}">
        <p14:creationId xmlns:p14="http://schemas.microsoft.com/office/powerpoint/2010/main" val="826241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200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5000" fill="hold"/>
                                        <p:tgtEl>
                                          <p:spTgt spid="222211">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22211">
                                            <p:txEl>
                                              <p:pRg st="0" end="0"/>
                                            </p:txEl>
                                          </p:spTgt>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2211">
                                            <p:txEl>
                                              <p:pRg st="0" end="0"/>
                                            </p:txEl>
                                          </p:spTgt>
                                        </p:tgtEl>
                                        <p:attrNameLst>
                                          <p:attrName>style.visibility</p:attrName>
                                        </p:attrNameLst>
                                      </p:cBhvr>
                                      <p:to>
                                        <p:strVal val="hidden"/>
                                      </p:to>
                                    </p:set>
                                  </p:subTnLst>
                                </p:cTn>
                              </p:par>
                            </p:childTnLst>
                          </p:cTn>
                        </p:par>
                        <p:par>
                          <p:cTn id="9" fill="hold">
                            <p:stCondLst>
                              <p:cond delay="7000"/>
                            </p:stCondLst>
                            <p:childTnLst>
                              <p:par>
                                <p:cTn id="10" presetID="7" presetClass="entr" presetSubtype="8" fill="hold" grpId="0" nodeType="afterEffect">
                                  <p:stCondLst>
                                    <p:cond delay="1000"/>
                                  </p:stCondLst>
                                  <p:childTnLst>
                                    <p:set>
                                      <p:cBhvr>
                                        <p:cTn id="11" dur="1" fill="hold">
                                          <p:stCondLst>
                                            <p:cond delay="0"/>
                                          </p:stCondLst>
                                        </p:cTn>
                                        <p:tgtEl>
                                          <p:spTgt spid="222212"/>
                                        </p:tgtEl>
                                        <p:attrNameLst>
                                          <p:attrName>style.visibility</p:attrName>
                                        </p:attrNameLst>
                                      </p:cBhvr>
                                      <p:to>
                                        <p:strVal val="visible"/>
                                      </p:to>
                                    </p:set>
                                    <p:anim calcmode="lin" valueType="num">
                                      <p:cBhvr additive="base">
                                        <p:cTn id="12" dur="5000" fill="hold"/>
                                        <p:tgtEl>
                                          <p:spTgt spid="222212"/>
                                        </p:tgtEl>
                                        <p:attrNameLst>
                                          <p:attrName>ppt_x</p:attrName>
                                        </p:attrNameLst>
                                      </p:cBhvr>
                                      <p:tavLst>
                                        <p:tav tm="0">
                                          <p:val>
                                            <p:strVal val="0-#ppt_w/2"/>
                                          </p:val>
                                        </p:tav>
                                        <p:tav tm="100000">
                                          <p:val>
                                            <p:strVal val="#ppt_x"/>
                                          </p:val>
                                        </p:tav>
                                      </p:tavLst>
                                    </p:anim>
                                    <p:anim calcmode="lin" valueType="num">
                                      <p:cBhvr additive="base">
                                        <p:cTn id="13" dur="5000" fill="hold"/>
                                        <p:tgtEl>
                                          <p:spTgt spid="2222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2212"/>
                                        </p:tgtEl>
                                        <p:attrNameLst>
                                          <p:attrName>style.visibility</p:attrName>
                                        </p:attrNameLst>
                                      </p:cBhvr>
                                      <p:to>
                                        <p:strVal val="hidden"/>
                                      </p:to>
                                    </p:set>
                                  </p:subTnLst>
                                </p:cTn>
                              </p:par>
                            </p:childTnLst>
                          </p:cTn>
                        </p:par>
                        <p:par>
                          <p:cTn id="14" fill="hold">
                            <p:stCondLst>
                              <p:cond delay="13000"/>
                            </p:stCondLst>
                            <p:childTnLst>
                              <p:par>
                                <p:cTn id="15" presetID="7" presetClass="entr" presetSubtype="2" fill="hold" grpId="0" nodeType="afterEffect">
                                  <p:stCondLst>
                                    <p:cond delay="1000"/>
                                  </p:stCondLst>
                                  <p:childTnLst>
                                    <p:set>
                                      <p:cBhvr>
                                        <p:cTn id="16" dur="1" fill="hold">
                                          <p:stCondLst>
                                            <p:cond delay="0"/>
                                          </p:stCondLst>
                                        </p:cTn>
                                        <p:tgtEl>
                                          <p:spTgt spid="222213"/>
                                        </p:tgtEl>
                                        <p:attrNameLst>
                                          <p:attrName>style.visibility</p:attrName>
                                        </p:attrNameLst>
                                      </p:cBhvr>
                                      <p:to>
                                        <p:strVal val="visible"/>
                                      </p:to>
                                    </p:set>
                                    <p:anim calcmode="lin" valueType="num">
                                      <p:cBhvr additive="base">
                                        <p:cTn id="17" dur="5000" fill="hold"/>
                                        <p:tgtEl>
                                          <p:spTgt spid="222213"/>
                                        </p:tgtEl>
                                        <p:attrNameLst>
                                          <p:attrName>ppt_x</p:attrName>
                                        </p:attrNameLst>
                                      </p:cBhvr>
                                      <p:tavLst>
                                        <p:tav tm="0">
                                          <p:val>
                                            <p:strVal val="1+#ppt_w/2"/>
                                          </p:val>
                                        </p:tav>
                                        <p:tav tm="100000">
                                          <p:val>
                                            <p:strVal val="#ppt_x"/>
                                          </p:val>
                                        </p:tav>
                                      </p:tavLst>
                                    </p:anim>
                                    <p:anim calcmode="lin" valueType="num">
                                      <p:cBhvr additive="base">
                                        <p:cTn id="18" dur="5000" fill="hold"/>
                                        <p:tgtEl>
                                          <p:spTgt spid="222213"/>
                                        </p:tgtEl>
                                        <p:attrNameLst>
                                          <p:attrName>ppt_y</p:attrName>
                                        </p:attrNameLst>
                                      </p:cBhvr>
                                      <p:tavLst>
                                        <p:tav tm="0">
                                          <p:val>
                                            <p:strVal val="#ppt_y"/>
                                          </p:val>
                                        </p:tav>
                                        <p:tav tm="100000">
                                          <p:val>
                                            <p:strVal val="#ppt_y"/>
                                          </p:val>
                                        </p:tav>
                                      </p:tavLst>
                                    </p:anim>
                                  </p:childTnLst>
                                </p:cTn>
                              </p:par>
                            </p:childTnLst>
                          </p:cTn>
                        </p:par>
                        <p:par>
                          <p:cTn id="19" fill="hold">
                            <p:stCondLst>
                              <p:cond delay="19000"/>
                            </p:stCondLst>
                            <p:childTnLst>
                              <p:par>
                                <p:cTn id="20" presetID="23" presetClass="entr" presetSubtype="528" fill="hold" grpId="0" nodeType="afterEffect">
                                  <p:stCondLst>
                                    <p:cond delay="3000"/>
                                  </p:stCondLst>
                                  <p:childTnLst>
                                    <p:set>
                                      <p:cBhvr>
                                        <p:cTn id="21" dur="1" fill="hold">
                                          <p:stCondLst>
                                            <p:cond delay="0"/>
                                          </p:stCondLst>
                                        </p:cTn>
                                        <p:tgtEl>
                                          <p:spTgt spid="222214"/>
                                        </p:tgtEl>
                                        <p:attrNameLst>
                                          <p:attrName>style.visibility</p:attrName>
                                        </p:attrNameLst>
                                      </p:cBhvr>
                                      <p:to>
                                        <p:strVal val="visible"/>
                                      </p:to>
                                    </p:set>
                                    <p:anim calcmode="lin" valueType="num">
                                      <p:cBhvr>
                                        <p:cTn id="22" dur="500" fill="hold"/>
                                        <p:tgtEl>
                                          <p:spTgt spid="222214"/>
                                        </p:tgtEl>
                                        <p:attrNameLst>
                                          <p:attrName>ppt_w</p:attrName>
                                        </p:attrNameLst>
                                      </p:cBhvr>
                                      <p:tavLst>
                                        <p:tav tm="0">
                                          <p:val>
                                            <p:fltVal val="0"/>
                                          </p:val>
                                        </p:tav>
                                        <p:tav tm="100000">
                                          <p:val>
                                            <p:strVal val="#ppt_w"/>
                                          </p:val>
                                        </p:tav>
                                      </p:tavLst>
                                    </p:anim>
                                    <p:anim calcmode="lin" valueType="num">
                                      <p:cBhvr>
                                        <p:cTn id="23" dur="500" fill="hold"/>
                                        <p:tgtEl>
                                          <p:spTgt spid="222214"/>
                                        </p:tgtEl>
                                        <p:attrNameLst>
                                          <p:attrName>ppt_h</p:attrName>
                                        </p:attrNameLst>
                                      </p:cBhvr>
                                      <p:tavLst>
                                        <p:tav tm="0">
                                          <p:val>
                                            <p:fltVal val="0"/>
                                          </p:val>
                                        </p:tav>
                                        <p:tav tm="100000">
                                          <p:val>
                                            <p:strVal val="#ppt_h"/>
                                          </p:val>
                                        </p:tav>
                                      </p:tavLst>
                                    </p:anim>
                                    <p:anim calcmode="lin" valueType="num">
                                      <p:cBhvr>
                                        <p:cTn id="24" dur="500" fill="hold"/>
                                        <p:tgtEl>
                                          <p:spTgt spid="222214"/>
                                        </p:tgtEl>
                                        <p:attrNameLst>
                                          <p:attrName>ppt_x</p:attrName>
                                        </p:attrNameLst>
                                      </p:cBhvr>
                                      <p:tavLst>
                                        <p:tav tm="0">
                                          <p:val>
                                            <p:fltVal val="0.5"/>
                                          </p:val>
                                        </p:tav>
                                        <p:tav tm="100000">
                                          <p:val>
                                            <p:strVal val="#ppt_x"/>
                                          </p:val>
                                        </p:tav>
                                      </p:tavLst>
                                    </p:anim>
                                    <p:anim calcmode="lin" valueType="num">
                                      <p:cBhvr>
                                        <p:cTn id="25" dur="500" fill="hold"/>
                                        <p:tgtEl>
                                          <p:spTgt spid="222214"/>
                                        </p:tgtEl>
                                        <p:attrNameLst>
                                          <p:attrName>ppt_y</p:attrName>
                                        </p:attrNameLst>
                                      </p:cBhvr>
                                      <p:tavLst>
                                        <p:tav tm="0">
                                          <p:val>
                                            <p:fltVal val="0.5"/>
                                          </p:val>
                                        </p:tav>
                                        <p:tav tm="100000">
                                          <p:val>
                                            <p:strVal val="#ppt_y"/>
                                          </p:val>
                                        </p:tav>
                                      </p:tavLst>
                                    </p:anim>
                                  </p:childTnLst>
                                </p:cTn>
                              </p:par>
                            </p:childTnLst>
                          </p:cTn>
                        </p:par>
                        <p:par>
                          <p:cTn id="26" fill="hold">
                            <p:stCondLst>
                              <p:cond delay="22500"/>
                            </p:stCondLst>
                            <p:childTnLst>
                              <p:par>
                                <p:cTn id="27" presetID="2" presetClass="entr" presetSubtype="12" fill="hold" grpId="0" nodeType="afterEffect">
                                  <p:stCondLst>
                                    <p:cond delay="100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advAuto="2000"/>
      <p:bldP spid="222212" grpId="0" autoUpdateAnimBg="0"/>
      <p:bldP spid="222213" grpId="0" autoUpdateAnimBg="0"/>
      <p:bldP spid="222214" grpId="0" autoUpdateAnimBg="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If We Are Going to Grow in Dispensing New Treasures as Well as Old</a:t>
            </a:r>
            <a:endParaRPr lang="en-US" dirty="0"/>
          </a:p>
        </p:txBody>
      </p:sp>
      <p:sp>
        <p:nvSpPr>
          <p:cNvPr id="4" name="Content Placeholder 3"/>
          <p:cNvSpPr>
            <a:spLocks noGrp="1"/>
          </p:cNvSpPr>
          <p:nvPr>
            <p:ph sz="half" idx="1"/>
          </p:nvPr>
        </p:nvSpPr>
        <p:spPr/>
        <p:txBody>
          <a:bodyPr>
            <a:normAutofit/>
          </a:bodyPr>
          <a:lstStyle/>
          <a:p>
            <a:r>
              <a:rPr lang="en-US" dirty="0" smtClean="0"/>
              <a:t>Assumption #3</a:t>
            </a:r>
          </a:p>
          <a:p>
            <a:pPr lvl="1"/>
            <a:r>
              <a:rPr lang="en-US" dirty="0" smtClean="0"/>
              <a:t>It is critical to be fanning into flame (2 Timothy 1:6) whatever unique gifts for ministry that Christ has measured out (Ephesians 4:7) to us.</a:t>
            </a:r>
          </a:p>
          <a:p>
            <a:endParaRPr lang="en-US"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220542"/>
            <a:ext cx="4038600" cy="3623416"/>
          </a:xfrm>
        </p:spPr>
      </p:pic>
    </p:spTree>
    <p:extLst>
      <p:ext uri="{BB962C8B-B14F-4D97-AF65-F5344CB8AC3E}">
        <p14:creationId xmlns:p14="http://schemas.microsoft.com/office/powerpoint/2010/main" val="733224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08BD62097E646B58E38C3C1642D44" ma:contentTypeVersion="2" ma:contentTypeDescription="Create a new document." ma:contentTypeScope="" ma:versionID="5664e6086d0e95bd793173bf051d1d05">
  <xsd:schema xmlns:xsd="http://www.w3.org/2001/XMLSchema" xmlns:xs="http://www.w3.org/2001/XMLSchema" xmlns:p="http://schemas.microsoft.com/office/2006/metadata/properties" xmlns:ns2="bc013384-bfb7-4032-a462-3c51563f08ba" targetNamespace="http://schemas.microsoft.com/office/2006/metadata/properties" ma:root="true" ma:fieldsID="beeb1cfa53192db67d366c1ffffafeed" ns2:_="">
    <xsd:import namespace="bc013384-bfb7-4032-a462-3c51563f08b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13384-bfb7-4032-a462-3c51563f08b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c013384-bfb7-4032-a462-3c51563f08ba">UKZJFNAUPSAH-681-40</_dlc_DocId>
    <_dlc_DocIdUrl xmlns="bc013384-bfb7-4032-a462-3c51563f08ba">
      <Url>https://connect.wels.net/AOM/ps/worship/_layouts/DocIdRedir.aspx?ID=UKZJFNAUPSAH-681-40</Url>
      <Description>UKZJFNAUPSAH-681-40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59EA605-4E48-4F8E-977F-E603686DD829}"/>
</file>

<file path=customXml/itemProps2.xml><?xml version="1.0" encoding="utf-8"?>
<ds:datastoreItem xmlns:ds="http://schemas.openxmlformats.org/officeDocument/2006/customXml" ds:itemID="{494C95EA-0A04-49EC-B3F8-DCE2C0F21ACE}"/>
</file>

<file path=customXml/itemProps3.xml><?xml version="1.0" encoding="utf-8"?>
<ds:datastoreItem xmlns:ds="http://schemas.openxmlformats.org/officeDocument/2006/customXml" ds:itemID="{19900D36-9CAB-49CB-BF47-5FD33522295E}"/>
</file>

<file path=customXml/itemProps4.xml><?xml version="1.0" encoding="utf-8"?>
<ds:datastoreItem xmlns:ds="http://schemas.openxmlformats.org/officeDocument/2006/customXml" ds:itemID="{37AED49E-84E3-4116-9F07-93A26E5C88E5}"/>
</file>

<file path=docProps/app.xml><?xml version="1.0" encoding="utf-8"?>
<Properties xmlns="http://schemas.openxmlformats.org/officeDocument/2006/extended-properties" xmlns:vt="http://schemas.openxmlformats.org/officeDocument/2006/docPropsVTypes">
  <Template>Clarity</Template>
  <TotalTime>754</TotalTime>
  <Words>9810</Words>
  <Application>Microsoft Office PowerPoint</Application>
  <PresentationFormat>On-screen Show (4:3)</PresentationFormat>
  <Paragraphs>460</Paragraphs>
  <Slides>87</Slides>
  <Notes>1</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Clarity</vt:lpstr>
      <vt:lpstr>Freshness &amp; Variety in Proclaiming  Law &amp; Gospel</vt:lpstr>
      <vt:lpstr>New Treasures as Well as Old</vt:lpstr>
      <vt:lpstr>Assumptions If We Are Going to Grow in Dispensing New Treasures as Well as Old</vt:lpstr>
      <vt:lpstr>Capturing Others with What Has Captured Your Heart</vt:lpstr>
      <vt:lpstr>Assumptions If We Are Going to Grow in Dispensing New Treasures as Well as Old</vt:lpstr>
      <vt:lpstr>And the survey says…</vt:lpstr>
      <vt:lpstr>And the survey says…</vt:lpstr>
      <vt:lpstr>Options to Re-Invigorate Language Skills</vt:lpstr>
      <vt:lpstr>Assumptions If We Are Going to Grow in Dispensing New Treasures as Well as Old</vt:lpstr>
      <vt:lpstr>A Spiritual and Professional Growth Plan</vt:lpstr>
      <vt:lpstr>Assumptions If We Are Going to Grow in Dispensing New Treasures as Well as Old</vt:lpstr>
      <vt:lpstr>Freshness &amp; Variety in Proclaiming  Law &amp; Gospel</vt:lpstr>
      <vt:lpstr>Christocentric Preaching:   Our Lutheran Heritage</vt:lpstr>
      <vt:lpstr>Christocentric Preaching: Easier Said Than Done?</vt:lpstr>
      <vt:lpstr>Here’s the Goal: A Definition of Christocentric Preaching</vt:lpstr>
      <vt:lpstr>Beware: Two Counterfeit Paths to Christocentricity!</vt:lpstr>
      <vt:lpstr>The Genuine Path to Textual Christocentricity…and Its Caricature</vt:lpstr>
      <vt:lpstr>Gospel Puree Anyone? </vt:lpstr>
      <vt:lpstr>The Path Back to the Seven Course Meal!</vt:lpstr>
      <vt:lpstr>The Two-fold Way We Speak of Justification</vt:lpstr>
      <vt:lpstr>A Critical Step on the Path Back to the Seven Course Meal!</vt:lpstr>
      <vt:lpstr>Now Serving:  Matthew 10</vt:lpstr>
      <vt:lpstr>Matthew 10:24-33</vt:lpstr>
      <vt:lpstr>Four Careless Assumptions That Lead to Unintended Gospel Omissions </vt:lpstr>
      <vt:lpstr>Four Careless Assumptions That Lead to Unintended Gospel Omissions </vt:lpstr>
      <vt:lpstr>Four Careless Assumptions That Lead to Unintended Gospel Omissions </vt:lpstr>
      <vt:lpstr>Four Careless Assumptions That Lead to Unintended Gospel Omissions </vt:lpstr>
      <vt:lpstr>Does The Gospel Have “Free Course” in Your Pulpit?</vt:lpstr>
      <vt:lpstr>Giving the Gospel Free Course!</vt:lpstr>
      <vt:lpstr>Freshness &amp; Variety in Proclaiming  Law &amp; Gospel</vt:lpstr>
      <vt:lpstr>Variegated Trials - Variegated Grace</vt:lpstr>
      <vt:lpstr>God’s Use of Varied Language…</vt:lpstr>
      <vt:lpstr>…to Reach a Varied Audience</vt:lpstr>
      <vt:lpstr>Which Color Will It Be This Week?</vt:lpstr>
      <vt:lpstr>Which Color Will It Be This Week?</vt:lpstr>
      <vt:lpstr>Charles Spurgeon</vt:lpstr>
      <vt:lpstr>The Difference Between Systematics &amp; Homiletics</vt:lpstr>
      <vt:lpstr>The Difference Between Systematics &amp; Homiletics</vt:lpstr>
      <vt:lpstr>The Difference Between Systematics &amp; Homiletics</vt:lpstr>
      <vt:lpstr>Matthew 13:24-30; 36-43 (Pentecost 9, Year A, CW)</vt:lpstr>
      <vt:lpstr>Matthew 13:24-30</vt:lpstr>
      <vt:lpstr>Matthew 13:36-43</vt:lpstr>
      <vt:lpstr>1 Peter 4:1-8 (Pentecost 9, CWS)</vt:lpstr>
      <vt:lpstr>1 Peter 4:1-8</vt:lpstr>
      <vt:lpstr>Joel 3:(9-11) 12-16 (Pentecost 9, CWS)</vt:lpstr>
      <vt:lpstr>Freshness &amp; Variety in Proclaiming  Law &amp; Gospel</vt:lpstr>
      <vt:lpstr>Matthew 14:13-21 (Pentecost 11)</vt:lpstr>
      <vt:lpstr>What Is the Difference Between These Two Paragraphs?</vt:lpstr>
      <vt:lpstr>What Is the Difference Between Talking About Law &amp; Gospel and Proclaiming Law &amp; Gospel? </vt:lpstr>
      <vt:lpstr>Critical:  Recognize the Difference Between Teaching and Preaching!</vt:lpstr>
      <vt:lpstr>Always Be Aware:  Where Am I on the Teaching and Preaching Meter? </vt:lpstr>
      <vt:lpstr>Critical:  Bring Law and Gospel to Me In the Present!</vt:lpstr>
      <vt:lpstr>Critical:  Bringing Law and Gospel to Me In the Present!</vt:lpstr>
      <vt:lpstr>Critical:  “Show…Don’t Tell”</vt:lpstr>
      <vt:lpstr>Comfort, Comfort, My People an example on the gospel side</vt:lpstr>
      <vt:lpstr>Freshness &amp; Variety in Proclaiming  Law &amp; Gospel</vt:lpstr>
      <vt:lpstr>Shepherds After God’s Own Heart – Who Preach the Law!</vt:lpstr>
      <vt:lpstr>Biblical Middle Ground in Preaching the Law to the People of God (the Regenerate)</vt:lpstr>
      <vt:lpstr>A Critical Contextual Issue When Reading Walther’s Law and Gospel</vt:lpstr>
      <vt:lpstr>Freshness &amp; Variety in Proclaiming  Law &amp; Gospel</vt:lpstr>
      <vt:lpstr>“I stopped listenin’ when ya stopped preachin’ and took ta meddlin’!” </vt:lpstr>
      <vt:lpstr>Caution:  Dealing with Symptoms Isn’t the Problem…Stopping There Is!</vt:lpstr>
      <vt:lpstr>The Importance of Getting Beyond Symptoms!</vt:lpstr>
      <vt:lpstr>The Path to Getting Beyond Symptoms!</vt:lpstr>
      <vt:lpstr>Caution:  You Are a Lutheran Theologian, Not an Amateur Psychologist!</vt:lpstr>
      <vt:lpstr>Summary “Why?” Thoughts  </vt:lpstr>
      <vt:lpstr>Great Faith in  Strange Places!  Why?</vt:lpstr>
      <vt:lpstr>Matthew 15:21-28</vt:lpstr>
      <vt:lpstr>Romans 11:13-15, 28-32</vt:lpstr>
      <vt:lpstr>Romans 11:16-24</vt:lpstr>
      <vt:lpstr>Freshness &amp; Variety in Proclaiming  Law &amp; Gospel</vt:lpstr>
      <vt:lpstr>Our Chief Emphasis When Preaching Law… Just  Don’t Forget…</vt:lpstr>
      <vt:lpstr>The Law’s Future Tense</vt:lpstr>
      <vt:lpstr>The Law’s Future Tense</vt:lpstr>
      <vt:lpstr>What’s Happened to the Future Tense of the Law?</vt:lpstr>
      <vt:lpstr>An Evangelical Heart Leads God’s People to Growth - It Doesn’t Drive Them!</vt:lpstr>
      <vt:lpstr>Lutheran Sanctification Tug of War </vt:lpstr>
      <vt:lpstr>Critical Truths That Help Us Keep Proper Distinctions in Preaching Sanctification</vt:lpstr>
      <vt:lpstr>Critical Truths That Help Us Keep Proper Distinctions in Preaching Sanctification</vt:lpstr>
      <vt:lpstr>Critical Truths That Help Us Keep Proper Distinctions in Preaching Sanctification</vt:lpstr>
      <vt:lpstr>Critical Truths That Help Us Keep Proper Distinctions in Preaching Sanctification</vt:lpstr>
      <vt:lpstr>Critical Truths That Help Us Keep Proper Distinctions in Preaching Sanctification</vt:lpstr>
      <vt:lpstr>The Bottom Line Question as Your Sermon Ends!</vt:lpstr>
      <vt:lpstr>The Endless Pursuit of Excellence in Service to the Gospel!</vt:lpstr>
      <vt:lpstr> God Uses Us to Nourish His Church!</vt:lpstr>
      <vt:lpstr>PowerPoint Presentation</vt:lpstr>
      <vt:lpstr>Our Confidence!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Freshness &amp; Variety in Proclaiming Law &amp; Gospel</dc:title>
  <dc:creator>gurgelr</dc:creator>
  <cp:lastModifiedBy>Laura Schulz</cp:lastModifiedBy>
  <cp:revision>38</cp:revision>
  <cp:lastPrinted>2011-07-03T14:22:23Z</cp:lastPrinted>
  <dcterms:created xsi:type="dcterms:W3CDTF">2011-06-19T13:06:37Z</dcterms:created>
  <dcterms:modified xsi:type="dcterms:W3CDTF">2011-09-27T13:55:14Z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0x01010024308BD62097E646B58E38C3C1642D44</vt:lpwstr>
  </property>
  <property fmtid="{D5CDD505-2E9C-101B-9397-08002B2CF9AE}" pid="3" name="_dlc_DocIdItemGuid">
    <vt:lpwstr>915ef69f-7dbe-416c-8a2d-0f250a8e43ad</vt:lpwstr>
  </property>
</Properties>
</file>