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1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0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53" r:id="rId2"/>
  </p:sldMasterIdLst>
  <p:notesMasterIdLst>
    <p:notesMasterId r:id="rId48"/>
  </p:notesMasterIdLst>
  <p:sldIdLst>
    <p:sldId id="256" r:id="rId3"/>
    <p:sldId id="306" r:id="rId4"/>
    <p:sldId id="307" r:id="rId5"/>
    <p:sldId id="315" r:id="rId6"/>
    <p:sldId id="257" r:id="rId7"/>
    <p:sldId id="352" r:id="rId8"/>
    <p:sldId id="284" r:id="rId9"/>
    <p:sldId id="318" r:id="rId10"/>
    <p:sldId id="317" r:id="rId11"/>
    <p:sldId id="319" r:id="rId12"/>
    <p:sldId id="321" r:id="rId13"/>
    <p:sldId id="322" r:id="rId14"/>
    <p:sldId id="357" r:id="rId15"/>
    <p:sldId id="358" r:id="rId16"/>
    <p:sldId id="359" r:id="rId17"/>
    <p:sldId id="360" r:id="rId18"/>
    <p:sldId id="363" r:id="rId19"/>
    <p:sldId id="362" r:id="rId20"/>
    <p:sldId id="361" r:id="rId21"/>
    <p:sldId id="326" r:id="rId22"/>
    <p:sldId id="327" r:id="rId23"/>
    <p:sldId id="329" r:id="rId24"/>
    <p:sldId id="287" r:id="rId25"/>
    <p:sldId id="331" r:id="rId26"/>
    <p:sldId id="332" r:id="rId27"/>
    <p:sldId id="333" r:id="rId28"/>
    <p:sldId id="334" r:id="rId29"/>
    <p:sldId id="336" r:id="rId30"/>
    <p:sldId id="337" r:id="rId31"/>
    <p:sldId id="338" r:id="rId32"/>
    <p:sldId id="339" r:id="rId33"/>
    <p:sldId id="340" r:id="rId34"/>
    <p:sldId id="283" r:id="rId35"/>
    <p:sldId id="297" r:id="rId36"/>
    <p:sldId id="342" r:id="rId37"/>
    <p:sldId id="343" r:id="rId38"/>
    <p:sldId id="344" r:id="rId39"/>
    <p:sldId id="345" r:id="rId40"/>
    <p:sldId id="350" r:id="rId41"/>
    <p:sldId id="346" r:id="rId42"/>
    <p:sldId id="347" r:id="rId43"/>
    <p:sldId id="351" r:id="rId44"/>
    <p:sldId id="348" r:id="rId45"/>
    <p:sldId id="302" r:id="rId46"/>
    <p:sldId id="281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2633"/>
    <a:srgbClr val="CCCCFF"/>
    <a:srgbClr val="AEB0F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ustomXml" Target="../customXml/item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customXml" Target="../customXml/item4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7EB17D-2E55-40A1-A98B-EABE90A297E9}" type="datetimeFigureOut">
              <a:rPr lang="en-US"/>
              <a:pPr>
                <a:defRPr/>
              </a:pPr>
              <a:t>7/25/2011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8775CA-8FCF-479C-B086-C65170DBE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22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BCFEC4-34C9-4583-9F3E-11630C919D7D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56933A-BAD1-48B3-ACD3-509B8B7E73B6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7393A-95EE-4C7B-A219-48F66C10834E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7393A-95EE-4C7B-A219-48F66C10834E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7393A-95EE-4C7B-A219-48F66C10834E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7393A-95EE-4C7B-A219-48F66C10834E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48612AB-8ABF-45C4-94BD-659331015BD5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CE1BD3-28BF-47AA-89AA-A2323EA3C8C9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CA1D15-6583-4AD3-B344-F131AD3D2290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7393A-95EE-4C7B-A219-48F66C10834E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CA1D15-6583-4AD3-B344-F131AD3D2290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think we</a:t>
            </a:r>
            <a:r>
              <a:rPr lang="en-US" baseline="0" dirty="0" smtClean="0"/>
              <a:t> grasp how many WELS people.  Give you a little synopsis of WELS Presence where we are – GUESS how many people belong to WELS churches within a 20 mile radius of our congregation.  23,512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Start off with 10 miles move to 20 miles.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does this affect ministry?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PROS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Strength in numbers. People know who we are.  High school working together.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Variety to meet your needs (McDonald’s with </a:t>
            </a:r>
            <a:r>
              <a:rPr lang="en-US" baseline="0" dirty="0" err="1" smtClean="0"/>
              <a:t>playland</a:t>
            </a:r>
            <a:r>
              <a:rPr lang="en-US" baseline="0" dirty="0" smtClean="0"/>
              <a:t> or not, still get your BIG MAC)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CONS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Family close by versus family far away – appreciate the bond more with people far away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Are people only looking for their needs to be met… easy to jump congregations.  Appreciate the doctrine and so willing to work out issues?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err="1" smtClean="0"/>
              <a:t>Terrirtorialism</a:t>
            </a:r>
            <a:r>
              <a:rPr lang="en-US" baseline="0" dirty="0" smtClean="0"/>
              <a:t> – need to work on promoting no competition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Watch what you put in your grocery cart; don’t flip off another driver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False Idea that everybody knows Jesus (plenty of outreach opportunities)</a:t>
            </a:r>
          </a:p>
          <a:p>
            <a:pPr marL="457200" lvl="1" indent="0">
              <a:buFont typeface="Arial" pitchFamily="34" charset="0"/>
              <a:buNone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D1EA-A092-417F-A97C-A7551F57D3C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47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7393A-95EE-4C7B-A219-48F66C10834E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56933A-BAD1-48B3-ACD3-509B8B7E73B6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56933A-BAD1-48B3-ACD3-509B8B7E73B6}" type="slidenum">
              <a:rPr lang="en-US" smtClean="0"/>
              <a:pPr eaLnBrk="1" hangingPunct="1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56933A-BAD1-48B3-ACD3-509B8B7E73B6}" type="slidenum">
              <a:rPr lang="en-US" smtClean="0"/>
              <a:pPr eaLnBrk="1" hangingPunct="1"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56933A-BAD1-48B3-ACD3-509B8B7E73B6}" type="slidenum">
              <a:rPr lang="en-US" smtClean="0"/>
              <a:pPr eaLnBrk="1" hangingPunct="1"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7393A-95EE-4C7B-A219-48F66C10834E}" type="slidenum">
              <a:rPr lang="en-US" smtClean="0"/>
              <a:pPr eaLnBrk="1" hangingPunct="1"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F0DB6A-B1C4-4F44-9742-48BF65A64E01}" type="slidenum">
              <a:rPr lang="en-US" smtClean="0"/>
              <a:pPr eaLnBrk="1" hangingPunct="1"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3E40C4-FD63-4818-9341-618623322E6C}" type="slidenum">
              <a:rPr lang="en-US" smtClean="0"/>
              <a:pPr eaLnBrk="1" hangingPunct="1"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3E40C4-FD63-4818-9341-618623322E6C}" type="slidenum">
              <a:rPr lang="en-US" smtClean="0"/>
              <a:pPr eaLnBrk="1" hangingPunct="1"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3E40C4-FD63-4818-9341-618623322E6C}" type="slidenum">
              <a:rPr lang="en-US" smtClean="0"/>
              <a:pPr eaLnBrk="1" hangingPunct="1"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1860</a:t>
            </a:r>
            <a:r>
              <a:rPr lang="en-US" baseline="0" dirty="0" smtClean="0"/>
              <a:t> German Immigrants share a traveling pastor... Built this church in 1867.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D1EA-A092-417F-A97C-A7551F57D3C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812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3E40C4-FD63-4818-9341-618623322E6C}" type="slidenum">
              <a:rPr lang="en-US" smtClean="0"/>
              <a:pPr eaLnBrk="1" hangingPunct="1"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3E40C4-FD63-4818-9341-618623322E6C}" type="slidenum">
              <a:rPr lang="en-US" smtClean="0"/>
              <a:pPr eaLnBrk="1" hangingPunct="1"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3E40C4-FD63-4818-9341-618623322E6C}" type="slidenum">
              <a:rPr lang="en-US" smtClean="0"/>
              <a:pPr eaLnBrk="1" hangingPunct="1"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3E40C4-FD63-4818-9341-618623322E6C}" type="slidenum">
              <a:rPr lang="en-US" smtClean="0"/>
              <a:pPr eaLnBrk="1" hangingPunct="1"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3E40C4-FD63-4818-9341-618623322E6C}" type="slidenum">
              <a:rPr lang="en-US" smtClean="0"/>
              <a:pPr eaLnBrk="1" hangingPunct="1"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042180-9E1F-4185-9796-62E72476DECC}" type="slidenum">
              <a:rPr lang="en-US" smtClean="0"/>
              <a:pPr eaLnBrk="1" hangingPunct="1"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C1599D-620E-414B-B2FF-5B516C19D2CB}" type="slidenum">
              <a:rPr lang="en-US" smtClean="0"/>
              <a:pPr eaLnBrk="1" hangingPunct="1"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D1EA-A092-417F-A97C-A7551F57D3C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29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CA1D15-6583-4AD3-B344-F131AD3D2290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48612AB-8ABF-45C4-94BD-659331015BD5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7393A-95EE-4C7B-A219-48F66C10834E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48612AB-8ABF-45C4-94BD-659331015BD5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56933A-BAD1-48B3-ACD3-509B8B7E73B6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C071C-86CE-4464-9211-858F16620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600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A27FB-ECE3-4CF1-A2C5-650DD4D30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4023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40989-B9CC-4DEA-BEDA-B5BD316EA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0416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AAF-F656-43C5-AFC3-CE34C9EA56FD}" type="datetimeFigureOut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7/25/2011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7224D6-CA3F-4ADC-A177-EE318CD7BA5A}" type="slidenum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0126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AAF-F656-43C5-AFC3-CE34C9EA56FD}" type="datetimeFigureOut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7/25/2011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24D6-CA3F-4ADC-A177-EE318CD7BA5A}" type="slidenum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5204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AAF-F656-43C5-AFC3-CE34C9EA56FD}" type="datetimeFigureOut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7/25/2011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24D6-CA3F-4ADC-A177-EE318CD7BA5A}" type="slidenum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6467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AAF-F656-43C5-AFC3-CE34C9EA56FD}" type="datetimeFigureOut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7/25/2011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24D6-CA3F-4ADC-A177-EE318CD7BA5A}" type="slidenum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8485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AAF-F656-43C5-AFC3-CE34C9EA56FD}" type="datetimeFigureOut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7/25/2011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24D6-CA3F-4ADC-A177-EE318CD7BA5A}" type="slidenum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6966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AAF-F656-43C5-AFC3-CE34C9EA56FD}" type="datetimeFigureOut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7/25/2011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24D6-CA3F-4ADC-A177-EE318CD7BA5A}" type="slidenum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6523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AAF-F656-43C5-AFC3-CE34C9EA56FD}" type="datetimeFigureOut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7/25/2011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24D6-CA3F-4ADC-A177-EE318CD7BA5A}" type="slidenum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8374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AAF-F656-43C5-AFC3-CE34C9EA56FD}" type="datetimeFigureOut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7/25/2011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24D6-CA3F-4ADC-A177-EE318CD7BA5A}" type="slidenum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158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4EE68-760E-4D0D-BB8B-25DB345EC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0213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AAF-F656-43C5-AFC3-CE34C9EA56FD}" type="datetimeFigureOut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7/25/2011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24D6-CA3F-4ADC-A177-EE318CD7BA5A}" type="slidenum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2911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AAF-F656-43C5-AFC3-CE34C9EA56FD}" type="datetimeFigureOut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7/25/2011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24D6-CA3F-4ADC-A177-EE318CD7BA5A}" type="slidenum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116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AAF-F656-43C5-AFC3-CE34C9EA56FD}" type="datetimeFigureOut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7/25/2011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24D6-CA3F-4ADC-A177-EE318CD7BA5A}" type="slidenum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5133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AAA01-9856-49A0-9616-B004BA744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7881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DA741-B92F-4D66-AE2B-4EFF02CA4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4794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9A459-6E54-4A54-95E4-FF8E1712B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9097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A7218-C127-428F-BE5C-A73904D34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621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26071-3ADA-44BB-ADD8-A98C1F8C3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587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021F8-F7D9-4B26-A08E-6E0C17DFB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766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CFA7F-6D13-4F5A-B0E9-182141612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8887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FBAAB4-3CF6-4D4E-92A8-37F741294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5FBAAAF-F656-43C5-AFC3-CE34C9EA56FD}" type="datetimeFigureOut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7/25/2011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7224D6-CA3F-4ADC-A177-EE318CD7BA5A}" type="slidenum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0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>
    <p:fade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cli.com/" TargetMode="External"/><Relationship Id="rId4" Type="http://schemas.openxmlformats.org/officeDocument/2006/relationships/hyperlink" Target="http://www.onelicense.net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tm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://www.overnightprints.com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www.newmoverchurchpostcards.com/" TargetMode="External"/><Relationship Id="rId4" Type="http://schemas.openxmlformats.org/officeDocument/2006/relationships/hyperlink" Target="http://www.outreach.com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results?search_query=lutheran+satire+elca&amp;aq=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038600" y="0"/>
            <a:ext cx="51054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Worship &amp; Outreach in a Midwestern Parish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July 19-22, 2011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algn="ctr">
              <a:defRPr/>
            </a:pPr>
            <a:endParaRPr lang="en-US" sz="1600" b="1" dirty="0">
              <a:latin typeface="Andalus" pitchFamily="18" charset="-78"/>
              <a:cs typeface="Andalus" pitchFamily="18" charset="-78"/>
            </a:endParaRPr>
          </a:p>
          <a:p>
            <a:pPr algn="ctr">
              <a:defRPr/>
            </a:pPr>
            <a:endParaRPr lang="en-US" sz="3600" b="1" dirty="0" err="1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9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9" name="TextBox 8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800" dirty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Why </a:t>
              </a:r>
              <a:r>
                <a:rPr lang="en-US" sz="48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strive for excellence?</a:t>
              </a:r>
              <a:endParaRPr lang="en-US" sz="4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8" name="Picture 7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1752600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baseline="30000" dirty="0" smtClean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5 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"Woe to me!" I cried. "I am ruined! For I am a man of unclean lips, and I live among a people of unclean lips, and my eyes have seen the King, the LORD Almighty."  </a:t>
            </a:r>
            <a:r>
              <a:rPr lang="en-US" sz="3200" b="1" baseline="30000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6 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Then one of the seraphs flew to me with a live coal in his hand, which he had taken with tongs from the altar.  </a:t>
            </a:r>
            <a:r>
              <a:rPr lang="en-US" sz="3200" b="1" baseline="30000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7 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With it he touched my mouth and said, "See, this has touched your lips; your guilt is taken away and your sin atoned for."  </a:t>
            </a:r>
            <a:r>
              <a:rPr lang="en-US" sz="3200" b="1" baseline="30000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8 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Then I heard the voice of the Lord saying, "Whom shall I send? And who will go for us?" And I said, "Here am I. Send me</a:t>
            </a:r>
            <a:r>
              <a:rPr lang="en-US" sz="3200" b="1" dirty="0" smtClean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!"</a:t>
            </a:r>
            <a:endParaRPr lang="en-US" sz="3200" b="1" dirty="0">
              <a:solidFill>
                <a:srgbClr val="8C2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0027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9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9" name="TextBox 8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39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“Excellence” in Worship &amp; Outreach</a:t>
              </a:r>
              <a:endParaRPr lang="en-US" sz="39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8" name="Picture 7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2395478"/>
            <a:ext cx="861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Greeters are “Doorkeepers for the King”   </a:t>
            </a:r>
          </a:p>
          <a:p>
            <a:pPr algn="just">
              <a:defRPr/>
            </a:pPr>
            <a:endParaRPr lang="en-US" sz="3600" b="1" dirty="0" smtClean="0">
              <a:solidFill>
                <a:srgbClr val="8C2633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4708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9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9" name="TextBox 8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39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“Excellence” in Worship &amp; Outreach</a:t>
              </a:r>
              <a:endParaRPr lang="en-US" sz="39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8" name="Picture 7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2395478"/>
            <a:ext cx="8610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Greeters are “Doorkeepers for the King”</a:t>
            </a:r>
          </a:p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Worship for the King</a:t>
            </a:r>
          </a:p>
          <a:p>
            <a:pPr marL="1028700" lvl="1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Variety in service (Word, MP, DI, DII, W &amp; S, Common – even TLH!)</a:t>
            </a:r>
          </a:p>
          <a:p>
            <a:pPr marL="1028700" lvl="1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Organists (Varying abilities) &amp; Instrumentalists– Alternate Instrumentation</a:t>
            </a:r>
          </a:p>
          <a:p>
            <a:pPr marL="1028700" lvl="1" indent="-571500" algn="just">
              <a:buFont typeface="Wingdings" pitchFamily="2" charset="2"/>
              <a:buChar char="§"/>
              <a:defRPr/>
            </a:pPr>
            <a:r>
              <a:rPr lang="en-US" sz="30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Fully printed  worship folders &amp; </a:t>
            </a:r>
            <a:r>
              <a:rPr lang="en-US" sz="3000" b="1" dirty="0" err="1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Powerpoints</a:t>
            </a:r>
            <a:r>
              <a:rPr lang="en-US" sz="30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.  </a:t>
            </a:r>
            <a:r>
              <a:rPr lang="en-US" sz="30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  <a:hlinkClick r:id="rId4"/>
              </a:rPr>
              <a:t>www.onelicense.net</a:t>
            </a:r>
            <a:r>
              <a:rPr lang="en-US" sz="30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 and </a:t>
            </a:r>
            <a:r>
              <a:rPr lang="en-US" sz="30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  <a:hlinkClick r:id="rId5"/>
              </a:rPr>
              <a:t>www.ccli.com</a:t>
            </a:r>
            <a:r>
              <a:rPr lang="en-US" sz="30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    </a:t>
            </a:r>
          </a:p>
          <a:p>
            <a:pPr algn="just">
              <a:defRPr/>
            </a:pPr>
            <a:endParaRPr lang="en-US" sz="3600" b="1" dirty="0" smtClean="0">
              <a:solidFill>
                <a:srgbClr val="8C2633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54490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www.sermonview.com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94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229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309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694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965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053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stor Scharf\Pictures\Pentecost\Communion_Soft_Ed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0200"/>
            <a:ext cx="5938763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59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WELS Locations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8" t="28750" r="10303" b="6518"/>
          <a:stretch/>
        </p:blipFill>
        <p:spPr>
          <a:xfrm>
            <a:off x="0" y="1870364"/>
            <a:ext cx="9146497" cy="4613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448" y="99788"/>
            <a:ext cx="8229600" cy="1143000"/>
          </a:xfrm>
        </p:spPr>
        <p:txBody>
          <a:bodyPr/>
          <a:lstStyle/>
          <a:p>
            <a:r>
              <a:rPr lang="en-US" dirty="0" smtClean="0"/>
              <a:t>WELS Presence</a:t>
            </a:r>
            <a:endParaRPr lang="en-US" dirty="0"/>
          </a:p>
        </p:txBody>
      </p:sp>
      <p:pic>
        <p:nvPicPr>
          <p:cNvPr id="2110" name="Picture 62" descr="http://welslocator.locatorsearch.com/img/btn_newsearc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71825"/>
            <a:ext cx="9048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1" name="Picture 63" descr="http://mt0.google.com/vt/lyrs=m@156&amp;hl=en&amp;src=api&amp;x=128&amp;y=184&amp;z=9&amp;s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71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2" name="Picture 64" descr="http://mt0.google.com/vt/lyrs=m@156&amp;hl=en&amp;src=api&amp;x=128&amp;y=185&amp;z=9&amp;s=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71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3" name="Picture 65" descr="http://mt0.google.com/vt/lyrs=m@156&amp;hl=en&amp;src=api&amp;x=128&amp;y=186&amp;z=9&amp;s=G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71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4" name="Picture 66" descr="http://mt1.google.com/vt/lyrs=m@156&amp;hl=en&amp;src=api&amp;x=129&amp;y=184&amp;z=9&amp;s=G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71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5" name="Picture 67" descr="http://mt1.google.com/vt/lyrs=m@156&amp;hl=en&amp;src=api&amp;x=129&amp;y=185&amp;z=9&amp;s=Gal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71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6" name="Picture 68" descr="http://mt1.google.com/vt/lyrs=m@156&amp;hl=en&amp;src=api&amp;x=129&amp;y=186&amp;z=9&amp;s=Gali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71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7" name="Picture 69" descr="http://mt0.google.com/vt/lyrs=m@156&amp;hl=en&amp;src=api&amp;x=130&amp;y=184&amp;z=9&amp;s=Galil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71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8" name="Picture 70" descr="http://mt0.google.com/vt/lyrs=m@156&amp;hl=en&amp;src=api&amp;x=130&amp;y=185&amp;z=9&amp;s=Galile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71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" name="Picture 71" descr="http://mt0.google.com/vt/lyrs=m@156&amp;hl=en&amp;src=api&amp;x=130&amp;y=186&amp;z=9&amp;s=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71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0" name="Picture 72" descr="http://mt1.google.com/vt/lyrs=m@156&amp;hl=en&amp;src=api&amp;x=131&amp;y=184&amp;z=9&amp;s=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71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1" name="Picture 73" descr="http://mt1.google.com/vt/lyrs=m@156&amp;hl=en&amp;src=api&amp;x=131&amp;y=185&amp;z=9&amp;s=G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71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2" name="Picture 74" descr="http://welslocator.locatorsearch.com/img/btn_newsearc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71825"/>
            <a:ext cx="9048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75" descr="http://mt0.google.com/vt/lyrs=m@156&amp;hl=en&amp;src=api&amp;x=128&amp;y=184&amp;z=9&amp;s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71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4" name="Picture 76" descr="http://mt0.google.com/vt/lyrs=m@156&amp;hl=en&amp;src=api&amp;x=128&amp;y=185&amp;z=9&amp;s=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71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5" name="Picture 77" descr="http://mt0.google.com/vt/lyrs=m@156&amp;hl=en&amp;src=api&amp;x=128&amp;y=186&amp;z=9&amp;s=G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71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6" name="Picture 78" descr="http://mt1.google.com/vt/lyrs=m@156&amp;hl=en&amp;src=api&amp;x=129&amp;y=184&amp;z=9&amp;s=G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71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7" name="Picture 79" descr="http://mt1.google.com/vt/lyrs=m@156&amp;hl=en&amp;src=api&amp;x=129&amp;y=185&amp;z=9&amp;s=Gal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71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8" name="Picture 80" descr="http://mt1.google.com/vt/lyrs=m@156&amp;hl=en&amp;src=api&amp;x=129&amp;y=186&amp;z=9&amp;s=Gali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71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" name="Picture 81" descr="http://mt0.google.com/vt/lyrs=m@156&amp;hl=en&amp;src=api&amp;x=130&amp;y=184&amp;z=9&amp;s=Galil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71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" name="Picture 82" descr="http://mt0.google.com/vt/lyrs=m@156&amp;hl=en&amp;src=api&amp;x=130&amp;y=185&amp;z=9&amp;s=Galile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71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1" name="Picture 83" descr="http://mt0.google.com/vt/lyrs=m@156&amp;hl=en&amp;src=api&amp;x=130&amp;y=186&amp;z=9&amp;s=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71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2" name="Picture 84" descr="http://mt1.google.com/vt/lyrs=m@156&amp;hl=en&amp;src=api&amp;x=131&amp;y=184&amp;z=9&amp;s=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71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3" name="Picture 85" descr="http://mt1.google.com/vt/lyrs=m@156&amp;hl=en&amp;src=api&amp;x=131&amp;y=185&amp;z=9&amp;s=G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71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59393" y="1242788"/>
            <a:ext cx="4573249" cy="5632311"/>
          </a:xfrm>
          <a:prstGeom prst="rect">
            <a:avLst/>
          </a:prstGeom>
          <a:solidFill>
            <a:srgbClr val="691D26">
              <a:alpha val="90000"/>
            </a:srgbClr>
          </a:solidFill>
          <a:ln>
            <a:solidFill>
              <a:srgbClr val="691D26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FFFFFF"/>
                </a:solidFill>
                <a:latin typeface="Palatino Linotype"/>
              </a:rPr>
              <a:t>Immanuel, Greenville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b="1" i="1" dirty="0">
              <a:solidFill>
                <a:srgbClr val="FFFFFF"/>
              </a:solidFill>
              <a:latin typeface="Palatino Linotyp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FF"/>
                </a:solidFill>
                <a:latin typeface="Palatino Linotype"/>
              </a:rPr>
              <a:t>&gt;10 Miles = 	17 congregations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FF"/>
                </a:solidFill>
                <a:latin typeface="Palatino Linotype"/>
              </a:rPr>
              <a:t>		13,069 members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FF"/>
                </a:solidFill>
                <a:latin typeface="Palatino Linotype"/>
              </a:rPr>
              <a:t>		7 LES, 1 ALHS,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FF"/>
                </a:solidFill>
                <a:latin typeface="Palatino Linotype"/>
              </a:rPr>
              <a:t>		2 Childcares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FFFFFF"/>
              </a:solidFill>
              <a:latin typeface="Palatino Linotyp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FF"/>
                </a:solidFill>
                <a:latin typeface="Palatino Linotype"/>
              </a:rPr>
              <a:t>&gt;20 Miles = 	36 congregations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FF"/>
                </a:solidFill>
                <a:latin typeface="Palatino Linotype"/>
              </a:rPr>
              <a:t>		23,512 members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FF"/>
                </a:solidFill>
                <a:latin typeface="Palatino Linotype"/>
              </a:rPr>
              <a:t>		15 LES, 1 ALHS,		2 Childcares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FFFFFF"/>
              </a:solidFill>
              <a:latin typeface="Palatino Linotyp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FF"/>
                </a:solidFill>
                <a:latin typeface="Palatino Linotype"/>
              </a:rPr>
              <a:t>	319,406 Population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FF"/>
                </a:solidFill>
                <a:latin typeface="Palatino Linotype"/>
              </a:rPr>
              <a:t>	7.4% WELS</a:t>
            </a:r>
            <a:endParaRPr lang="en-US" sz="1200" dirty="0">
              <a:solidFill>
                <a:srgbClr val="2F2B20"/>
              </a:solidFill>
              <a:latin typeface="Palatino Linotyp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13855" y="1249277"/>
            <a:ext cx="4573248" cy="5632311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FFFFFF"/>
                </a:solidFill>
                <a:latin typeface="Palatino Linotype"/>
              </a:rPr>
              <a:t>Abiding Grace</a:t>
            </a:r>
            <a:r>
              <a:rPr lang="en-US" sz="2400" b="1" i="1">
                <a:solidFill>
                  <a:srgbClr val="FFFFFF"/>
                </a:solidFill>
                <a:latin typeface="Palatino Linotype"/>
              </a:rPr>
              <a:t>, Covington, GA</a:t>
            </a:r>
            <a:endParaRPr lang="en-US" sz="2400" i="1" dirty="0">
              <a:solidFill>
                <a:srgbClr val="FFFFFF"/>
              </a:solidFill>
              <a:latin typeface="Palatino Linotyp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FFFFFF"/>
              </a:solidFill>
              <a:latin typeface="Palatino Linotyp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FFFFFF"/>
              </a:solidFill>
              <a:latin typeface="Palatino Linotyp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FFFFFF"/>
              </a:solidFill>
              <a:latin typeface="Palatino Linotyp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FFFFFF"/>
              </a:solidFill>
              <a:latin typeface="Palatino Linotyp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FFFFFF"/>
              </a:solidFill>
              <a:latin typeface="Palatino Linotyp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FFFFFF"/>
              </a:solidFill>
              <a:latin typeface="Palatino Linotyp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FF"/>
                </a:solidFill>
                <a:latin typeface="Palatino Linotype"/>
              </a:rPr>
              <a:t>&gt;50 Miles = 	6 congregations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FF"/>
                </a:solidFill>
                <a:latin typeface="Palatino Linotype"/>
              </a:rPr>
              <a:t>		1575 members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FF"/>
                </a:solidFill>
                <a:latin typeface="Palatino Linotype"/>
              </a:rPr>
              <a:t>	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FFFFFF"/>
              </a:solidFill>
              <a:latin typeface="Palatino Linotyp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FFFFFF"/>
              </a:solidFill>
              <a:latin typeface="Palatino Linotyp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FF"/>
                </a:solidFill>
                <a:latin typeface="Palatino Linotype"/>
              </a:rPr>
              <a:t>     about 1,500,000 Population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FF"/>
                </a:solidFill>
                <a:latin typeface="Palatino Linotype"/>
              </a:rPr>
              <a:t>	.001% WELS</a:t>
            </a:r>
            <a:endParaRPr lang="en-US" sz="1200" dirty="0">
              <a:solidFill>
                <a:srgbClr val="2F2B20"/>
              </a:solidFill>
              <a:latin typeface="Palatino Linotyp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797212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9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9" name="TextBox 8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39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“Excellence” in Worship &amp; Outreach</a:t>
              </a:r>
              <a:endParaRPr lang="en-US" sz="39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8" name="Picture 7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1981200"/>
            <a:ext cx="86106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Greeters are “Doorkeepers for the King”</a:t>
            </a:r>
          </a:p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Worship for the King </a:t>
            </a:r>
          </a:p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Train Your People – This is </a:t>
            </a:r>
            <a:r>
              <a:rPr lang="en-US" sz="3200" b="1" i="1" u="sng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your </a:t>
            </a: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 worship!</a:t>
            </a:r>
          </a:p>
          <a:p>
            <a:pPr marL="1028700" lvl="1" indent="-571500" algn="just"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How? </a:t>
            </a:r>
          </a:p>
          <a:p>
            <a:pPr marL="1485900" lvl="2" indent="-571500" algn="just"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Mission of the Church (every year!)</a:t>
            </a:r>
          </a:p>
          <a:p>
            <a:pPr marL="1485900" lvl="2" indent="-571500" algn="just"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Evangelism Sunday</a:t>
            </a:r>
          </a:p>
          <a:p>
            <a:pPr marL="1485900" lvl="2" indent="-571500" algn="just"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Use Pentecost and Epiphany themes</a:t>
            </a:r>
          </a:p>
          <a:p>
            <a:pPr marL="1485900" lvl="2" indent="-571500" algn="just"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Pastors – do home visits</a:t>
            </a:r>
          </a:p>
          <a:p>
            <a:pPr algn="just">
              <a:defRPr/>
            </a:pPr>
            <a:endParaRPr lang="en-US" sz="3600" b="1" dirty="0" smtClean="0">
              <a:solidFill>
                <a:srgbClr val="8C2633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03221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9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9" name="TextBox 8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39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“Excellence” in Worship &amp; Outreach</a:t>
              </a:r>
              <a:endParaRPr lang="en-US" sz="39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8" name="Picture 7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2395478"/>
            <a:ext cx="86106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Greeters are “Doorkeepers for the King”</a:t>
            </a:r>
          </a:p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Worship for the King</a:t>
            </a:r>
          </a:p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Train your people – this is your worship</a:t>
            </a:r>
          </a:p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Use God’s people!  “As those who have just come from the courtroom of the great King” like Isaiah</a:t>
            </a:r>
            <a:r>
              <a:rPr lang="en-US" sz="36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   </a:t>
            </a:r>
          </a:p>
          <a:p>
            <a:pPr algn="just">
              <a:defRPr/>
            </a:pPr>
            <a:endParaRPr lang="en-US" sz="3600" b="1" dirty="0" smtClean="0">
              <a:solidFill>
                <a:srgbClr val="8C2633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8942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growingpla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979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4267200" y="4725650"/>
            <a:ext cx="44688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sz="4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Midwest Keys to Excellence</a:t>
            </a:r>
            <a:endParaRPr lang="en-US" sz="44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0329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4038600" y="1981200"/>
            <a:ext cx="4572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“But </a:t>
            </a:r>
            <a:r>
              <a:rPr lang="en-US" sz="40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we have this treasure in jars of clay to show that this all-surpassing power is from God and not from us</a:t>
            </a:r>
            <a:r>
              <a:rPr lang="en-US" sz="4000" b="1" dirty="0" smtClean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.” </a:t>
            </a:r>
            <a:r>
              <a:rPr lang="en-US" sz="4000" b="1" i="1" dirty="0" smtClean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     -  </a:t>
            </a:r>
            <a:r>
              <a:rPr lang="en-US" sz="3200" i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2 Corinthians 4:7</a:t>
            </a:r>
            <a:endParaRPr lang="en-US" sz="4000" b="1" i="1" dirty="0">
              <a:solidFill>
                <a:srgbClr val="8C2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2895600" y="30480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19460" name="Group 10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12" name="TextBox 11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8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Midwest Keys to Excellence</a:t>
              </a:r>
              <a:endParaRPr lang="en-US" sz="4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13" name="Picture 12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pic>
        <p:nvPicPr>
          <p:cNvPr id="1026" name="Picture 2" descr="http://www.go2japan.org/a2/images/stories/authors/joe/clay-ja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2971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9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9" name="TextBox 8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800" dirty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Midwest Keys to Excellence</a:t>
              </a:r>
            </a:p>
          </p:txBody>
        </p:sp>
        <p:pic>
          <p:nvPicPr>
            <p:cNvPr id="8" name="Picture 7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9600" y="2395478"/>
            <a:ext cx="8001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See Handout.  </a:t>
            </a:r>
          </a:p>
          <a:p>
            <a:pPr algn="just">
              <a:defRPr/>
            </a:pPr>
            <a:endParaRPr lang="en-US" sz="3600" b="1" dirty="0" smtClean="0">
              <a:solidFill>
                <a:srgbClr val="8C2633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Give the best response to common </a:t>
            </a:r>
            <a:r>
              <a:rPr lang="en-US" sz="3600" b="1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M</a:t>
            </a:r>
            <a:r>
              <a:rPr lang="en-US" sz="36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idwestern WELS criticism. 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The best answers get a pen!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1958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9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9" name="TextBox 8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8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Midwest Keys to Excellence</a:t>
              </a:r>
              <a:endParaRPr lang="en-US" sz="4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8" name="Picture 7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2395478"/>
            <a:ext cx="86106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Highlight the Treasure!  </a:t>
            </a:r>
          </a:p>
          <a:p>
            <a:pPr marL="1028700" lvl="1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BIC schedule and advertising</a:t>
            </a:r>
          </a:p>
          <a:p>
            <a:pPr marL="1485900" lvl="2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Special invitations – hand deliver</a:t>
            </a:r>
          </a:p>
          <a:p>
            <a:pPr marL="1485900" lvl="2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Different formats – different classes – different times</a:t>
            </a:r>
          </a:p>
          <a:p>
            <a:pPr marL="1485900" lvl="2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Immanuel has 4 official classes per year (always have one going)</a:t>
            </a:r>
          </a:p>
          <a:p>
            <a:pPr algn="just">
              <a:defRPr/>
            </a:pPr>
            <a:endParaRPr lang="en-US" sz="3600" b="1" dirty="0" smtClean="0">
              <a:solidFill>
                <a:srgbClr val="8C2633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58132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9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9" name="TextBox 8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800" dirty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Midwest Keys to Excellence</a:t>
              </a:r>
            </a:p>
          </p:txBody>
        </p:sp>
        <p:pic>
          <p:nvPicPr>
            <p:cNvPr id="8" name="Picture 7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9600" y="2395478"/>
            <a:ext cx="8001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See Handout.  </a:t>
            </a:r>
          </a:p>
          <a:p>
            <a:pPr algn="just">
              <a:defRPr/>
            </a:pPr>
            <a:endParaRPr lang="en-US" sz="3600" b="1" dirty="0" smtClean="0">
              <a:solidFill>
                <a:srgbClr val="8C2633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Look at the survey results and put the percentages in the right place.  Winner may get an Immanuel mug. 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6722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9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9" name="TextBox 8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8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Midwest Keys to Excellence</a:t>
              </a:r>
              <a:endParaRPr lang="en-US" sz="4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8" name="Picture 7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2395478"/>
            <a:ext cx="86106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Highlight the Treasure!  </a:t>
            </a:r>
          </a:p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Use Relationships!</a:t>
            </a:r>
          </a:p>
          <a:p>
            <a:pPr marL="1028700" lvl="1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Farming idea</a:t>
            </a:r>
          </a:p>
          <a:p>
            <a:pPr marL="1028700" lvl="1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Constant invitation opportunities</a:t>
            </a:r>
          </a:p>
          <a:p>
            <a:pPr marL="1028700" lvl="1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Encourage by showing excitement over their efforts. </a:t>
            </a:r>
          </a:p>
          <a:p>
            <a:pPr algn="just">
              <a:defRPr/>
            </a:pPr>
            <a:endParaRPr lang="en-US" sz="3600" b="1" dirty="0" smtClean="0">
              <a:solidFill>
                <a:srgbClr val="8C2633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0793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9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9" name="TextBox 8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8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Using a Great Resource</a:t>
              </a:r>
              <a:endParaRPr lang="en-US" sz="4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8" name="Picture 7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1841242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John 1:35-51  </a:t>
            </a:r>
            <a:r>
              <a:rPr lang="en-US" sz="3200" b="1" baseline="30000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The next day John was there again with two of his disciples.  </a:t>
            </a:r>
            <a:r>
              <a:rPr lang="en-US" sz="3200" b="1" baseline="30000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36 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When he saw Jesus passing by, he said, "Look, the Lamb of God!"  </a:t>
            </a:r>
            <a:r>
              <a:rPr lang="en-US" sz="3200" b="1" baseline="30000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37 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When the two disciples heard him say this, they followed Jesus.  </a:t>
            </a:r>
            <a:r>
              <a:rPr lang="en-US" sz="3200" b="1" baseline="30000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38 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Turning around, Jesus saw them following and asked, "What do you want?" They said, "Rabbi" (which means Teacher), "where are you staying?"  </a:t>
            </a:r>
            <a:r>
              <a:rPr lang="en-US" sz="3200" b="1" baseline="30000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39 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"Come," he replied, "and you will see." So they went and saw where he was staying, and spent that day with him. It was about the tenth hour.  </a:t>
            </a:r>
          </a:p>
        </p:txBody>
      </p:sp>
    </p:spTree>
    <p:extLst>
      <p:ext uri="{BB962C8B-B14F-4D97-AF65-F5344CB8AC3E}">
        <p14:creationId xmlns:p14="http://schemas.microsoft.com/office/powerpoint/2010/main" val="1472398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9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9" name="TextBox 8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8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Using a Great Resource</a:t>
              </a:r>
              <a:endParaRPr lang="en-US" sz="4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8" name="Picture 7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1905000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baseline="30000" dirty="0" smtClean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40 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Andrew, Simon Peter's brother, was one of the two who heard what John had said and who had followed Jesus.  </a:t>
            </a:r>
            <a:r>
              <a:rPr lang="en-US" sz="3200" b="1" baseline="30000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41 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The first thing Andrew did was to find his brother Simon and tell him, "We have found the Messiah" (that is, the Christ).  </a:t>
            </a:r>
            <a:r>
              <a:rPr lang="en-US" sz="3200" b="1" baseline="30000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42 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And he brought him to Jesus. Jesus looked at him and said, "You are Simon son of John. You will be called </a:t>
            </a:r>
            <a:r>
              <a:rPr lang="en-US" sz="3200" b="1" dirty="0" err="1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Cephas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" (which, when translated, is Peter).  </a:t>
            </a:r>
            <a:r>
              <a:rPr lang="en-US" sz="3200" b="1" baseline="30000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43 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The next day Jesus decided to leave for Galilee. Finding Philip, he said to him, "Follow me</a:t>
            </a:r>
            <a:r>
              <a:rPr lang="en-US" sz="3200" b="1" dirty="0" smtClean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."</a:t>
            </a:r>
            <a:endParaRPr lang="en-US" sz="3200" b="1" dirty="0">
              <a:solidFill>
                <a:srgbClr val="8C2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667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anuel 1867 picture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t="19744" r="8528"/>
          <a:stretch/>
        </p:blipFill>
        <p:spPr>
          <a:xfrm>
            <a:off x="152400" y="-57313"/>
            <a:ext cx="8763000" cy="706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02444"/>
            <a:ext cx="8229600" cy="1600200"/>
          </a:xfrm>
        </p:spPr>
        <p:txBody>
          <a:bodyPr/>
          <a:lstStyle/>
          <a:p>
            <a:r>
              <a:rPr lang="en-US" dirty="0" smtClean="0"/>
              <a:t>	Who Are We?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125682"/>
            <a:ext cx="8153400" cy="397031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8C2633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1860 – Primarily Farmers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8C2633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Affluent Suburb of Appleton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8C2633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Youthful Town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8C2633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Growth of Town – 1990 (3700)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8C2633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Growth of Congregation – 2005 (950) &amp; Today (1500) – 2/3 new souls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8C2633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Typical – Nice and Conservative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4747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9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9" name="TextBox 8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8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Using a Great Resource</a:t>
              </a:r>
              <a:endParaRPr lang="en-US" sz="4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8" name="Picture 7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1905000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baseline="30000" dirty="0" smtClean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44 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Philip, like Andrew and Peter, was from the town of Bethsaida.  </a:t>
            </a:r>
            <a:r>
              <a:rPr lang="en-US" sz="3200" b="1" baseline="30000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45 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Philip found Nathanael and told him, "We have found the one Moses wrote about in the Law, and about whom the prophets also wrote-- Jesus of Nazareth, the son of Joseph."  </a:t>
            </a:r>
            <a:r>
              <a:rPr lang="en-US" sz="3200" b="1" baseline="30000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46 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"Nazareth! Can anything good come from there?" Nathanael asked. "Come and see," said Philip.  </a:t>
            </a:r>
            <a:r>
              <a:rPr lang="en-US" sz="3200" b="1" baseline="30000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47 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When Jesus saw Nathanael approaching, he said of him, "Here is a true Israelite, in whom there is nothing false</a:t>
            </a:r>
            <a:r>
              <a:rPr lang="en-US" sz="3200" b="1" dirty="0" smtClean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."</a:t>
            </a:r>
            <a:endParaRPr lang="en-US" sz="3200" b="1" dirty="0">
              <a:solidFill>
                <a:srgbClr val="8C2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7634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9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9" name="TextBox 8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8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Using a Great Resource</a:t>
              </a:r>
              <a:endParaRPr lang="en-US" sz="4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8" name="Picture 7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1905000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baseline="30000" dirty="0" smtClean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48 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"How do you know me?" Nathanael asked. Jesus answered, "I saw you while you were still under the fig tree before Philip called you."  </a:t>
            </a:r>
            <a:r>
              <a:rPr lang="en-US" sz="3200" b="1" baseline="30000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49 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Then Nathanael declared, "Rabbi, you are the Son of God; you are the King of Israel."  </a:t>
            </a:r>
            <a:r>
              <a:rPr lang="en-US" sz="3200" b="1" baseline="30000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50 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Jesus said, "You believe because I told you I saw you under the fig tree. You shall see greater things than that."  </a:t>
            </a:r>
            <a:r>
              <a:rPr lang="en-US" sz="3200" b="1" baseline="30000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51 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He then added, "I tell you the truth, you shall see heaven open, and the angels of God ascending and descending on the Son of Man." </a:t>
            </a:r>
          </a:p>
        </p:txBody>
      </p:sp>
    </p:spTree>
    <p:extLst>
      <p:ext uri="{BB962C8B-B14F-4D97-AF65-F5344CB8AC3E}">
        <p14:creationId xmlns:p14="http://schemas.microsoft.com/office/powerpoint/2010/main" val="961335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9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9" name="TextBox 8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8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Midwest Keys to Excellence</a:t>
              </a:r>
              <a:endParaRPr lang="en-US" sz="4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8" name="Picture 7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2057400"/>
            <a:ext cx="86106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Highlight the Treasure  </a:t>
            </a:r>
          </a:p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Use Relationships</a:t>
            </a:r>
          </a:p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Use the Children</a:t>
            </a:r>
          </a:p>
          <a:p>
            <a:pPr marL="1028700" lvl="1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VBS/Christmas for kids/Easter for kids </a:t>
            </a:r>
          </a:p>
          <a:p>
            <a:pPr marL="1028700" lvl="1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Power hour/Playgroup in the park</a:t>
            </a:r>
          </a:p>
          <a:p>
            <a:pPr marL="1028700" lvl="1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Sunday school</a:t>
            </a:r>
          </a:p>
          <a:p>
            <a:pPr marL="1028700" lvl="1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3 &amp; 4 year pre-K/after school care</a:t>
            </a:r>
          </a:p>
          <a:p>
            <a:pPr marL="1028700" lvl="1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LES</a:t>
            </a:r>
          </a:p>
          <a:p>
            <a:pPr marL="1028700" lvl="1" indent="-571500" algn="just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Children’s Sermons</a:t>
            </a:r>
          </a:p>
          <a:p>
            <a:pPr algn="just">
              <a:defRPr/>
            </a:pPr>
            <a:endParaRPr lang="en-US" sz="3600" b="1" dirty="0" smtClean="0">
              <a:solidFill>
                <a:srgbClr val="8C2633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1145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growingpla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979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4953000" y="4191000"/>
            <a:ext cx="4191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Planning in Worship &amp; Outreach</a:t>
            </a:r>
            <a:endParaRPr lang="en-US" sz="48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0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12" name="TextBox 11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8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Planning and “</a:t>
              </a:r>
              <a:r>
                <a:rPr lang="en-US" sz="4800" dirty="0" err="1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O</a:t>
              </a:r>
              <a:r>
                <a:rPr lang="en-US" sz="4800" dirty="0" err="1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ra</a:t>
              </a:r>
              <a:r>
                <a:rPr lang="en-US" sz="48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 et </a:t>
              </a:r>
              <a:r>
                <a:rPr lang="en-US" sz="4800" dirty="0" err="1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Labora</a:t>
              </a:r>
              <a:r>
                <a:rPr lang="en-US" sz="48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”</a:t>
              </a:r>
              <a:endParaRPr lang="en-US" sz="4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13" name="Picture 12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29699" name="TextBox 13"/>
          <p:cNvSpPr txBox="1">
            <a:spLocks noChangeArrowheads="1"/>
          </p:cNvSpPr>
          <p:nvPr/>
        </p:nvSpPr>
        <p:spPr bwMode="auto">
          <a:xfrm>
            <a:off x="4648200" y="3392269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Example of Nehemiah</a:t>
            </a:r>
            <a:endParaRPr lang="en-US" sz="3200" dirty="0">
              <a:solidFill>
                <a:srgbClr val="8C2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 descr="http://fragranceoftruth.files.wordpress.com/2009/12/nehemia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3802"/>
            <a:ext cx="4371838" cy="514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0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12" name="TextBox 11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0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Planning in Worship and Outreach</a:t>
              </a:r>
              <a:endParaRPr lang="en-US" sz="4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13" name="Picture 12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29699" name="TextBox 13"/>
          <p:cNvSpPr txBox="1">
            <a:spLocks noChangeArrowheads="1"/>
          </p:cNvSpPr>
          <p:nvPr/>
        </p:nvSpPr>
        <p:spPr bwMode="auto">
          <a:xfrm>
            <a:off x="4648200" y="3392269"/>
            <a:ext cx="434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What should I do?</a:t>
            </a:r>
            <a:endParaRPr lang="en-US" sz="3200" dirty="0">
              <a:solidFill>
                <a:srgbClr val="8C2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 descr="http://inhabitat.com/wp-content/uploads/recycledxmastree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8" r="16884"/>
          <a:stretch/>
        </p:blipFill>
        <p:spPr bwMode="auto">
          <a:xfrm>
            <a:off x="685800" y="2295524"/>
            <a:ext cx="3213101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159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0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12" name="TextBox 11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0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Planning in Worship and Outreach</a:t>
              </a:r>
              <a:endParaRPr lang="en-US" sz="4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13" name="Picture 12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29699" name="TextBox 13"/>
          <p:cNvSpPr txBox="1">
            <a:spLocks noChangeArrowheads="1"/>
          </p:cNvSpPr>
          <p:nvPr/>
        </p:nvSpPr>
        <p:spPr bwMode="auto">
          <a:xfrm>
            <a:off x="304800" y="1676400"/>
            <a:ext cx="86868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		</a:t>
            </a:r>
            <a:r>
              <a:rPr lang="en-US" sz="30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At least 6 months – Worship &amp; Outreach!</a:t>
            </a:r>
            <a:r>
              <a:rPr lang="en-US" sz="32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en-US" sz="30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		January Events:</a:t>
            </a:r>
            <a:endParaRPr lang="en-US" sz="3000" dirty="0">
              <a:solidFill>
                <a:srgbClr val="8C2633"/>
              </a:solidFill>
              <a:latin typeface="Andalus" pitchFamily="18" charset="-78"/>
              <a:cs typeface="Andalus" pitchFamily="18" charset="-78"/>
            </a:endParaRPr>
          </a:p>
          <a:p>
            <a:pPr marL="2514600" lvl="4" indent="-457200">
              <a:buFont typeface="Wingdings" pitchFamily="2" charset="2"/>
              <a:buChar char="§"/>
            </a:pPr>
            <a:r>
              <a:rPr lang="en-US" sz="26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Winter BIC </a:t>
            </a:r>
            <a:r>
              <a:rPr lang="en-US" sz="26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begins</a:t>
            </a:r>
          </a:p>
          <a:p>
            <a:pPr marL="2514600" lvl="4" indent="-457200"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New </a:t>
            </a:r>
            <a:r>
              <a:rPr lang="en-US" sz="26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Member Welcome (1</a:t>
            </a:r>
            <a:r>
              <a:rPr lang="en-US" sz="2600" baseline="300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st</a:t>
            </a:r>
            <a:r>
              <a:rPr lang="en-US" sz="26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 Sunday of January between services)</a:t>
            </a:r>
          </a:p>
          <a:p>
            <a:r>
              <a:rPr lang="en-US" sz="3200" b="1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 </a:t>
            </a:r>
            <a:r>
              <a:rPr lang="en-US" sz="30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Committee </a:t>
            </a:r>
            <a:r>
              <a:rPr lang="en-US" sz="3000" b="1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tasks: </a:t>
            </a:r>
            <a:endParaRPr lang="en-US" sz="3000" dirty="0">
              <a:solidFill>
                <a:srgbClr val="8C2633"/>
              </a:solidFill>
              <a:latin typeface="Andalus" pitchFamily="18" charset="-78"/>
              <a:cs typeface="Andalus" pitchFamily="18" charset="-78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Promote </a:t>
            </a:r>
            <a:r>
              <a:rPr lang="en-US" sz="26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Power </a:t>
            </a:r>
            <a:r>
              <a:rPr lang="en-US" sz="26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Hour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Contact </a:t>
            </a:r>
            <a:r>
              <a:rPr lang="en-US" sz="2600" dirty="0" err="1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Koine</a:t>
            </a:r>
            <a:r>
              <a:rPr lang="en-US" sz="26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 for </a:t>
            </a:r>
            <a:r>
              <a:rPr lang="en-US" sz="26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VBS week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Begin </a:t>
            </a:r>
            <a:r>
              <a:rPr lang="en-US" sz="26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to organize VBS </a:t>
            </a:r>
            <a:r>
              <a:rPr lang="en-US" sz="26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(curriculum; coordinators, </a:t>
            </a:r>
            <a:r>
              <a:rPr lang="en-US" sz="26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etc</a:t>
            </a:r>
            <a:r>
              <a:rPr lang="en-US" sz="26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.)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Finalize ad </a:t>
            </a:r>
            <a:r>
              <a:rPr lang="en-US" sz="26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for Greenville newsletter (Easter for Kids</a:t>
            </a:r>
            <a:r>
              <a:rPr lang="en-US" sz="2600" b="1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; </a:t>
            </a:r>
            <a:r>
              <a:rPr lang="en-US" sz="26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Easter services) – deadline is </a:t>
            </a:r>
            <a:r>
              <a:rPr lang="en-US" sz="26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2/1/11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Welcome </a:t>
            </a:r>
            <a:r>
              <a:rPr lang="en-US" sz="26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New </a:t>
            </a:r>
            <a:r>
              <a:rPr lang="en-US" sz="26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Movers</a:t>
            </a:r>
            <a:endParaRPr lang="en-US" sz="2600" dirty="0">
              <a:solidFill>
                <a:srgbClr val="8C2633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4" name="Picture 2" descr="http://www.midmainetech.me/drupal/sites/default/files/Calendar-Logo-256x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678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0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12" name="TextBox 11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0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Planning in Worship and Outreach</a:t>
              </a:r>
              <a:endParaRPr lang="en-US" sz="4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13" name="Picture 12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29699" name="TextBox 13"/>
          <p:cNvSpPr txBox="1">
            <a:spLocks noChangeArrowheads="1"/>
          </p:cNvSpPr>
          <p:nvPr/>
        </p:nvSpPr>
        <p:spPr bwMode="auto">
          <a:xfrm>
            <a:off x="5524500" y="1983462"/>
            <a:ext cx="36195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Action Meetings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Areas of Concentration (Pastor is not “in charge” of everything)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200 members involved with outreach (i.e. greeters, canvassers, new mover visits, cookie follow up, etc.)</a:t>
            </a:r>
          </a:p>
        </p:txBody>
      </p:sp>
      <p:pic>
        <p:nvPicPr>
          <p:cNvPr id="4098" name="Picture 2" descr="http://www.german-business-etiquette.com/img/30-efficient_meetings30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828800"/>
            <a:ext cx="5148055" cy="339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5562600"/>
            <a:ext cx="6003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Make Evangelism Meetings Count </a:t>
            </a:r>
            <a:endParaRPr lang="en-US" sz="3200" dirty="0">
              <a:solidFill>
                <a:srgbClr val="8C2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0808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0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12" name="TextBox 11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0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Planning in Worship and Outreach</a:t>
              </a:r>
              <a:endParaRPr lang="en-US" sz="4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13" name="Picture 12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29699" name="TextBox 13"/>
          <p:cNvSpPr txBox="1">
            <a:spLocks noChangeArrowheads="1"/>
          </p:cNvSpPr>
          <p:nvPr/>
        </p:nvSpPr>
        <p:spPr bwMode="auto">
          <a:xfrm>
            <a:off x="2057400" y="1676400"/>
            <a:ext cx="70866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smtClean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Budget ($14,000)</a:t>
            </a:r>
          </a:p>
          <a:p>
            <a:r>
              <a:rPr lang="en-US" sz="24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1.  New </a:t>
            </a:r>
            <a:r>
              <a:rPr lang="en-US" sz="24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Mover’s Lists</a:t>
            </a:r>
            <a:r>
              <a:rPr lang="en-US" sz="24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: $</a:t>
            </a:r>
            <a:r>
              <a:rPr lang="en-US" sz="24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500</a:t>
            </a:r>
          </a:p>
          <a:p>
            <a:r>
              <a:rPr lang="en-US" sz="24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2.  Welcome pack materials: $</a:t>
            </a:r>
            <a:r>
              <a:rPr lang="en-US" sz="24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750</a:t>
            </a:r>
          </a:p>
          <a:p>
            <a:pPr lvl="0"/>
            <a:r>
              <a:rPr lang="en-US" sz="24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3.  Postage (prospect newsletters): $</a:t>
            </a:r>
            <a:r>
              <a:rPr lang="en-US" sz="24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300</a:t>
            </a:r>
          </a:p>
          <a:p>
            <a:pPr lvl="0"/>
            <a:r>
              <a:rPr lang="en-US" sz="24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4.  Graphic Design: $</a:t>
            </a:r>
            <a:r>
              <a:rPr lang="en-US" sz="24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500</a:t>
            </a:r>
          </a:p>
          <a:p>
            <a:pPr lvl="0"/>
            <a:r>
              <a:rPr lang="en-US" sz="24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5.  Mass </a:t>
            </a:r>
            <a:r>
              <a:rPr lang="en-US" sz="24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mailings </a:t>
            </a:r>
            <a:r>
              <a:rPr lang="en-US" sz="24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(5): $3,000</a:t>
            </a:r>
            <a:endParaRPr lang="en-US" sz="2400" dirty="0">
              <a:solidFill>
                <a:srgbClr val="8C2633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6</a:t>
            </a:r>
            <a:r>
              <a:rPr lang="en-US" sz="24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.  Visitor Gifts (BIC Bibles, etc.): $</a:t>
            </a:r>
            <a:r>
              <a:rPr lang="en-US" sz="24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500</a:t>
            </a:r>
          </a:p>
          <a:p>
            <a:r>
              <a:rPr lang="en-US" sz="24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7.  Comm. Outreach/Greenville Parade: $</a:t>
            </a:r>
            <a:r>
              <a:rPr lang="en-US" sz="24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500</a:t>
            </a:r>
          </a:p>
          <a:p>
            <a:pPr lvl="0"/>
            <a:r>
              <a:rPr lang="en-US" sz="24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8.  Advertising: $</a:t>
            </a:r>
            <a:r>
              <a:rPr lang="en-US" sz="24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800</a:t>
            </a:r>
          </a:p>
          <a:p>
            <a:r>
              <a:rPr lang="en-US" sz="24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9</a:t>
            </a:r>
            <a:r>
              <a:rPr lang="en-US" sz="24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.  </a:t>
            </a:r>
            <a:r>
              <a:rPr lang="en-US" sz="24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Friendship </a:t>
            </a:r>
            <a:r>
              <a:rPr lang="en-US" sz="2400" b="1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Registers</a:t>
            </a:r>
            <a:r>
              <a:rPr lang="en-US" sz="24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:</a:t>
            </a:r>
            <a:r>
              <a:rPr lang="en-US" sz="24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 $</a:t>
            </a:r>
            <a:r>
              <a:rPr lang="en-US" sz="24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150</a:t>
            </a:r>
          </a:p>
          <a:p>
            <a:r>
              <a:rPr lang="en-US" sz="24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10. Community event (“Celebration of Grace”): $</a:t>
            </a:r>
            <a:r>
              <a:rPr lang="en-US" sz="24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2500</a:t>
            </a:r>
          </a:p>
          <a:p>
            <a:r>
              <a:rPr lang="en-US" sz="24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11. Christmas </a:t>
            </a:r>
            <a:r>
              <a:rPr lang="en-US" sz="24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for Kids/Easter for </a:t>
            </a:r>
            <a:r>
              <a:rPr lang="en-US" sz="24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Kids: $</a:t>
            </a:r>
            <a:r>
              <a:rPr lang="en-US" sz="24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1000</a:t>
            </a:r>
          </a:p>
          <a:p>
            <a:r>
              <a:rPr lang="en-US" sz="24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12.  VBS: $</a:t>
            </a:r>
            <a:r>
              <a:rPr lang="en-US" sz="24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3000</a:t>
            </a:r>
          </a:p>
          <a:p>
            <a:r>
              <a:rPr lang="en-US" sz="24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11.  </a:t>
            </a:r>
            <a:r>
              <a:rPr lang="en-US" sz="24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Playgroup/Power Hour: $500</a:t>
            </a:r>
            <a:endParaRPr lang="en-US" sz="2400" dirty="0">
              <a:solidFill>
                <a:srgbClr val="8C2633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3400" b="1" dirty="0" smtClean="0">
              <a:solidFill>
                <a:srgbClr val="8C2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Picture 2" descr="http://www.midmainetech.me/drupal/sites/default/files/Calendar-Logo-256x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108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0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12" name="TextBox 11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0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Planning in Worship and Outreach</a:t>
              </a:r>
              <a:endParaRPr lang="en-US" sz="4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13" name="Picture 12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29699" name="TextBox 13"/>
          <p:cNvSpPr txBox="1">
            <a:spLocks noChangeArrowheads="1"/>
          </p:cNvSpPr>
          <p:nvPr/>
        </p:nvSpPr>
        <p:spPr bwMode="auto">
          <a:xfrm>
            <a:off x="2057400" y="1921907"/>
            <a:ext cx="70866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400" b="1" dirty="0" smtClean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Constant “Come and See” events: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Community Picnic/Kids Carnival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Trunk or Treat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Christmas/Easter for Kids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Christmas/Easter services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“</a:t>
            </a:r>
            <a:r>
              <a:rPr lang="en-US" sz="3200" dirty="0" err="1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Powerhour</a:t>
            </a: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” in fall and spring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Playgroup in the park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Constant BIC courses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Summer Sermon Series</a:t>
            </a:r>
          </a:p>
        </p:txBody>
      </p:sp>
      <p:pic>
        <p:nvPicPr>
          <p:cNvPr id="8" name="Picture 2" descr="http://www.midmainetech.me/drupal/sites/default/files/Calendar-Logo-256x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945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Pillars of Ministry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681314" cy="5067524"/>
          </a:xfrm>
        </p:spPr>
      </p:pic>
    </p:spTree>
    <p:extLst>
      <p:ext uri="{BB962C8B-B14F-4D97-AF65-F5344CB8AC3E}">
        <p14:creationId xmlns:p14="http://schemas.microsoft.com/office/powerpoint/2010/main" val="3475461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0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12" name="TextBox 11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0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Planning in Worship and Outreach</a:t>
              </a:r>
              <a:endParaRPr lang="en-US" sz="4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13" name="Picture 12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29699" name="TextBox 13"/>
          <p:cNvSpPr txBox="1">
            <a:spLocks noChangeArrowheads="1"/>
          </p:cNvSpPr>
          <p:nvPr/>
        </p:nvSpPr>
        <p:spPr bwMode="auto">
          <a:xfrm>
            <a:off x="2057400" y="1983462"/>
            <a:ext cx="70866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400" b="1" dirty="0" smtClean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Advertising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Mass Mailings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Prospect List </a:t>
            </a:r>
            <a:r>
              <a:rPr lang="en-US" sz="32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(Excel document and dropbox.com) </a:t>
            </a: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and Outreach Newsletters from NPH ($27/year)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Greenville Newsletter ($500/year)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Banner at ballpark ($300)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Professional Graphic designer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Postcards – </a:t>
            </a: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  <a:hlinkClick r:id="rId4"/>
              </a:rPr>
              <a:t>www.overnightprints.com</a:t>
            </a: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pic>
        <p:nvPicPr>
          <p:cNvPr id="8" name="Picture 2" descr="http://www.midmainetech.me/drupal/sites/default/files/Calendar-Logo-256x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53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astor Scharf\Documents\General Church Files\Evangelism\Advertising\Postcards\Grand Opening Postca#2A86B0 - 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94120" cy="410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astor Scharf\Documents\General Church Files\Evangelism\Advertising\Postcards\Grand Opening Postcard Back - 2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03712"/>
            <a:ext cx="6324600" cy="40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2354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70221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2492904"/>
            <a:ext cx="6667500" cy="435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51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0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12" name="TextBox 11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0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Planning in Worship and Outreach</a:t>
              </a:r>
              <a:endParaRPr lang="en-US" sz="4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13" name="Picture 12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29699" name="TextBox 13"/>
          <p:cNvSpPr txBox="1">
            <a:spLocks noChangeArrowheads="1"/>
          </p:cNvSpPr>
          <p:nvPr/>
        </p:nvSpPr>
        <p:spPr bwMode="auto">
          <a:xfrm>
            <a:off x="228600" y="1752600"/>
            <a:ext cx="89154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400" b="1" dirty="0" smtClean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		Constant “Go” events:</a:t>
            </a:r>
          </a:p>
          <a:p>
            <a:pPr marL="2057400" lvl="3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Greenville Parade</a:t>
            </a:r>
          </a:p>
          <a:p>
            <a:pPr marL="2057400" lvl="3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Cookies to visitors (36 hours!)</a:t>
            </a:r>
          </a:p>
          <a:p>
            <a:pPr marL="2057400" lvl="3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Personal card writers for un-churched.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New </a:t>
            </a:r>
            <a:r>
              <a:rPr lang="en-US" sz="32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m</a:t>
            </a: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over welcome (</a:t>
            </a: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  <a:hlinkClick r:id="rId4"/>
              </a:rPr>
              <a:t>www.outreach.com</a:t>
            </a:r>
            <a:r>
              <a:rPr lang="en-US" sz="32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 or </a:t>
            </a: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  <a:hlinkClick r:id="rId5"/>
              </a:rPr>
              <a:t>www.newmoverchurchpostcards.com</a:t>
            </a: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) 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Summer weekly canvass (June-Aug)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Flyer distribution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Prospect calls by Pastor and laity - Keep going.  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400" dirty="0">
              <a:solidFill>
                <a:srgbClr val="8C2633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You want everyone to say, “I know your church!”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3200" dirty="0" smtClean="0">
              <a:solidFill>
                <a:srgbClr val="8C2633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Picture 2" descr="http://www.midmainetech.me/drupal/sites/default/files/Calendar-Logo-256x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404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6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6" name="TextBox 5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000" dirty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Summary</a:t>
              </a:r>
              <a:endParaRPr lang="en-US" sz="4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7" name="Picture 6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1981200"/>
            <a:ext cx="8763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Strive for “Excellence” for your King in your setting.</a:t>
            </a:r>
          </a:p>
          <a:p>
            <a:pPr marL="0" indent="0" eaLnBrk="1" hangingPunct="1"/>
            <a:endParaRPr lang="en-US" sz="3200" dirty="0" smtClean="0">
              <a:solidFill>
                <a:srgbClr val="8C2633"/>
              </a:solidFill>
              <a:latin typeface="Andalus" pitchFamily="18" charset="-78"/>
              <a:cs typeface="Andalus" pitchFamily="18" charset="-7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Treasure the powerful Gospel, use your people, your children and your relationships.</a:t>
            </a:r>
          </a:p>
          <a:p>
            <a:pPr marL="0" indent="0" eaLnBrk="1" hangingPunct="1"/>
            <a:endParaRPr lang="en-US" sz="3200" dirty="0" smtClean="0">
              <a:solidFill>
                <a:srgbClr val="8C2633"/>
              </a:solidFill>
              <a:latin typeface="Andalus" pitchFamily="18" charset="-78"/>
              <a:cs typeface="Andalus" pitchFamily="18" charset="-7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Plan!  Plan!  Plan!</a:t>
            </a:r>
            <a:endParaRPr lang="en-US" sz="3200" dirty="0">
              <a:solidFill>
                <a:srgbClr val="8C2633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6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8" name="TextBox 7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8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Closing Encouragement</a:t>
              </a:r>
              <a:endParaRPr lang="en-US" sz="4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9" name="Picture 8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pic>
        <p:nvPicPr>
          <p:cNvPr id="3074" name="Picture 2" descr="http://network.nationalpost.com/np/blogs/theappetizer/ChefBobbyFl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192922" cy="48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2438400"/>
            <a:ext cx="487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Like </a:t>
            </a:r>
            <a:r>
              <a:rPr lang="en-US" sz="3200" b="1" i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newborn babies, crave pure spiritual milk, so that by it you may grow up in your salvation, </a:t>
            </a:r>
            <a:r>
              <a:rPr lang="en-US" sz="3200" b="1" i="1" dirty="0" smtClean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now </a:t>
            </a:r>
            <a:r>
              <a:rPr lang="en-US" sz="3200" b="1" i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that </a:t>
            </a:r>
            <a:r>
              <a:rPr lang="en-US" sz="3200" b="1" i="1" u="sng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you have tasted that the Lord is good</a:t>
            </a:r>
            <a:r>
              <a:rPr lang="en-US" sz="3200" b="1" i="1" u="sng" dirty="0" smtClean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en-US" sz="3200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en-US" sz="32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	        </a:t>
            </a:r>
            <a:r>
              <a:rPr lang="en-US" sz="2400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- </a:t>
            </a:r>
            <a:r>
              <a:rPr lang="en-US" sz="2400" i="1" dirty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1 Peter 2:2-3</a:t>
            </a:r>
            <a:endParaRPr lang="en-US" sz="2400" dirty="0">
              <a:solidFill>
                <a:srgbClr val="8C2633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9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9" name="TextBox 8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60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Midwestern Stereotypes</a:t>
              </a:r>
              <a:endParaRPr lang="en-US" sz="6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8" name="Picture 7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9600" y="2395478"/>
            <a:ext cx="8001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See handout.  </a:t>
            </a:r>
          </a:p>
          <a:p>
            <a:pPr algn="just">
              <a:defRPr/>
            </a:pPr>
            <a:endParaRPr lang="en-US" sz="3600" b="1" dirty="0" smtClean="0">
              <a:solidFill>
                <a:srgbClr val="8C2633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React to the statements from your experience – are they true or false and why.  The best answers get a pen!</a:t>
            </a:r>
          </a:p>
          <a:p>
            <a:pPr algn="ctr">
              <a:defRPr/>
            </a:pPr>
            <a:endParaRPr lang="en-US" sz="3600" b="1" dirty="0">
              <a:solidFill>
                <a:srgbClr val="8C2633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  <a:hlinkClick r:id="rId4"/>
              </a:rPr>
              <a:t>Confusion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growingpla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979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4267200" y="4343400"/>
            <a:ext cx="446881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sz="4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Excellence in Worship and Outreach</a:t>
            </a:r>
            <a:endParaRPr lang="en-US" sz="44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4759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9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9" name="TextBox 8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39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“Excellence” in Worship &amp; Outreach</a:t>
              </a:r>
              <a:endParaRPr lang="en-US" sz="39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8" name="Picture 7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9600" y="2395478"/>
            <a:ext cx="8001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Respond to the Pastor who says,   </a:t>
            </a:r>
          </a:p>
          <a:p>
            <a:pPr algn="just">
              <a:defRPr/>
            </a:pPr>
            <a:endParaRPr lang="en-US" sz="3600" b="1" dirty="0" smtClean="0">
              <a:solidFill>
                <a:srgbClr val="8C2633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rgbClr val="8C2633"/>
                </a:solidFill>
                <a:latin typeface="Andalus" pitchFamily="18" charset="-78"/>
                <a:cs typeface="Andalus" pitchFamily="18" charset="-78"/>
              </a:rPr>
              <a:t>“When I hear we need ‘excellence’ in worship and outreach, I just feel guilty.”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growingpla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979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4267200" y="4725650"/>
            <a:ext cx="44688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sz="4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Why </a:t>
            </a:r>
            <a:r>
              <a:rPr lang="en-US" sz="4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Strive for Excellence?</a:t>
            </a:r>
            <a:endParaRPr lang="en-US" sz="44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4617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9"/>
          <p:cNvGrpSpPr>
            <a:grpSpLocks/>
          </p:cNvGrpSpPr>
          <p:nvPr/>
        </p:nvGrpSpPr>
        <p:grpSpPr bwMode="auto">
          <a:xfrm>
            <a:off x="0" y="304800"/>
            <a:ext cx="9220200" cy="1371600"/>
            <a:chOff x="0" y="304799"/>
            <a:chExt cx="9220200" cy="1371601"/>
          </a:xfrm>
        </p:grpSpPr>
        <p:sp>
          <p:nvSpPr>
            <p:cNvPr id="9" name="TextBox 8"/>
            <p:cNvSpPr txBox="1"/>
            <p:nvPr/>
          </p:nvSpPr>
          <p:spPr>
            <a:xfrm>
              <a:off x="1524000" y="304799"/>
              <a:ext cx="7696200" cy="1371601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800" dirty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Why </a:t>
              </a:r>
              <a:r>
                <a:rPr lang="en-US" sz="48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strive for excellence?</a:t>
              </a:r>
              <a:endParaRPr lang="en-US" sz="4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8" name="Picture 7" descr="growingplant.jpg"/>
            <p:cNvPicPr>
              <a:picLocks noChangeAspect="1"/>
            </p:cNvPicPr>
            <p:nvPr/>
          </p:nvPicPr>
          <p:blipFill>
            <a:blip r:embed="rId3"/>
            <a:srcRect l="6452" t="8865" r="35484" b="11348"/>
            <a:stretch>
              <a:fillRect/>
            </a:stretch>
          </p:blipFill>
          <p:spPr>
            <a:xfrm>
              <a:off x="0" y="304799"/>
              <a:ext cx="1506538" cy="1371601"/>
            </a:xfrm>
            <a:prstGeom prst="rect">
              <a:avLst/>
            </a:prstGeom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spPr>
        </p:pic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1905000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Isaiah 6:1-8  In the year that King </a:t>
            </a:r>
            <a:r>
              <a:rPr lang="en-US" sz="3200" b="1" dirty="0" err="1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Uzziah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died, I saw the Lord seated on a throne, high and exalted, and the train of his robe filled the temple.  </a:t>
            </a:r>
            <a:r>
              <a:rPr lang="en-US" sz="3200" b="1" baseline="30000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 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Above him were seraphs, each with six wings: With two wings they covered their faces, with two they covered their feet, and with two they were flying.  </a:t>
            </a:r>
            <a:r>
              <a:rPr lang="en-US" sz="3200" b="1" baseline="30000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 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And they were calling to one another: "Holy, holy, holy is the LORD Almighty; the whole earth is full of his glory."  </a:t>
            </a:r>
            <a:r>
              <a:rPr lang="en-US" sz="3200" b="1" baseline="30000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 </a:t>
            </a:r>
            <a:r>
              <a:rPr lang="en-US" sz="3200" b="1" dirty="0">
                <a:solidFill>
                  <a:srgbClr val="8C2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At the sound of their voices the doorposts and thresholds shook and the temple was filled with smoke.  </a:t>
            </a:r>
          </a:p>
        </p:txBody>
      </p:sp>
    </p:spTree>
    <p:extLst>
      <p:ext uri="{BB962C8B-B14F-4D97-AF65-F5344CB8AC3E}">
        <p14:creationId xmlns:p14="http://schemas.microsoft.com/office/powerpoint/2010/main" val="1701750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xecutive">
  <a:themeElements>
    <a:clrScheme name="Immanuel">
      <a:dk1>
        <a:srgbClr val="2F2B20"/>
      </a:dk1>
      <a:lt1>
        <a:srgbClr val="FFFFFF"/>
      </a:lt1>
      <a:dk2>
        <a:srgbClr val="8C2633"/>
      </a:dk2>
      <a:lt2>
        <a:srgbClr val="B6976E"/>
      </a:lt2>
      <a:accent1>
        <a:srgbClr val="CFB131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EBEAD3"/>
      </a:hlink>
      <a:folHlink>
        <a:srgbClr val="7F7F7F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08BD62097E646B58E38C3C1642D44" ma:contentTypeVersion="2" ma:contentTypeDescription="Create a new document." ma:contentTypeScope="" ma:versionID="5664e6086d0e95bd793173bf051d1d05">
  <xsd:schema xmlns:xsd="http://www.w3.org/2001/XMLSchema" xmlns:xs="http://www.w3.org/2001/XMLSchema" xmlns:p="http://schemas.microsoft.com/office/2006/metadata/properties" xmlns:ns2="bc013384-bfb7-4032-a462-3c51563f08ba" targetNamespace="http://schemas.microsoft.com/office/2006/metadata/properties" ma:root="true" ma:fieldsID="beeb1cfa53192db67d366c1ffffafeed" ns2:_="">
    <xsd:import namespace="bc013384-bfb7-4032-a462-3c51563f08b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013384-bfb7-4032-a462-3c51563f08b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c013384-bfb7-4032-a462-3c51563f08ba">UKZJFNAUPSAH-681-39</_dlc_DocId>
    <_dlc_DocIdUrl xmlns="bc013384-bfb7-4032-a462-3c51563f08ba">
      <Url>https://connect.wels.net/AOM/ps/worship/_layouts/DocIdRedir.aspx?ID=UKZJFNAUPSAH-681-39</Url>
      <Description>UKZJFNAUPSAH-681-39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45B0BAB-E452-4C66-AF8B-ABFBFE0237FF}"/>
</file>

<file path=customXml/itemProps2.xml><?xml version="1.0" encoding="utf-8"?>
<ds:datastoreItem xmlns:ds="http://schemas.openxmlformats.org/officeDocument/2006/customXml" ds:itemID="{99105A4E-2AD1-4F5B-81BA-249D11399BE7}"/>
</file>

<file path=customXml/itemProps3.xml><?xml version="1.0" encoding="utf-8"?>
<ds:datastoreItem xmlns:ds="http://schemas.openxmlformats.org/officeDocument/2006/customXml" ds:itemID="{B07D3A3B-263E-42F9-8B2B-01142709E55F}"/>
</file>

<file path=customXml/itemProps4.xml><?xml version="1.0" encoding="utf-8"?>
<ds:datastoreItem xmlns:ds="http://schemas.openxmlformats.org/officeDocument/2006/customXml" ds:itemID="{253430B3-6609-4F57-BE4E-262BBFB7EF7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3271</TotalTime>
  <Words>1798</Words>
  <Application>Microsoft Office PowerPoint</Application>
  <PresentationFormat>On-screen Show (4:3)</PresentationFormat>
  <Paragraphs>245</Paragraphs>
  <Slides>45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Default Design</vt:lpstr>
      <vt:lpstr>Executive</vt:lpstr>
      <vt:lpstr>PowerPoint Presentation</vt:lpstr>
      <vt:lpstr>WELS Presence</vt:lpstr>
      <vt:lpstr> Who Are We?</vt:lpstr>
      <vt:lpstr>Three Pillars of Ministry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www.sermonview.com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Immanuel Lutheran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Pastor David Scharf</dc:creator>
  <cp:lastModifiedBy>Pastor Scharf</cp:lastModifiedBy>
  <cp:revision>148</cp:revision>
  <dcterms:created xsi:type="dcterms:W3CDTF">2009-08-27T20:24:01Z</dcterms:created>
  <dcterms:modified xsi:type="dcterms:W3CDTF">2011-07-26T01:14:47Z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0x01010024308BD62097E646B58E38C3C1642D44</vt:lpwstr>
  </property>
  <property fmtid="{D5CDD505-2E9C-101B-9397-08002B2CF9AE}" pid="3" name="_dlc_DocIdItemGuid">
    <vt:lpwstr>69864e83-7b5f-47d3-9693-a99b8f04447c</vt:lpwstr>
  </property>
</Properties>
</file>